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81" r:id="rId3"/>
  </p:sldMasterIdLst>
  <p:notesMasterIdLst>
    <p:notesMasterId r:id="rId48"/>
  </p:notesMasterIdLst>
  <p:sldIdLst>
    <p:sldId id="256" r:id="rId4"/>
    <p:sldId id="261" r:id="rId5"/>
    <p:sldId id="262" r:id="rId6"/>
    <p:sldId id="265" r:id="rId7"/>
    <p:sldId id="326" r:id="rId8"/>
    <p:sldId id="266" r:id="rId9"/>
    <p:sldId id="334" r:id="rId10"/>
    <p:sldId id="327" r:id="rId11"/>
    <p:sldId id="332" r:id="rId12"/>
    <p:sldId id="329" r:id="rId13"/>
    <p:sldId id="373" r:id="rId14"/>
    <p:sldId id="331" r:id="rId15"/>
    <p:sldId id="354" r:id="rId16"/>
    <p:sldId id="359" r:id="rId17"/>
    <p:sldId id="341" r:id="rId18"/>
    <p:sldId id="2561" r:id="rId19"/>
    <p:sldId id="2574" r:id="rId20"/>
    <p:sldId id="2562" r:id="rId21"/>
    <p:sldId id="2577" r:id="rId22"/>
    <p:sldId id="2585" r:id="rId23"/>
    <p:sldId id="344" r:id="rId24"/>
    <p:sldId id="260" r:id="rId25"/>
    <p:sldId id="336" r:id="rId26"/>
    <p:sldId id="372" r:id="rId27"/>
    <p:sldId id="2579" r:id="rId28"/>
    <p:sldId id="2580" r:id="rId29"/>
    <p:sldId id="2581" r:id="rId30"/>
    <p:sldId id="345" r:id="rId31"/>
    <p:sldId id="2582" r:id="rId32"/>
    <p:sldId id="2583" r:id="rId33"/>
    <p:sldId id="2584" r:id="rId34"/>
    <p:sldId id="342" r:id="rId35"/>
    <p:sldId id="365" r:id="rId36"/>
    <p:sldId id="335" r:id="rId37"/>
    <p:sldId id="2587" r:id="rId38"/>
    <p:sldId id="374" r:id="rId39"/>
    <p:sldId id="282" r:id="rId40"/>
    <p:sldId id="1985" r:id="rId41"/>
    <p:sldId id="361" r:id="rId42"/>
    <p:sldId id="1986" r:id="rId43"/>
    <p:sldId id="1987" r:id="rId44"/>
    <p:sldId id="1988" r:id="rId45"/>
    <p:sldId id="2578" r:id="rId46"/>
    <p:sldId id="356" r:id="rId47"/>
  </p:sldIdLst>
  <p:sldSz cx="8788400" cy="5721350"/>
  <p:notesSz cx="9928225" cy="6797675"/>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1C7D"/>
    <a:srgbClr val="8648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94781" autoAdjust="0"/>
  </p:normalViewPr>
  <p:slideViewPr>
    <p:cSldViewPr snapToGrid="0">
      <p:cViewPr varScale="1">
        <p:scale>
          <a:sx n="73" d="100"/>
          <a:sy n="73" d="100"/>
        </p:scale>
        <p:origin x="1124" y="5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2351" cy="341393"/>
          </a:xfrm>
          <a:prstGeom prst="rect">
            <a:avLst/>
          </a:prstGeom>
        </p:spPr>
        <p:txBody>
          <a:bodyPr vert="horz" lIns="105403" tIns="52701" rIns="105403" bIns="52701" rtlCol="0"/>
          <a:lstStyle>
            <a:lvl1pPr algn="l">
              <a:defRPr sz="1400"/>
            </a:lvl1pPr>
          </a:lstStyle>
          <a:p>
            <a:endParaRPr lang="en-IE"/>
          </a:p>
        </p:txBody>
      </p:sp>
      <p:sp>
        <p:nvSpPr>
          <p:cNvPr id="3" name="Date Placeholder 2"/>
          <p:cNvSpPr>
            <a:spLocks noGrp="1"/>
          </p:cNvSpPr>
          <p:nvPr>
            <p:ph type="dt" idx="1"/>
          </p:nvPr>
        </p:nvSpPr>
        <p:spPr>
          <a:xfrm>
            <a:off x="5624082" y="0"/>
            <a:ext cx="4302351" cy="341393"/>
          </a:xfrm>
          <a:prstGeom prst="rect">
            <a:avLst/>
          </a:prstGeom>
        </p:spPr>
        <p:txBody>
          <a:bodyPr vert="horz" lIns="105403" tIns="52701" rIns="105403" bIns="52701" rtlCol="0"/>
          <a:lstStyle>
            <a:lvl1pPr algn="r">
              <a:defRPr sz="1400"/>
            </a:lvl1pPr>
          </a:lstStyle>
          <a:p>
            <a:fld id="{D28ABA90-AFDA-4FDE-89C8-8F98FBB501FE}" type="datetimeFigureOut">
              <a:rPr lang="en-IE" smtClean="0"/>
              <a:t>26/01/2026</a:t>
            </a:fld>
            <a:endParaRPr lang="en-IE"/>
          </a:p>
        </p:txBody>
      </p:sp>
      <p:sp>
        <p:nvSpPr>
          <p:cNvPr id="4" name="Slide Image Placeholder 3"/>
          <p:cNvSpPr>
            <a:spLocks noGrp="1" noRot="1" noChangeAspect="1"/>
          </p:cNvSpPr>
          <p:nvPr>
            <p:ph type="sldImg" idx="2"/>
          </p:nvPr>
        </p:nvSpPr>
        <p:spPr>
          <a:xfrm>
            <a:off x="3203575" y="850900"/>
            <a:ext cx="3521075" cy="2293938"/>
          </a:xfrm>
          <a:prstGeom prst="rect">
            <a:avLst/>
          </a:prstGeom>
          <a:noFill/>
          <a:ln w="12700">
            <a:solidFill>
              <a:prstClr val="black"/>
            </a:solidFill>
          </a:ln>
        </p:spPr>
        <p:txBody>
          <a:bodyPr vert="horz" lIns="105403" tIns="52701" rIns="105403" bIns="52701" rtlCol="0" anchor="ctr"/>
          <a:lstStyle/>
          <a:p>
            <a:endParaRPr lang="en-IE"/>
          </a:p>
        </p:txBody>
      </p:sp>
      <p:sp>
        <p:nvSpPr>
          <p:cNvPr id="5" name="Notes Placeholder 4"/>
          <p:cNvSpPr>
            <a:spLocks noGrp="1"/>
          </p:cNvSpPr>
          <p:nvPr>
            <p:ph type="body" sz="quarter" idx="3"/>
          </p:nvPr>
        </p:nvSpPr>
        <p:spPr>
          <a:xfrm>
            <a:off x="993540" y="3270580"/>
            <a:ext cx="7941145" cy="2678329"/>
          </a:xfrm>
          <a:prstGeom prst="rect">
            <a:avLst/>
          </a:prstGeom>
        </p:spPr>
        <p:txBody>
          <a:bodyPr vert="horz" lIns="105403" tIns="52701" rIns="105403" bIns="5270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1" y="6456284"/>
            <a:ext cx="4302351" cy="341392"/>
          </a:xfrm>
          <a:prstGeom prst="rect">
            <a:avLst/>
          </a:prstGeom>
        </p:spPr>
        <p:txBody>
          <a:bodyPr vert="horz" lIns="105403" tIns="52701" rIns="105403" bIns="52701" rtlCol="0" anchor="b"/>
          <a:lstStyle>
            <a:lvl1pPr algn="l">
              <a:defRPr sz="1400"/>
            </a:lvl1pPr>
          </a:lstStyle>
          <a:p>
            <a:endParaRPr lang="en-IE"/>
          </a:p>
        </p:txBody>
      </p:sp>
      <p:sp>
        <p:nvSpPr>
          <p:cNvPr id="7" name="Slide Number Placeholder 6"/>
          <p:cNvSpPr>
            <a:spLocks noGrp="1"/>
          </p:cNvSpPr>
          <p:nvPr>
            <p:ph type="sldNum" sz="quarter" idx="5"/>
          </p:nvPr>
        </p:nvSpPr>
        <p:spPr>
          <a:xfrm>
            <a:off x="5624082" y="6456284"/>
            <a:ext cx="4302351" cy="341392"/>
          </a:xfrm>
          <a:prstGeom prst="rect">
            <a:avLst/>
          </a:prstGeom>
        </p:spPr>
        <p:txBody>
          <a:bodyPr vert="horz" lIns="105403" tIns="52701" rIns="105403" bIns="52701" rtlCol="0" anchor="b"/>
          <a:lstStyle>
            <a:lvl1pPr algn="r">
              <a:defRPr sz="1400"/>
            </a:lvl1pPr>
          </a:lstStyle>
          <a:p>
            <a:fld id="{F369CD4D-C1DD-41F5-AEFF-7489F43AEAD4}" type="slidenum">
              <a:rPr lang="en-IE" smtClean="0"/>
              <a:t>‹#›</a:t>
            </a:fld>
            <a:endParaRPr lang="en-IE"/>
          </a:p>
        </p:txBody>
      </p:sp>
    </p:spTree>
    <p:extLst>
      <p:ext uri="{BB962C8B-B14F-4D97-AF65-F5344CB8AC3E}">
        <p14:creationId xmlns:p14="http://schemas.microsoft.com/office/powerpoint/2010/main" val="1581424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2</a:t>
            </a:fld>
            <a:endParaRPr lang="en-IE"/>
          </a:p>
        </p:txBody>
      </p:sp>
    </p:spTree>
    <p:extLst>
      <p:ext uri="{BB962C8B-B14F-4D97-AF65-F5344CB8AC3E}">
        <p14:creationId xmlns:p14="http://schemas.microsoft.com/office/powerpoint/2010/main" val="3149785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12</a:t>
            </a:fld>
            <a:endParaRPr lang="en-IE"/>
          </a:p>
        </p:txBody>
      </p:sp>
    </p:spTree>
    <p:extLst>
      <p:ext uri="{BB962C8B-B14F-4D97-AF65-F5344CB8AC3E}">
        <p14:creationId xmlns:p14="http://schemas.microsoft.com/office/powerpoint/2010/main" val="832246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406DA-99CE-36B8-AA24-984990D60B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8CD5F-D782-075A-9C26-535C021F3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9BFC95-22EF-B6BF-9749-E14656BEAEC1}"/>
              </a:ext>
            </a:extLst>
          </p:cNvPr>
          <p:cNvSpPr>
            <a:spLocks noGrp="1"/>
          </p:cNvSpPr>
          <p:nvPr>
            <p:ph type="body" idx="1"/>
          </p:nvPr>
        </p:nvSpPr>
        <p:spPr/>
        <p:txBody>
          <a:bodyPr/>
          <a:lstStyle/>
          <a:p>
            <a:r>
              <a:rPr lang="en-IE"/>
              <a:t> </a:t>
            </a:r>
          </a:p>
        </p:txBody>
      </p:sp>
      <p:sp>
        <p:nvSpPr>
          <p:cNvPr id="4" name="Slide Number Placeholder 3">
            <a:extLst>
              <a:ext uri="{FF2B5EF4-FFF2-40B4-BE49-F238E27FC236}">
                <a16:creationId xmlns:a16="http://schemas.microsoft.com/office/drawing/2014/main" id="{9303D291-5EFF-24B7-5175-3581273B7B7C}"/>
              </a:ext>
            </a:extLst>
          </p:cNvPr>
          <p:cNvSpPr>
            <a:spLocks noGrp="1"/>
          </p:cNvSpPr>
          <p:nvPr>
            <p:ph type="sldNum" sz="quarter" idx="5"/>
          </p:nvPr>
        </p:nvSpPr>
        <p:spPr/>
        <p:txBody>
          <a:bodyPr/>
          <a:lstStyle/>
          <a:p>
            <a:fld id="{F369CD4D-C1DD-41F5-AEFF-7489F43AEAD4}" type="slidenum">
              <a:rPr lang="en-IE" smtClean="0"/>
              <a:t>13</a:t>
            </a:fld>
            <a:endParaRPr lang="en-IE"/>
          </a:p>
        </p:txBody>
      </p:sp>
    </p:spTree>
    <p:extLst>
      <p:ext uri="{BB962C8B-B14F-4D97-AF65-F5344CB8AC3E}">
        <p14:creationId xmlns:p14="http://schemas.microsoft.com/office/powerpoint/2010/main" val="779673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15</a:t>
            </a:fld>
            <a:endParaRPr lang="en-IE"/>
          </a:p>
        </p:txBody>
      </p:sp>
    </p:spTree>
    <p:extLst>
      <p:ext uri="{BB962C8B-B14F-4D97-AF65-F5344CB8AC3E}">
        <p14:creationId xmlns:p14="http://schemas.microsoft.com/office/powerpoint/2010/main" val="687761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B7193421-50DB-4103-8389-348552A0B1A4}" type="slidenum">
              <a:t>16</a:t>
            </a:fld>
            <a:endParaRPr lang="en-US"/>
          </a:p>
        </p:txBody>
      </p:sp>
    </p:spTree>
    <p:extLst>
      <p:ext uri="{BB962C8B-B14F-4D97-AF65-F5344CB8AC3E}">
        <p14:creationId xmlns:p14="http://schemas.microsoft.com/office/powerpoint/2010/main" val="2178584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B7193421-50DB-4103-8389-348552A0B1A4}" type="slidenum">
              <a:t>17</a:t>
            </a:fld>
            <a:endParaRPr lang="en-US"/>
          </a:p>
        </p:txBody>
      </p:sp>
    </p:spTree>
    <p:extLst>
      <p:ext uri="{BB962C8B-B14F-4D97-AF65-F5344CB8AC3E}">
        <p14:creationId xmlns:p14="http://schemas.microsoft.com/office/powerpoint/2010/main" val="2178584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Community groups need to understand that they do not apply directly for RRDF (Rural Regeneration and Development Fund) or URDF (Urban Regeneration and Development Fund), unlike schemes such as ORIS and TVRS. Instead, Longford County Council (LCC) leads all applications and collaborates with communities to identify needs, shape project concepts, prepare designs, and deliver projects if funded. This partnership approach ensures that projects align with strategic regeneration goals and meet eligibility requirements.
RRDF focuses on rural towns and villages, funding large-scale, transformative projects that restructure the future of these areas. Examples include multi-phase regeneration, major public realm works, and community hubs. RRDF has two categories: Category 1 funds capital projects between €3 million and €12 million, requiring full planning permission, completed design, and costings, with 25% match funding. Category 2 supports preparatory work such as feasibility studies, masterplans, and design work, helping projects reach Category 1 readiness, though completion does not guarantee Category 1 funding.
URDF targets cities and large towns, such as Longford Town, with over €2 billion allocated nationally. It also requires 25% match funding from local authorities and community partners. URDF supports projects that regenerate run-down streets and sites, improve public spaces, enable housing and mixed-use development, and address long-term vacant or derelict buildings. Its goal is to make urban centres better places to live, work, and visit. There have been three funding calls since 2018, with the latest focusing on converting vacant and derelict buildings into homes.
For community groups, the key is to provide clear evidence of need, a strong long-term vision, and active engagement with LCC from the earliest stages. Projects should be large-scale, strategic, and community-backed. Understanding the distinction between RRDF (rural transformation) and URDF (urban transformation) is critical. Groups should also be prepared for requirements such as feasibility studies, planning permissions, and match funding commitments. By aligning with these principles, communities can play a vital role in shaping impactful regeneration projects that deliver lasting benefits.</a:t>
            </a:r>
          </a:p>
        </p:txBody>
      </p:sp>
      <p:sp>
        <p:nvSpPr>
          <p:cNvPr id="4" name="Slide Number Placeholder 3"/>
          <p:cNvSpPr>
            <a:spLocks noGrp="1"/>
          </p:cNvSpPr>
          <p:nvPr>
            <p:ph type="sldNum" sz="quarter" idx="5"/>
          </p:nvPr>
        </p:nvSpPr>
        <p:spPr/>
        <p:txBody>
          <a:bodyPr/>
          <a:lstStyle/>
          <a:p>
            <a:fld id="{38EFF46E-6B43-41F9-9272-B566D03A251C}" type="slidenum">
              <a:rPr lang="en-US" smtClean="0"/>
              <a:t>18</a:t>
            </a:fld>
            <a:endParaRPr lang="en-US"/>
          </a:p>
        </p:txBody>
      </p:sp>
    </p:spTree>
    <p:extLst>
      <p:ext uri="{BB962C8B-B14F-4D97-AF65-F5344CB8AC3E}">
        <p14:creationId xmlns:p14="http://schemas.microsoft.com/office/powerpoint/2010/main" val="973920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To maximize success under TVRS, applicants should focus on several best practices. First, ensure robust community engagement to validate project need and secure stakeholder buy-in. Second, align proposals with strategic frameworks such as Town Centre First and Our Rural Future, highlighting contributions to economic resilience, social inclusion, and climate action. Third, prepare comprehensive documentation, including detailed costings, timelines, and governance structures, supported by maps, drawings, and letters of support. Incorporating universal design principles and sustainability measures, such as energy-efficient upgrades and biodiversity enhancements, strengthens competitiveness. Demonstrating readiness through planning consents and technical assessments is critical, particularly for capital projects. Applicants should also emphasize innovation, such as multi-functional spaces or digital infrastructure, and outline clear, measurable outcomes. Engaging technical experts for design and feasibility work can enhance quality and compliance. Finally, adhere strictly to scheme guidelines and deadlines, and maintain transparent communication with the Department throughout the process. By adopting these practices, communities and local authorities can secure funding that delivers transformative regeneration and long-term benefits for rural towns and villages.</a:t>
            </a:r>
          </a:p>
        </p:txBody>
      </p:sp>
      <p:sp>
        <p:nvSpPr>
          <p:cNvPr id="4" name="Slide Number Placeholder 3"/>
          <p:cNvSpPr>
            <a:spLocks noGrp="1"/>
          </p:cNvSpPr>
          <p:nvPr>
            <p:ph type="sldNum" sz="quarter" idx="5"/>
          </p:nvPr>
        </p:nvSpPr>
        <p:spPr/>
        <p:txBody>
          <a:bodyPr/>
          <a:lstStyle/>
          <a:p>
            <a:fld id="{B7193421-50DB-4103-8389-348552A0B1A4}" type="slidenum">
              <a:t>19</a:t>
            </a:fld>
            <a:endParaRPr lang="en-US"/>
          </a:p>
        </p:txBody>
      </p:sp>
    </p:spTree>
    <p:extLst>
      <p:ext uri="{BB962C8B-B14F-4D97-AF65-F5344CB8AC3E}">
        <p14:creationId xmlns:p14="http://schemas.microsoft.com/office/powerpoint/2010/main" val="849496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22</a:t>
            </a:fld>
            <a:endParaRPr lang="en-IE"/>
          </a:p>
        </p:txBody>
      </p:sp>
    </p:spTree>
    <p:extLst>
      <p:ext uri="{BB962C8B-B14F-4D97-AF65-F5344CB8AC3E}">
        <p14:creationId xmlns:p14="http://schemas.microsoft.com/office/powerpoint/2010/main" val="2925081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369CD4D-C1DD-41F5-AEFF-7489F43AEAD4}" type="slidenum">
              <a:rPr lang="en-IE" smtClean="0"/>
              <a:t>23</a:t>
            </a:fld>
            <a:endParaRPr lang="en-IE"/>
          </a:p>
        </p:txBody>
      </p:sp>
    </p:spTree>
    <p:extLst>
      <p:ext uri="{BB962C8B-B14F-4D97-AF65-F5344CB8AC3E}">
        <p14:creationId xmlns:p14="http://schemas.microsoft.com/office/powerpoint/2010/main" val="609466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369CD4D-C1DD-41F5-AEFF-7489F43AEAD4}" type="slidenum">
              <a:rPr kumimoji="0" lang="en-IE" sz="14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24</a:t>
            </a:fld>
            <a:endParaRPr kumimoji="0" lang="en-IE" sz="1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27580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3</a:t>
            </a:fld>
            <a:endParaRPr lang="en-IE"/>
          </a:p>
        </p:txBody>
      </p:sp>
    </p:spTree>
    <p:extLst>
      <p:ext uri="{BB962C8B-B14F-4D97-AF65-F5344CB8AC3E}">
        <p14:creationId xmlns:p14="http://schemas.microsoft.com/office/powerpoint/2010/main" val="329761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369CD4D-C1DD-41F5-AEFF-7489F43AEAD4}" type="slidenum">
              <a:rPr kumimoji="0" lang="en-IE" sz="14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25</a:t>
            </a:fld>
            <a:endParaRPr kumimoji="0" lang="en-IE" sz="1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87761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369CD4D-C1DD-41F5-AEFF-7489F43AEAD4}" type="slidenum">
              <a:rPr kumimoji="0" lang="en-IE" sz="14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27</a:t>
            </a:fld>
            <a:endParaRPr kumimoji="0" lang="en-IE" sz="1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63736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9CD4D-C1DD-41F5-AEFF-7489F43AEAD4}" type="slidenum">
              <a:rPr kumimoji="0" lang="en-IE" sz="14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IE" sz="1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761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32</a:t>
            </a:fld>
            <a:endParaRPr lang="en-IE"/>
          </a:p>
        </p:txBody>
      </p:sp>
    </p:spTree>
    <p:extLst>
      <p:ext uri="{BB962C8B-B14F-4D97-AF65-F5344CB8AC3E}">
        <p14:creationId xmlns:p14="http://schemas.microsoft.com/office/powerpoint/2010/main" val="687761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33</a:t>
            </a:fld>
            <a:endParaRPr lang="en-IE"/>
          </a:p>
        </p:txBody>
      </p:sp>
    </p:spTree>
    <p:extLst>
      <p:ext uri="{BB962C8B-B14F-4D97-AF65-F5344CB8AC3E}">
        <p14:creationId xmlns:p14="http://schemas.microsoft.com/office/powerpoint/2010/main" val="615794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a:t>
            </a:r>
          </a:p>
        </p:txBody>
      </p:sp>
      <p:sp>
        <p:nvSpPr>
          <p:cNvPr id="4" name="Slide Number Placeholder 3"/>
          <p:cNvSpPr>
            <a:spLocks noGrp="1"/>
          </p:cNvSpPr>
          <p:nvPr>
            <p:ph type="sldNum" sz="quarter" idx="5"/>
          </p:nvPr>
        </p:nvSpPr>
        <p:spPr/>
        <p:txBody>
          <a:bodyPr/>
          <a:lstStyle/>
          <a:p>
            <a:fld id="{F369CD4D-C1DD-41F5-AEFF-7489F43AEAD4}" type="slidenum">
              <a:rPr lang="en-IE" smtClean="0"/>
              <a:t>34</a:t>
            </a:fld>
            <a:endParaRPr lang="en-IE"/>
          </a:p>
        </p:txBody>
      </p:sp>
    </p:spTree>
    <p:extLst>
      <p:ext uri="{BB962C8B-B14F-4D97-AF65-F5344CB8AC3E}">
        <p14:creationId xmlns:p14="http://schemas.microsoft.com/office/powerpoint/2010/main" val="955910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C35B8-3DB5-F9AD-97A2-9ECAD29DA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44AFE4-E6B3-E05D-0E85-197187ECB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DA9435-240F-6187-CFBA-22DD96ECE8E0}"/>
              </a:ext>
            </a:extLst>
          </p:cNvPr>
          <p:cNvSpPr>
            <a:spLocks noGrp="1"/>
          </p:cNvSpPr>
          <p:nvPr>
            <p:ph type="body" idx="1"/>
          </p:nvPr>
        </p:nvSpPr>
        <p:spPr/>
        <p:txBody>
          <a:bodyPr/>
          <a:lstStyle/>
          <a:p>
            <a:r>
              <a:rPr lang="en-IE" dirty="0"/>
              <a:t> </a:t>
            </a:r>
          </a:p>
        </p:txBody>
      </p:sp>
      <p:sp>
        <p:nvSpPr>
          <p:cNvPr id="4" name="Slide Number Placeholder 3">
            <a:extLst>
              <a:ext uri="{FF2B5EF4-FFF2-40B4-BE49-F238E27FC236}">
                <a16:creationId xmlns:a16="http://schemas.microsoft.com/office/drawing/2014/main" id="{EF3F7E47-F1D1-1D63-90EA-527B49A7469F}"/>
              </a:ext>
            </a:extLst>
          </p:cNvPr>
          <p:cNvSpPr>
            <a:spLocks noGrp="1"/>
          </p:cNvSpPr>
          <p:nvPr>
            <p:ph type="sldNum" sz="quarter" idx="5"/>
          </p:nvPr>
        </p:nvSpPr>
        <p:spPr/>
        <p:txBody>
          <a:bodyPr/>
          <a:lstStyle/>
          <a:p>
            <a:fld id="{F369CD4D-C1DD-41F5-AEFF-7489F43AEAD4}" type="slidenum">
              <a:rPr lang="en-IE" smtClean="0"/>
              <a:t>35</a:t>
            </a:fld>
            <a:endParaRPr lang="en-IE"/>
          </a:p>
        </p:txBody>
      </p:sp>
    </p:spTree>
    <p:extLst>
      <p:ext uri="{BB962C8B-B14F-4D97-AF65-F5344CB8AC3E}">
        <p14:creationId xmlns:p14="http://schemas.microsoft.com/office/powerpoint/2010/main" val="2717395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endParaRPr lang="en-IE" dirty="0"/>
          </a:p>
          <a:p>
            <a:endParaRPr lang="en-IE" dirty="0"/>
          </a:p>
          <a:p>
            <a:endParaRPr lang="en-IE" dirty="0"/>
          </a:p>
          <a:p>
            <a:endParaRPr lang="en-IE" dirty="0"/>
          </a:p>
          <a:p>
            <a:endParaRPr lang="en-IE" dirty="0"/>
          </a:p>
        </p:txBody>
      </p:sp>
      <p:sp>
        <p:nvSpPr>
          <p:cNvPr id="4" name="Slide Number Placeholder 3"/>
          <p:cNvSpPr>
            <a:spLocks noGrp="1"/>
          </p:cNvSpPr>
          <p:nvPr>
            <p:ph type="sldNum" sz="quarter" idx="5"/>
          </p:nvPr>
        </p:nvSpPr>
        <p:spPr/>
        <p:txBody>
          <a:bodyPr/>
          <a:lstStyle/>
          <a:p>
            <a:fld id="{4C2485F9-1DE7-4657-ACBC-F62F3E433ECE}" type="slidenum">
              <a:rPr lang="en-IE" smtClean="0"/>
              <a:t>36</a:t>
            </a:fld>
            <a:endParaRPr lang="en-IE"/>
          </a:p>
        </p:txBody>
      </p:sp>
    </p:spTree>
    <p:extLst>
      <p:ext uri="{BB962C8B-B14F-4D97-AF65-F5344CB8AC3E}">
        <p14:creationId xmlns:p14="http://schemas.microsoft.com/office/powerpoint/2010/main" val="2709482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LAWPRO is a local authority shared services, which is jointly managed for the country by Kilkenny and Tipp Co. Co. and are goal is…….</a:t>
            </a:r>
          </a:p>
          <a:p>
            <a:endParaRPr lang="en-GB" dirty="0"/>
          </a:p>
          <a:p>
            <a:r>
              <a:rPr lang="en-GB" dirty="0"/>
              <a:t>Guided by the EU WFD 2000 that </a:t>
            </a:r>
            <a:r>
              <a:rPr lang="en-GB" b="1" i="0" dirty="0">
                <a:solidFill>
                  <a:srgbClr val="111111"/>
                </a:solidFill>
                <a:effectLst/>
                <a:latin typeface="Roboto" panose="02000000000000000000" pitchFamily="2" charset="0"/>
              </a:rPr>
              <a:t>requires all Member States to protect and improve water quality in all waters</a:t>
            </a:r>
            <a:r>
              <a:rPr lang="en-GB" b="0" i="0" dirty="0">
                <a:solidFill>
                  <a:srgbClr val="111111"/>
                </a:solidFill>
                <a:effectLst/>
                <a:highlight>
                  <a:srgbClr val="FFFFFF"/>
                </a:highlight>
                <a:latin typeface="Roboto" panose="02000000000000000000" pitchFamily="2" charset="0"/>
              </a:rPr>
              <a:t> so that we achieve good ecological status by 2027.</a:t>
            </a:r>
            <a:endParaRPr lang="en-I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D5A1E6-AEB9-4AC1-BD66-5BEF6770B09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125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100"/>
              <a:t>CSF</a:t>
            </a:r>
          </a:p>
          <a:p>
            <a:pPr marL="342900" indent="-342900">
              <a:buFont typeface="Arial" panose="020B0604020202020204" pitchFamily="34" charset="0"/>
              <a:buChar char="•"/>
            </a:pPr>
            <a:r>
              <a:rPr lang="en-GB" sz="1100"/>
              <a:t>New funding stream introduced in 2024</a:t>
            </a:r>
          </a:p>
          <a:p>
            <a:pPr marL="342900" indent="-342900">
              <a:buFont typeface="Arial" panose="020B0604020202020204" pitchFamily="34" charset="0"/>
              <a:buChar char="•"/>
            </a:pPr>
            <a:r>
              <a:rPr lang="en-GB" sz="1100"/>
              <a:t>To build the capacity of water quality focused NGOs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t>Over €850,000 in grants awarded to 40 water focused NGOs with catchment or sub catchment relevance in 2025</a:t>
            </a:r>
            <a:endParaRPr lang="en-GB" sz="1200"/>
          </a:p>
          <a:p>
            <a:pPr marL="214313" indent="-214313">
              <a:buFont typeface="Arial" panose="020B0604020202020204" pitchFamily="34" charset="0"/>
              <a:buChar char="•"/>
            </a:pPr>
            <a:r>
              <a:rPr lang="en-GB" sz="1200">
                <a:solidFill>
                  <a:schemeClr val="accent2">
                    <a:lumMod val="75000"/>
                  </a:schemeClr>
                </a:solidFill>
              </a:rPr>
              <a:t>Strand 1: </a:t>
            </a:r>
            <a:r>
              <a:rPr lang="en-GB" sz="1200"/>
              <a:t>grants towards insurance, legal costs, accounting fees, organisational promotional material , website costs, group development activities</a:t>
            </a:r>
          </a:p>
          <a:p>
            <a:pPr marL="214313" indent="-214313">
              <a:buFont typeface="Arial" panose="020B0604020202020204" pitchFamily="34" charset="0"/>
              <a:buChar char="•"/>
            </a:pPr>
            <a:r>
              <a:rPr lang="en-GB" sz="1200">
                <a:solidFill>
                  <a:schemeClr val="accent2">
                    <a:lumMod val="75000"/>
                  </a:schemeClr>
                </a:solidFill>
              </a:rPr>
              <a:t>Strand 2: </a:t>
            </a:r>
            <a:r>
              <a:rPr lang="en-GB" sz="1200"/>
              <a:t>grants towards organisation’s core costs (including staff costs)</a:t>
            </a:r>
          </a:p>
          <a:p>
            <a:pPr marL="214313" indent="-214313">
              <a:buFont typeface="Arial" panose="020B0604020202020204" pitchFamily="34" charset="0"/>
              <a:buChar char="•"/>
            </a:pPr>
            <a:r>
              <a:rPr lang="en-GB" sz="1200"/>
              <a:t>Will open for applications later in the Autumn</a:t>
            </a:r>
          </a:p>
          <a:p>
            <a:pPr marL="214313" indent="-214313">
              <a:buFont typeface="Arial" panose="020B0604020202020204" pitchFamily="34" charset="0"/>
              <a:buChar char="•"/>
            </a:pPr>
            <a:endParaRPr lang="en-GB" sz="1200"/>
          </a:p>
          <a:p>
            <a:pPr marL="0" indent="0">
              <a:buFont typeface="Arial" panose="020B0604020202020204" pitchFamily="34" charset="0"/>
              <a:buNone/>
            </a:pPr>
            <a:r>
              <a:rPr lang="en-GB" sz="1200"/>
              <a:t>SGES</a:t>
            </a:r>
          </a:p>
          <a:p>
            <a:r>
              <a:rPr lang="en-GB" sz="1200">
                <a:latin typeface="Calibri" panose="020F0502020204030204" pitchFamily="34" charset="0"/>
                <a:cs typeface="Calibri" panose="020F0502020204030204" pitchFamily="34" charset="0"/>
              </a:rPr>
              <a:t>Rolling call for smaller scale community water quality actions and awareness projects</a:t>
            </a:r>
          </a:p>
          <a:p>
            <a:r>
              <a:rPr lang="en-GB" sz="1200">
                <a:latin typeface="Calibri" panose="020F0502020204030204" pitchFamily="34" charset="0"/>
                <a:cs typeface="Calibri" panose="020F0502020204030204" pitchFamily="34" charset="0"/>
              </a:rPr>
              <a:t>Grants range from €100 to €5,000</a:t>
            </a:r>
          </a:p>
          <a:p>
            <a:r>
              <a:rPr lang="en-GB" sz="1200">
                <a:latin typeface="Calibri" panose="020F0502020204030204" pitchFamily="34" charset="0"/>
                <a:cs typeface="Calibri" panose="020F0502020204030204" pitchFamily="34" charset="0"/>
              </a:rPr>
              <a:t>Less rigorous application and assessment process</a:t>
            </a:r>
          </a:p>
          <a:p>
            <a:pPr marL="0" indent="0">
              <a:buNone/>
            </a:pPr>
            <a:r>
              <a:rPr lang="en-GB" sz="1200" b="1">
                <a:solidFill>
                  <a:schemeClr val="accent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Types of projects elements</a:t>
            </a:r>
          </a:p>
          <a:p>
            <a:pPr>
              <a:lnSpc>
                <a:spcPct val="50000"/>
              </a:lnSpc>
              <a:buFontTx/>
              <a:buChar char="-"/>
            </a:pPr>
            <a:r>
              <a:rPr lang="en-GB" sz="1200">
                <a:latin typeface="Calibri" panose="020F0502020204030204" pitchFamily="34" charset="0"/>
                <a:ea typeface="Times New Roman" panose="02020603050405020304" pitchFamily="18" charset="0"/>
                <a:cs typeface="Calibri" panose="020F0502020204030204" pitchFamily="34" charset="0"/>
              </a:rPr>
              <a:t>Elements listed for Open Call but smaller scale (lower cost) projects</a:t>
            </a:r>
          </a:p>
          <a:p>
            <a:pPr>
              <a:lnSpc>
                <a:spcPct val="50000"/>
              </a:lnSpc>
              <a:buFontTx/>
              <a:buChar char="-"/>
            </a:pPr>
            <a:r>
              <a:rPr lang="en-GB" sz="1200">
                <a:latin typeface="Calibri" panose="020F0502020204030204" pitchFamily="34" charset="0"/>
                <a:ea typeface="Times" panose="02020603050405020304" pitchFamily="18" charset="0"/>
                <a:cs typeface="Calibri" panose="020F0502020204030204" pitchFamily="34" charset="0"/>
              </a:rPr>
              <a:t>River restoration plans / feasibility studies</a:t>
            </a:r>
            <a:endParaRPr lang="en-GB" sz="1200">
              <a:latin typeface="Calibri" panose="020F0502020204030204" pitchFamily="34" charset="0"/>
              <a:ea typeface="Times New Roman" panose="02020603050405020304" pitchFamily="18" charset="0"/>
              <a:cs typeface="Calibri" panose="020F0502020204030204" pitchFamily="34" charset="0"/>
            </a:endParaRPr>
          </a:p>
          <a:p>
            <a:pPr>
              <a:lnSpc>
                <a:spcPct val="50000"/>
              </a:lnSpc>
              <a:buFontTx/>
              <a:buChar char="-"/>
            </a:pPr>
            <a:r>
              <a:rPr lang="en-GB" sz="1200">
                <a:latin typeface="Calibri" panose="020F0502020204030204" pitchFamily="34" charset="0"/>
                <a:ea typeface="Times New Roman" panose="02020603050405020304" pitchFamily="18" charset="0"/>
                <a:cs typeface="Calibri" panose="020F0502020204030204" pitchFamily="34" charset="0"/>
              </a:rPr>
              <a:t>Screening for Appropriate Assessment/other environmental reports and plans</a:t>
            </a:r>
          </a:p>
          <a:p>
            <a:pPr>
              <a:lnSpc>
                <a:spcPct val="50000"/>
              </a:lnSpc>
              <a:buFontTx/>
              <a:buChar char="-"/>
            </a:pPr>
            <a:r>
              <a:rPr lang="en-GB" sz="1200">
                <a:latin typeface="Calibri" panose="020F0502020204030204" pitchFamily="34" charset="0"/>
                <a:ea typeface="Times New Roman" panose="02020603050405020304" pitchFamily="18" charset="0"/>
                <a:cs typeface="Calibri" panose="020F0502020204030204" pitchFamily="34" charset="0"/>
              </a:rPr>
              <a:t>Match funding with other funding streams</a:t>
            </a:r>
          </a:p>
          <a:p>
            <a:pPr>
              <a:lnSpc>
                <a:spcPct val="50000"/>
              </a:lnSpc>
              <a:buFontTx/>
              <a:buChar char="-"/>
            </a:pPr>
            <a:r>
              <a:rPr lang="en-GB" sz="1200">
                <a:latin typeface="Calibri" panose="020F0502020204030204" pitchFamily="34" charset="0"/>
                <a:ea typeface="Times New Roman" panose="02020603050405020304" pitchFamily="18" charset="0"/>
                <a:cs typeface="Calibri" panose="020F0502020204030204" pitchFamily="34" charset="0"/>
              </a:rPr>
              <a:t>Water conservation </a:t>
            </a:r>
          </a:p>
          <a:p>
            <a:pPr>
              <a:lnSpc>
                <a:spcPct val="50000"/>
              </a:lnSpc>
              <a:buFontTx/>
              <a:buChar char="-"/>
            </a:pPr>
            <a:r>
              <a:rPr lang="en-GB" sz="1200">
                <a:latin typeface="Calibri" panose="020F0502020204030204" pitchFamily="34" charset="0"/>
                <a:ea typeface="Times New Roman" panose="02020603050405020304" pitchFamily="18" charset="0"/>
                <a:cs typeface="Calibri" panose="020F0502020204030204" pitchFamily="34" charset="0"/>
              </a:rPr>
              <a:t>Rainwater harvesting</a:t>
            </a:r>
          </a:p>
          <a:p>
            <a:pPr>
              <a:lnSpc>
                <a:spcPct val="50000"/>
              </a:lnSpc>
              <a:buFontTx/>
              <a:buChar char="-"/>
            </a:pPr>
            <a:r>
              <a:rPr lang="en-GB" sz="1200">
                <a:latin typeface="Calibri" panose="020F0502020204030204" pitchFamily="34" charset="0"/>
                <a:ea typeface="Times New Roman" panose="02020603050405020304" pitchFamily="18" charset="0"/>
                <a:cs typeface="Calibri" panose="020F0502020204030204" pitchFamily="34" charset="0"/>
              </a:rPr>
              <a:t>Biodiversity workshops </a:t>
            </a:r>
          </a:p>
          <a:p>
            <a:pPr>
              <a:lnSpc>
                <a:spcPct val="50000"/>
              </a:lnSpc>
              <a:buFontTx/>
              <a:buChar char="-"/>
            </a:pPr>
            <a:r>
              <a:rPr lang="en-GB" sz="1200">
                <a:latin typeface="Calibri" panose="020F0502020204030204" pitchFamily="34" charset="0"/>
                <a:ea typeface="Times New Roman" panose="02020603050405020304" pitchFamily="18" charset="0"/>
                <a:cs typeface="Calibri" panose="020F0502020204030204" pitchFamily="34" charset="0"/>
              </a:rPr>
              <a:t>Citizen Science </a:t>
            </a:r>
          </a:p>
          <a:p>
            <a:pPr>
              <a:lnSpc>
                <a:spcPct val="50000"/>
              </a:lnSpc>
              <a:buFontTx/>
              <a:buChar char="-"/>
            </a:pPr>
            <a:r>
              <a:rPr lang="en-GB" sz="1200">
                <a:latin typeface="Calibri" panose="020F0502020204030204" pitchFamily="34" charset="0"/>
                <a:ea typeface="Times New Roman" panose="02020603050405020304" pitchFamily="18" charset="0"/>
                <a:cs typeface="Calibri" panose="020F0502020204030204" pitchFamily="34" charset="0"/>
              </a:rPr>
              <a:t>Water related events</a:t>
            </a:r>
          </a:p>
          <a:p>
            <a:pPr marL="214313" indent="-214313">
              <a:buFont typeface="Arial" panose="020B0604020202020204" pitchFamily="34" charset="0"/>
              <a:buChar char="•"/>
            </a:pPr>
            <a:endParaRPr lang="en-GB" sz="1200"/>
          </a:p>
          <a:p>
            <a:endParaRPr lang="en-I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D5A1E6-AEB9-4AC1-BD66-5BEF6770B09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252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4</a:t>
            </a:fld>
            <a:endParaRPr lang="en-IE"/>
          </a:p>
        </p:txBody>
      </p:sp>
    </p:spTree>
    <p:extLst>
      <p:ext uri="{BB962C8B-B14F-4D97-AF65-F5344CB8AC3E}">
        <p14:creationId xmlns:p14="http://schemas.microsoft.com/office/powerpoint/2010/main" val="2185575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Expectations- what is the responsibility of the community group vs what is the responsibility of the LA. What level of funding do you expect? If the max grant is 1,000 and your project </a:t>
            </a:r>
            <a:r>
              <a:rPr lang="en-GB" err="1"/>
              <a:t>caost</a:t>
            </a:r>
            <a:r>
              <a:rPr lang="en-GB"/>
              <a:t> 5,000 and you have no other funding source- is it realistic?</a:t>
            </a:r>
          </a:p>
          <a:p>
            <a:endParaRPr lang="en-GB"/>
          </a:p>
          <a:p>
            <a:r>
              <a:rPr lang="en-GB"/>
              <a:t>Conflict of Interst</a:t>
            </a:r>
          </a:p>
        </p:txBody>
      </p:sp>
      <p:sp>
        <p:nvSpPr>
          <p:cNvPr id="4" name="Slide Number Placeholder 3"/>
          <p:cNvSpPr>
            <a:spLocks noGrp="1"/>
          </p:cNvSpPr>
          <p:nvPr>
            <p:ph type="sldNum" sz="quarter" idx="5"/>
          </p:nvPr>
        </p:nvSpPr>
        <p:spPr/>
        <p:txBody>
          <a:bodyPr/>
          <a:lstStyle/>
          <a:p>
            <a:fld id="{6D552F04-2A43-4E77-A59D-FE26C4F69F0B}" type="slidenum">
              <a:rPr lang="en-GB" smtClean="0"/>
              <a:pPr/>
              <a:t>44</a:t>
            </a:fld>
            <a:endParaRPr lang="en-GB"/>
          </a:p>
        </p:txBody>
      </p:sp>
    </p:spTree>
    <p:extLst>
      <p:ext uri="{BB962C8B-B14F-4D97-AF65-F5344CB8AC3E}">
        <p14:creationId xmlns:p14="http://schemas.microsoft.com/office/powerpoint/2010/main" val="1285299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Event management plan has to include traffic management plan</a:t>
            </a:r>
          </a:p>
        </p:txBody>
      </p:sp>
      <p:sp>
        <p:nvSpPr>
          <p:cNvPr id="4" name="Slide Number Placeholder 3"/>
          <p:cNvSpPr>
            <a:spLocks noGrp="1"/>
          </p:cNvSpPr>
          <p:nvPr>
            <p:ph type="sldNum" sz="quarter" idx="5"/>
          </p:nvPr>
        </p:nvSpPr>
        <p:spPr/>
        <p:txBody>
          <a:bodyPr/>
          <a:lstStyle/>
          <a:p>
            <a:fld id="{F369CD4D-C1DD-41F5-AEFF-7489F43AEAD4}" type="slidenum">
              <a:rPr lang="en-IE" smtClean="0"/>
              <a:t>5</a:t>
            </a:fld>
            <a:endParaRPr lang="en-IE"/>
          </a:p>
        </p:txBody>
      </p:sp>
    </p:spTree>
    <p:extLst>
      <p:ext uri="{BB962C8B-B14F-4D97-AF65-F5344CB8AC3E}">
        <p14:creationId xmlns:p14="http://schemas.microsoft.com/office/powerpoint/2010/main" val="3629703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Have they costed the project? The amount of funding required may dictate the grant to apply for. Look at ‘Typical Grant Range’ on handout</a:t>
            </a:r>
          </a:p>
          <a:p>
            <a:endParaRPr lang="en-IE"/>
          </a:p>
          <a:p>
            <a:r>
              <a:rPr lang="en-IE"/>
              <a:t>Some schemes have specific activities or types of expenditure that are ineligible.</a:t>
            </a:r>
          </a:p>
          <a:p>
            <a:r>
              <a:rPr lang="en-IE"/>
              <a:t>Match funding requirement could be a barrier</a:t>
            </a:r>
          </a:p>
          <a:p>
            <a:endParaRPr lang="en-IE"/>
          </a:p>
          <a:p>
            <a:r>
              <a:rPr lang="en-IE"/>
              <a:t>Highlight importance of reading the Guidelines and interacting with the relevant contact in in council before the Deadline.</a:t>
            </a:r>
          </a:p>
          <a:p>
            <a:r>
              <a:rPr lang="en-IE"/>
              <a:t>If in Doubt call Community Development for advice and direction</a:t>
            </a:r>
          </a:p>
          <a:p>
            <a:endParaRPr lang="en-IE"/>
          </a:p>
        </p:txBody>
      </p:sp>
      <p:sp>
        <p:nvSpPr>
          <p:cNvPr id="4" name="Slide Number Placeholder 3"/>
          <p:cNvSpPr>
            <a:spLocks noGrp="1"/>
          </p:cNvSpPr>
          <p:nvPr>
            <p:ph type="sldNum" sz="quarter" idx="5"/>
          </p:nvPr>
        </p:nvSpPr>
        <p:spPr/>
        <p:txBody>
          <a:bodyPr/>
          <a:lstStyle/>
          <a:p>
            <a:fld id="{F369CD4D-C1DD-41F5-AEFF-7489F43AEAD4}" type="slidenum">
              <a:rPr lang="en-IE" smtClean="0"/>
              <a:t>6</a:t>
            </a:fld>
            <a:endParaRPr lang="en-IE"/>
          </a:p>
        </p:txBody>
      </p:sp>
    </p:spTree>
    <p:extLst>
      <p:ext uri="{BB962C8B-B14F-4D97-AF65-F5344CB8AC3E}">
        <p14:creationId xmlns:p14="http://schemas.microsoft.com/office/powerpoint/2010/main" val="1461895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Sell us your idea- what benefit is your project bringing to your area. Why should we fund you over another project?</a:t>
            </a:r>
          </a:p>
          <a:p>
            <a:endParaRPr lang="en-GB"/>
          </a:p>
        </p:txBody>
      </p:sp>
      <p:sp>
        <p:nvSpPr>
          <p:cNvPr id="4" name="Slide Number Placeholder 3"/>
          <p:cNvSpPr>
            <a:spLocks noGrp="1"/>
          </p:cNvSpPr>
          <p:nvPr>
            <p:ph type="sldNum" sz="quarter" idx="5"/>
          </p:nvPr>
        </p:nvSpPr>
        <p:spPr/>
        <p:txBody>
          <a:bodyPr/>
          <a:lstStyle/>
          <a:p>
            <a:fld id="{6D552F04-2A43-4E77-A59D-FE26C4F69F0B}" type="slidenum">
              <a:rPr lang="en-GB" smtClean="0"/>
              <a:pPr/>
              <a:t>7</a:t>
            </a:fld>
            <a:endParaRPr lang="en-GB"/>
          </a:p>
        </p:txBody>
      </p:sp>
    </p:spTree>
    <p:extLst>
      <p:ext uri="{BB962C8B-B14F-4D97-AF65-F5344CB8AC3E}">
        <p14:creationId xmlns:p14="http://schemas.microsoft.com/office/powerpoint/2010/main" val="291180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includes grants for intercultural events or activities, general community events  and celebrations, projects to enhance the area, training, etc</a:t>
            </a:r>
          </a:p>
        </p:txBody>
      </p:sp>
      <p:sp>
        <p:nvSpPr>
          <p:cNvPr id="4" name="Slide Number Placeholder 3"/>
          <p:cNvSpPr>
            <a:spLocks noGrp="1"/>
          </p:cNvSpPr>
          <p:nvPr>
            <p:ph type="sldNum" sz="quarter" idx="5"/>
          </p:nvPr>
        </p:nvSpPr>
        <p:spPr/>
        <p:txBody>
          <a:bodyPr/>
          <a:lstStyle/>
          <a:p>
            <a:fld id="{F369CD4D-C1DD-41F5-AEFF-7489F43AEAD4}" type="slidenum">
              <a:rPr lang="en-IE" smtClean="0"/>
              <a:t>8</a:t>
            </a:fld>
            <a:endParaRPr lang="en-IE"/>
          </a:p>
        </p:txBody>
      </p:sp>
    </p:spTree>
    <p:extLst>
      <p:ext uri="{BB962C8B-B14F-4D97-AF65-F5344CB8AC3E}">
        <p14:creationId xmlns:p14="http://schemas.microsoft.com/office/powerpoint/2010/main" val="2542108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10</a:t>
            </a:fld>
            <a:endParaRPr lang="en-IE"/>
          </a:p>
        </p:txBody>
      </p:sp>
    </p:spTree>
    <p:extLst>
      <p:ext uri="{BB962C8B-B14F-4D97-AF65-F5344CB8AC3E}">
        <p14:creationId xmlns:p14="http://schemas.microsoft.com/office/powerpoint/2010/main" val="126350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369CD4D-C1DD-41F5-AEFF-7489F43AEAD4}" type="slidenum">
              <a:rPr lang="en-IE" smtClean="0"/>
              <a:t>11</a:t>
            </a:fld>
            <a:endParaRPr lang="en-IE"/>
          </a:p>
        </p:txBody>
      </p:sp>
    </p:spTree>
    <p:extLst>
      <p:ext uri="{BB962C8B-B14F-4D97-AF65-F5344CB8AC3E}">
        <p14:creationId xmlns:p14="http://schemas.microsoft.com/office/powerpoint/2010/main" val="836708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59130" y="1773618"/>
            <a:ext cx="7470140" cy="1201483"/>
          </a:xfrm>
          <a:prstGeom prst="rect">
            <a:avLst/>
          </a:prstGeom>
        </p:spPr>
        <p:txBody>
          <a:bodyPr wrap="square" lIns="0" tIns="0" rIns="0" bIns="0">
            <a:spAutoFit/>
          </a:bodyPr>
          <a:lstStyle>
            <a:lvl1pPr>
              <a:defRPr sz="2600" b="1" i="0">
                <a:solidFill>
                  <a:srgbClr val="3B5B73"/>
                </a:solidFill>
                <a:latin typeface="MuseoSans-700"/>
                <a:cs typeface="MuseoSans-700"/>
              </a:defRPr>
            </a:lvl1pPr>
          </a:lstStyle>
          <a:p>
            <a:endParaRPr/>
          </a:p>
        </p:txBody>
      </p:sp>
      <p:sp>
        <p:nvSpPr>
          <p:cNvPr id="3" name="Holder 3"/>
          <p:cNvSpPr>
            <a:spLocks noGrp="1"/>
          </p:cNvSpPr>
          <p:nvPr>
            <p:ph type="subTitle" idx="4"/>
          </p:nvPr>
        </p:nvSpPr>
        <p:spPr>
          <a:xfrm>
            <a:off x="1318260" y="3203956"/>
            <a:ext cx="6151880" cy="1430337"/>
          </a:xfrm>
          <a:prstGeom prst="rect">
            <a:avLst/>
          </a:prstGeom>
        </p:spPr>
        <p:txBody>
          <a:bodyPr wrap="square" lIns="0" tIns="0" rIns="0" bIns="0">
            <a:spAutoFit/>
          </a:bodyPr>
          <a:lstStyle>
            <a:lvl1pPr>
              <a:defRPr sz="1600" b="1" i="0">
                <a:solidFill>
                  <a:srgbClr val="991C7D"/>
                </a:solidFill>
                <a:latin typeface="MuseoSans-700"/>
                <a:cs typeface="MuseoSans-70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8008EB8-F8F3-44FE-98B2-D5FCDBFDB2B7}" type="datetime1">
              <a:rPr lang="en-US" smtClean="0"/>
              <a:t>1/26/2026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4223" y="3676497"/>
            <a:ext cx="7470140" cy="1136324"/>
          </a:xfrm>
          <a:prstGeom prst="rect">
            <a:avLst/>
          </a:prstGeom>
        </p:spPr>
        <p:txBody>
          <a:bodyPr anchor="t"/>
          <a:lstStyle>
            <a:lvl1pPr algn="l">
              <a:defRPr sz="3337" b="1" cap="all"/>
            </a:lvl1pPr>
          </a:lstStyle>
          <a:p>
            <a:r>
              <a:rPr lang="ga-IE"/>
              <a:t>Click to edit Master title style</a:t>
            </a:r>
            <a:endParaRPr lang="en-US"/>
          </a:p>
        </p:txBody>
      </p:sp>
      <p:sp>
        <p:nvSpPr>
          <p:cNvPr id="3" name="Text Placeholder 2"/>
          <p:cNvSpPr>
            <a:spLocks noGrp="1"/>
          </p:cNvSpPr>
          <p:nvPr>
            <p:ph type="body" idx="1"/>
          </p:nvPr>
        </p:nvSpPr>
        <p:spPr>
          <a:xfrm>
            <a:off x="694223" y="2424953"/>
            <a:ext cx="7470140" cy="1251545"/>
          </a:xfrm>
        </p:spPr>
        <p:txBody>
          <a:bodyPr anchor="b"/>
          <a:lstStyle>
            <a:lvl1pPr marL="0" indent="0">
              <a:buNone/>
              <a:defRPr sz="1669">
                <a:solidFill>
                  <a:schemeClr val="tx1">
                    <a:tint val="75000"/>
                  </a:schemeClr>
                </a:solidFill>
              </a:defRPr>
            </a:lvl1pPr>
            <a:lvl2pPr marL="381442" indent="0">
              <a:buNone/>
              <a:defRPr sz="1502">
                <a:solidFill>
                  <a:schemeClr val="tx1">
                    <a:tint val="75000"/>
                  </a:schemeClr>
                </a:solidFill>
              </a:defRPr>
            </a:lvl2pPr>
            <a:lvl3pPr marL="762884" indent="0">
              <a:buNone/>
              <a:defRPr sz="1335">
                <a:solidFill>
                  <a:schemeClr val="tx1">
                    <a:tint val="75000"/>
                  </a:schemeClr>
                </a:solidFill>
              </a:defRPr>
            </a:lvl3pPr>
            <a:lvl4pPr marL="1144326" indent="0">
              <a:buNone/>
              <a:defRPr sz="1168">
                <a:solidFill>
                  <a:schemeClr val="tx1">
                    <a:tint val="75000"/>
                  </a:schemeClr>
                </a:solidFill>
              </a:defRPr>
            </a:lvl4pPr>
            <a:lvl5pPr marL="1525768" indent="0">
              <a:buNone/>
              <a:defRPr sz="1168">
                <a:solidFill>
                  <a:schemeClr val="tx1">
                    <a:tint val="75000"/>
                  </a:schemeClr>
                </a:solidFill>
              </a:defRPr>
            </a:lvl5pPr>
            <a:lvl6pPr marL="1907210" indent="0">
              <a:buNone/>
              <a:defRPr sz="1168">
                <a:solidFill>
                  <a:schemeClr val="tx1">
                    <a:tint val="75000"/>
                  </a:schemeClr>
                </a:solidFill>
              </a:defRPr>
            </a:lvl6pPr>
            <a:lvl7pPr marL="2288652" indent="0">
              <a:buNone/>
              <a:defRPr sz="1168">
                <a:solidFill>
                  <a:schemeClr val="tx1">
                    <a:tint val="75000"/>
                  </a:schemeClr>
                </a:solidFill>
              </a:defRPr>
            </a:lvl7pPr>
            <a:lvl8pPr marL="2670094" indent="0">
              <a:buNone/>
              <a:defRPr sz="1168">
                <a:solidFill>
                  <a:schemeClr val="tx1">
                    <a:tint val="75000"/>
                  </a:schemeClr>
                </a:solidFill>
              </a:defRPr>
            </a:lvl8pPr>
            <a:lvl9pPr marL="3051536" indent="0">
              <a:buNone/>
              <a:defRPr sz="1168">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a:xfrm>
            <a:off x="439420" y="5302844"/>
            <a:ext cx="2050627" cy="304609"/>
          </a:xfrm>
          <a:prstGeom prst="rect">
            <a:avLst/>
          </a:prstGeom>
        </p:spPr>
        <p:txBody>
          <a:bodyPr/>
          <a:lstStyle/>
          <a:p>
            <a:fld id="{2A3E3840-7723-F046-938A-EC2509B4D451}" type="datetimeFigureOut">
              <a:rPr lang="en-US" smtClean="0"/>
              <a:t>1/26/2026</a:t>
            </a:fld>
            <a:endParaRPr lang="en-US"/>
          </a:p>
        </p:txBody>
      </p:sp>
      <p:sp>
        <p:nvSpPr>
          <p:cNvPr id="5" name="Footer Placeholder 4"/>
          <p:cNvSpPr>
            <a:spLocks noGrp="1"/>
          </p:cNvSpPr>
          <p:nvPr>
            <p:ph type="ftr" sz="quarter" idx="11"/>
          </p:nvPr>
        </p:nvSpPr>
        <p:spPr>
          <a:xfrm>
            <a:off x="3002704" y="5302844"/>
            <a:ext cx="2782993" cy="304609"/>
          </a:xfrm>
          <a:prstGeom prst="rect">
            <a:avLst/>
          </a:prstGeom>
        </p:spPr>
        <p:txBody>
          <a:bodyPr/>
          <a:lstStyle/>
          <a:p>
            <a:endParaRPr lang="en-US"/>
          </a:p>
        </p:txBody>
      </p:sp>
      <p:sp>
        <p:nvSpPr>
          <p:cNvPr id="6" name="Slide Number Placeholder 5"/>
          <p:cNvSpPr>
            <a:spLocks noGrp="1"/>
          </p:cNvSpPr>
          <p:nvPr>
            <p:ph type="sldNum" sz="quarter" idx="12"/>
          </p:nvPr>
        </p:nvSpPr>
        <p:spPr>
          <a:xfrm>
            <a:off x="6298353" y="5302844"/>
            <a:ext cx="2050627" cy="304609"/>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683667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87329" y="229119"/>
            <a:ext cx="4361650" cy="953558"/>
          </a:xfrm>
          <a:prstGeom prst="rect">
            <a:avLst/>
          </a:prstGeom>
        </p:spPr>
        <p:txBody>
          <a:bodyPr/>
          <a:lstStyle/>
          <a:p>
            <a:r>
              <a:rPr lang="ga-IE"/>
              <a:t>Click to edit Master title style</a:t>
            </a:r>
            <a:endParaRPr lang="en-US"/>
          </a:p>
        </p:txBody>
      </p:sp>
      <p:sp>
        <p:nvSpPr>
          <p:cNvPr id="3" name="Content Placeholder 2"/>
          <p:cNvSpPr>
            <a:spLocks noGrp="1"/>
          </p:cNvSpPr>
          <p:nvPr>
            <p:ph sz="half" idx="1"/>
          </p:nvPr>
        </p:nvSpPr>
        <p:spPr>
          <a:xfrm>
            <a:off x="439420" y="1334982"/>
            <a:ext cx="3881543" cy="3775827"/>
          </a:xfrm>
        </p:spPr>
        <p:txBody>
          <a:bodyPr/>
          <a:lstStyle>
            <a:lvl1pPr>
              <a:defRPr sz="2336"/>
            </a:lvl1pPr>
            <a:lvl2pPr>
              <a:defRPr sz="2002"/>
            </a:lvl2pPr>
            <a:lvl3pPr>
              <a:defRPr sz="1669"/>
            </a:lvl3pPr>
            <a:lvl4pPr>
              <a:defRPr sz="1502"/>
            </a:lvl4pPr>
            <a:lvl5pPr>
              <a:defRPr sz="1502"/>
            </a:lvl5pPr>
            <a:lvl6pPr>
              <a:defRPr sz="1502"/>
            </a:lvl6pPr>
            <a:lvl7pPr>
              <a:defRPr sz="1502"/>
            </a:lvl7pPr>
            <a:lvl8pPr>
              <a:defRPr sz="1502"/>
            </a:lvl8pPr>
            <a:lvl9pPr>
              <a:defRPr sz="1502"/>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467437" y="1334982"/>
            <a:ext cx="3881543" cy="3775827"/>
          </a:xfrm>
        </p:spPr>
        <p:txBody>
          <a:bodyPr/>
          <a:lstStyle>
            <a:lvl1pPr>
              <a:defRPr sz="2336"/>
            </a:lvl1pPr>
            <a:lvl2pPr>
              <a:defRPr sz="2002"/>
            </a:lvl2pPr>
            <a:lvl3pPr>
              <a:defRPr sz="1669"/>
            </a:lvl3pPr>
            <a:lvl4pPr>
              <a:defRPr sz="1502"/>
            </a:lvl4pPr>
            <a:lvl5pPr>
              <a:defRPr sz="1502"/>
            </a:lvl5pPr>
            <a:lvl6pPr>
              <a:defRPr sz="1502"/>
            </a:lvl6pPr>
            <a:lvl7pPr>
              <a:defRPr sz="1502"/>
            </a:lvl7pPr>
            <a:lvl8pPr>
              <a:defRPr sz="1502"/>
            </a:lvl8pPr>
            <a:lvl9pPr>
              <a:defRPr sz="1502"/>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a:xfrm>
            <a:off x="439420" y="5302844"/>
            <a:ext cx="2050627" cy="304609"/>
          </a:xfrm>
          <a:prstGeom prst="rect">
            <a:avLst/>
          </a:prstGeom>
        </p:spPr>
        <p:txBody>
          <a:bodyPr/>
          <a:lstStyle/>
          <a:p>
            <a:fld id="{2A3E3840-7723-F046-938A-EC2509B4D451}" type="datetimeFigureOut">
              <a:rPr lang="en-US" smtClean="0"/>
              <a:t>1/26/2026</a:t>
            </a:fld>
            <a:endParaRPr lang="en-US"/>
          </a:p>
        </p:txBody>
      </p:sp>
      <p:sp>
        <p:nvSpPr>
          <p:cNvPr id="6" name="Footer Placeholder 5"/>
          <p:cNvSpPr>
            <a:spLocks noGrp="1"/>
          </p:cNvSpPr>
          <p:nvPr>
            <p:ph type="ftr" sz="quarter" idx="11"/>
          </p:nvPr>
        </p:nvSpPr>
        <p:spPr>
          <a:xfrm>
            <a:off x="3002704" y="5302844"/>
            <a:ext cx="2782993" cy="304609"/>
          </a:xfrm>
          <a:prstGeom prst="rect">
            <a:avLst/>
          </a:prstGeom>
        </p:spPr>
        <p:txBody>
          <a:bodyPr/>
          <a:lstStyle/>
          <a:p>
            <a:endParaRPr lang="en-US"/>
          </a:p>
        </p:txBody>
      </p:sp>
      <p:sp>
        <p:nvSpPr>
          <p:cNvPr id="7" name="Slide Number Placeholder 6"/>
          <p:cNvSpPr>
            <a:spLocks noGrp="1"/>
          </p:cNvSpPr>
          <p:nvPr>
            <p:ph type="sldNum" sz="quarter" idx="12"/>
          </p:nvPr>
        </p:nvSpPr>
        <p:spPr>
          <a:xfrm>
            <a:off x="6298353" y="5302844"/>
            <a:ext cx="2050627" cy="304609"/>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3996776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87329" y="229119"/>
            <a:ext cx="4361650" cy="953558"/>
          </a:xfrm>
          <a:prstGeom prst="rect">
            <a:avLst/>
          </a:prstGeo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39420" y="1280682"/>
            <a:ext cx="3883070" cy="533727"/>
          </a:xfrm>
        </p:spPr>
        <p:txBody>
          <a:bodyPr anchor="b"/>
          <a:lstStyle>
            <a:lvl1pPr marL="0" indent="0">
              <a:buNone/>
              <a:defRPr sz="2002" b="1"/>
            </a:lvl1pPr>
            <a:lvl2pPr marL="381442" indent="0">
              <a:buNone/>
              <a:defRPr sz="1669" b="1"/>
            </a:lvl2pPr>
            <a:lvl3pPr marL="762884" indent="0">
              <a:buNone/>
              <a:defRPr sz="1502" b="1"/>
            </a:lvl3pPr>
            <a:lvl4pPr marL="1144326" indent="0">
              <a:buNone/>
              <a:defRPr sz="1335" b="1"/>
            </a:lvl4pPr>
            <a:lvl5pPr marL="1525768" indent="0">
              <a:buNone/>
              <a:defRPr sz="1335" b="1"/>
            </a:lvl5pPr>
            <a:lvl6pPr marL="1907210" indent="0">
              <a:buNone/>
              <a:defRPr sz="1335" b="1"/>
            </a:lvl6pPr>
            <a:lvl7pPr marL="2288652" indent="0">
              <a:buNone/>
              <a:defRPr sz="1335" b="1"/>
            </a:lvl7pPr>
            <a:lvl8pPr marL="2670094" indent="0">
              <a:buNone/>
              <a:defRPr sz="1335" b="1"/>
            </a:lvl8pPr>
            <a:lvl9pPr marL="3051536" indent="0">
              <a:buNone/>
              <a:defRPr sz="1335" b="1"/>
            </a:lvl9pPr>
          </a:lstStyle>
          <a:p>
            <a:pPr lvl="0"/>
            <a:r>
              <a:rPr lang="ga-IE"/>
              <a:t>Click to edit Master text styles</a:t>
            </a:r>
          </a:p>
        </p:txBody>
      </p:sp>
      <p:sp>
        <p:nvSpPr>
          <p:cNvPr id="4" name="Content Placeholder 3"/>
          <p:cNvSpPr>
            <a:spLocks noGrp="1"/>
          </p:cNvSpPr>
          <p:nvPr>
            <p:ph sz="half" idx="2"/>
          </p:nvPr>
        </p:nvSpPr>
        <p:spPr>
          <a:xfrm>
            <a:off x="439420" y="1814409"/>
            <a:ext cx="3883070" cy="3296399"/>
          </a:xfrm>
        </p:spPr>
        <p:txBody>
          <a:bodyPr/>
          <a:lstStyle>
            <a:lvl1pPr>
              <a:defRPr sz="2002"/>
            </a:lvl1pPr>
            <a:lvl2pPr>
              <a:defRPr sz="1669"/>
            </a:lvl2pPr>
            <a:lvl3pPr>
              <a:defRPr sz="1502"/>
            </a:lvl3pPr>
            <a:lvl4pPr>
              <a:defRPr sz="1335"/>
            </a:lvl4pPr>
            <a:lvl5pPr>
              <a:defRPr sz="1335"/>
            </a:lvl5pPr>
            <a:lvl6pPr>
              <a:defRPr sz="1335"/>
            </a:lvl6pPr>
            <a:lvl7pPr>
              <a:defRPr sz="1335"/>
            </a:lvl7pPr>
            <a:lvl8pPr>
              <a:defRPr sz="1335"/>
            </a:lvl8pPr>
            <a:lvl9pPr>
              <a:defRPr sz="133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464386" y="1280682"/>
            <a:ext cx="3884595" cy="533727"/>
          </a:xfrm>
        </p:spPr>
        <p:txBody>
          <a:bodyPr anchor="b"/>
          <a:lstStyle>
            <a:lvl1pPr marL="0" indent="0">
              <a:buNone/>
              <a:defRPr sz="2002" b="1"/>
            </a:lvl1pPr>
            <a:lvl2pPr marL="381442" indent="0">
              <a:buNone/>
              <a:defRPr sz="1669" b="1"/>
            </a:lvl2pPr>
            <a:lvl3pPr marL="762884" indent="0">
              <a:buNone/>
              <a:defRPr sz="1502" b="1"/>
            </a:lvl3pPr>
            <a:lvl4pPr marL="1144326" indent="0">
              <a:buNone/>
              <a:defRPr sz="1335" b="1"/>
            </a:lvl4pPr>
            <a:lvl5pPr marL="1525768" indent="0">
              <a:buNone/>
              <a:defRPr sz="1335" b="1"/>
            </a:lvl5pPr>
            <a:lvl6pPr marL="1907210" indent="0">
              <a:buNone/>
              <a:defRPr sz="1335" b="1"/>
            </a:lvl6pPr>
            <a:lvl7pPr marL="2288652" indent="0">
              <a:buNone/>
              <a:defRPr sz="1335" b="1"/>
            </a:lvl7pPr>
            <a:lvl8pPr marL="2670094" indent="0">
              <a:buNone/>
              <a:defRPr sz="1335" b="1"/>
            </a:lvl8pPr>
            <a:lvl9pPr marL="3051536" indent="0">
              <a:buNone/>
              <a:defRPr sz="1335" b="1"/>
            </a:lvl9pPr>
          </a:lstStyle>
          <a:p>
            <a:pPr lvl="0"/>
            <a:r>
              <a:rPr lang="ga-IE"/>
              <a:t>Click to edit Master text styles</a:t>
            </a:r>
          </a:p>
        </p:txBody>
      </p:sp>
      <p:sp>
        <p:nvSpPr>
          <p:cNvPr id="6" name="Content Placeholder 5"/>
          <p:cNvSpPr>
            <a:spLocks noGrp="1"/>
          </p:cNvSpPr>
          <p:nvPr>
            <p:ph sz="quarter" idx="4"/>
          </p:nvPr>
        </p:nvSpPr>
        <p:spPr>
          <a:xfrm>
            <a:off x="4464386" y="1814409"/>
            <a:ext cx="3884595" cy="3296399"/>
          </a:xfrm>
        </p:spPr>
        <p:txBody>
          <a:bodyPr/>
          <a:lstStyle>
            <a:lvl1pPr>
              <a:defRPr sz="2002"/>
            </a:lvl1pPr>
            <a:lvl2pPr>
              <a:defRPr sz="1669"/>
            </a:lvl2pPr>
            <a:lvl3pPr>
              <a:defRPr sz="1502"/>
            </a:lvl3pPr>
            <a:lvl4pPr>
              <a:defRPr sz="1335"/>
            </a:lvl4pPr>
            <a:lvl5pPr>
              <a:defRPr sz="1335"/>
            </a:lvl5pPr>
            <a:lvl6pPr>
              <a:defRPr sz="1335"/>
            </a:lvl6pPr>
            <a:lvl7pPr>
              <a:defRPr sz="1335"/>
            </a:lvl7pPr>
            <a:lvl8pPr>
              <a:defRPr sz="1335"/>
            </a:lvl8pPr>
            <a:lvl9pPr>
              <a:defRPr sz="133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a:xfrm>
            <a:off x="439420" y="5302844"/>
            <a:ext cx="2050627" cy="304609"/>
          </a:xfrm>
          <a:prstGeom prst="rect">
            <a:avLst/>
          </a:prstGeom>
        </p:spPr>
        <p:txBody>
          <a:bodyPr/>
          <a:lstStyle/>
          <a:p>
            <a:fld id="{2A3E3840-7723-F046-938A-EC2509B4D451}" type="datetimeFigureOut">
              <a:rPr lang="en-US" smtClean="0"/>
              <a:t>1/26/2026</a:t>
            </a:fld>
            <a:endParaRPr lang="en-US"/>
          </a:p>
        </p:txBody>
      </p:sp>
      <p:sp>
        <p:nvSpPr>
          <p:cNvPr id="8" name="Footer Placeholder 7"/>
          <p:cNvSpPr>
            <a:spLocks noGrp="1"/>
          </p:cNvSpPr>
          <p:nvPr>
            <p:ph type="ftr" sz="quarter" idx="11"/>
          </p:nvPr>
        </p:nvSpPr>
        <p:spPr>
          <a:xfrm>
            <a:off x="3002704" y="5302844"/>
            <a:ext cx="2782993" cy="304609"/>
          </a:xfrm>
          <a:prstGeom prst="rect">
            <a:avLst/>
          </a:prstGeom>
        </p:spPr>
        <p:txBody>
          <a:bodyPr/>
          <a:lstStyle/>
          <a:p>
            <a:endParaRPr lang="en-US"/>
          </a:p>
        </p:txBody>
      </p:sp>
      <p:sp>
        <p:nvSpPr>
          <p:cNvPr id="9" name="Slide Number Placeholder 8"/>
          <p:cNvSpPr>
            <a:spLocks noGrp="1"/>
          </p:cNvSpPr>
          <p:nvPr>
            <p:ph type="sldNum" sz="quarter" idx="12"/>
          </p:nvPr>
        </p:nvSpPr>
        <p:spPr>
          <a:xfrm>
            <a:off x="6298353" y="5302844"/>
            <a:ext cx="2050627" cy="304609"/>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2860266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87329" y="229119"/>
            <a:ext cx="4361650" cy="953558"/>
          </a:xfrm>
          <a:prstGeom prst="rect">
            <a:avLst/>
          </a:prstGeom>
        </p:spPr>
        <p:txBody>
          <a:bodyPr/>
          <a:lstStyle/>
          <a:p>
            <a:r>
              <a:rPr lang="ga-IE"/>
              <a:t>Click to edit Master title style</a:t>
            </a:r>
            <a:endParaRPr lang="en-US"/>
          </a:p>
        </p:txBody>
      </p:sp>
      <p:sp>
        <p:nvSpPr>
          <p:cNvPr id="3" name="Date Placeholder 2"/>
          <p:cNvSpPr>
            <a:spLocks noGrp="1"/>
          </p:cNvSpPr>
          <p:nvPr>
            <p:ph type="dt" sz="half" idx="10"/>
          </p:nvPr>
        </p:nvSpPr>
        <p:spPr>
          <a:xfrm>
            <a:off x="439420" y="5302844"/>
            <a:ext cx="2050627" cy="304609"/>
          </a:xfrm>
          <a:prstGeom prst="rect">
            <a:avLst/>
          </a:prstGeom>
        </p:spPr>
        <p:txBody>
          <a:bodyPr/>
          <a:lstStyle/>
          <a:p>
            <a:fld id="{2A3E3840-7723-F046-938A-EC2509B4D451}" type="datetimeFigureOut">
              <a:rPr lang="en-US" smtClean="0"/>
              <a:t>1/26/2026</a:t>
            </a:fld>
            <a:endParaRPr lang="en-US"/>
          </a:p>
        </p:txBody>
      </p:sp>
      <p:sp>
        <p:nvSpPr>
          <p:cNvPr id="4" name="Footer Placeholder 3"/>
          <p:cNvSpPr>
            <a:spLocks noGrp="1"/>
          </p:cNvSpPr>
          <p:nvPr>
            <p:ph type="ftr" sz="quarter" idx="11"/>
          </p:nvPr>
        </p:nvSpPr>
        <p:spPr>
          <a:xfrm>
            <a:off x="3002704" y="5302844"/>
            <a:ext cx="2782993" cy="304609"/>
          </a:xfrm>
          <a:prstGeom prst="rect">
            <a:avLst/>
          </a:prstGeom>
        </p:spPr>
        <p:txBody>
          <a:bodyPr/>
          <a:lstStyle/>
          <a:p>
            <a:endParaRPr lang="en-US"/>
          </a:p>
        </p:txBody>
      </p:sp>
      <p:sp>
        <p:nvSpPr>
          <p:cNvPr id="5" name="Slide Number Placeholder 4"/>
          <p:cNvSpPr>
            <a:spLocks noGrp="1"/>
          </p:cNvSpPr>
          <p:nvPr>
            <p:ph type="sldNum" sz="quarter" idx="12"/>
          </p:nvPr>
        </p:nvSpPr>
        <p:spPr>
          <a:xfrm>
            <a:off x="6298353" y="5302844"/>
            <a:ext cx="2050627" cy="304609"/>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3331955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9420" y="5302844"/>
            <a:ext cx="2050627" cy="304609"/>
          </a:xfrm>
          <a:prstGeom prst="rect">
            <a:avLst/>
          </a:prstGeom>
        </p:spPr>
        <p:txBody>
          <a:bodyPr/>
          <a:lstStyle/>
          <a:p>
            <a:fld id="{2A3E3840-7723-F046-938A-EC2509B4D451}" type="datetimeFigureOut">
              <a:rPr lang="en-US" smtClean="0"/>
              <a:t>1/26/2026</a:t>
            </a:fld>
            <a:endParaRPr lang="en-US"/>
          </a:p>
        </p:txBody>
      </p:sp>
      <p:sp>
        <p:nvSpPr>
          <p:cNvPr id="3" name="Footer Placeholder 2"/>
          <p:cNvSpPr>
            <a:spLocks noGrp="1"/>
          </p:cNvSpPr>
          <p:nvPr>
            <p:ph type="ftr" sz="quarter" idx="11"/>
          </p:nvPr>
        </p:nvSpPr>
        <p:spPr>
          <a:xfrm>
            <a:off x="3002704" y="5302844"/>
            <a:ext cx="2782993" cy="304609"/>
          </a:xfrm>
          <a:prstGeom prst="rect">
            <a:avLst/>
          </a:prstGeom>
        </p:spPr>
        <p:txBody>
          <a:bodyPr/>
          <a:lstStyle/>
          <a:p>
            <a:endParaRPr lang="en-US"/>
          </a:p>
        </p:txBody>
      </p:sp>
      <p:sp>
        <p:nvSpPr>
          <p:cNvPr id="4" name="Slide Number Placeholder 3"/>
          <p:cNvSpPr>
            <a:spLocks noGrp="1"/>
          </p:cNvSpPr>
          <p:nvPr>
            <p:ph type="sldNum" sz="quarter" idx="12"/>
          </p:nvPr>
        </p:nvSpPr>
        <p:spPr>
          <a:xfrm>
            <a:off x="6298353" y="5302844"/>
            <a:ext cx="2050627" cy="304609"/>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3362336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9421" y="227794"/>
            <a:ext cx="2891323" cy="969451"/>
          </a:xfrm>
          <a:prstGeom prst="rect">
            <a:avLst/>
          </a:prstGeom>
        </p:spPr>
        <p:txBody>
          <a:bodyPr anchor="b"/>
          <a:lstStyle>
            <a:lvl1pPr algn="l">
              <a:defRPr sz="1669" b="1"/>
            </a:lvl1pPr>
          </a:lstStyle>
          <a:p>
            <a:r>
              <a:rPr lang="ga-IE"/>
              <a:t>Click to edit Master title style</a:t>
            </a:r>
            <a:endParaRPr lang="en-US"/>
          </a:p>
        </p:txBody>
      </p:sp>
      <p:sp>
        <p:nvSpPr>
          <p:cNvPr id="3" name="Content Placeholder 2"/>
          <p:cNvSpPr>
            <a:spLocks noGrp="1"/>
          </p:cNvSpPr>
          <p:nvPr>
            <p:ph idx="1"/>
          </p:nvPr>
        </p:nvSpPr>
        <p:spPr>
          <a:xfrm>
            <a:off x="3436020" y="227795"/>
            <a:ext cx="4912960" cy="4883014"/>
          </a:xfrm>
        </p:spPr>
        <p:txBody>
          <a:bodyPr/>
          <a:lstStyle>
            <a:lvl1pPr>
              <a:defRPr sz="2670"/>
            </a:lvl1pPr>
            <a:lvl2pPr>
              <a:defRPr sz="2336"/>
            </a:lvl2pPr>
            <a:lvl3pPr>
              <a:defRPr sz="2002"/>
            </a:lvl3pPr>
            <a:lvl4pPr>
              <a:defRPr sz="1669"/>
            </a:lvl4pPr>
            <a:lvl5pPr>
              <a:defRPr sz="1669"/>
            </a:lvl5pPr>
            <a:lvl6pPr>
              <a:defRPr sz="1669"/>
            </a:lvl6pPr>
            <a:lvl7pPr>
              <a:defRPr sz="1669"/>
            </a:lvl7pPr>
            <a:lvl8pPr>
              <a:defRPr sz="1669"/>
            </a:lvl8pPr>
            <a:lvl9pPr>
              <a:defRPr sz="1669"/>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39421" y="1197246"/>
            <a:ext cx="2891323" cy="3913563"/>
          </a:xfrm>
        </p:spPr>
        <p:txBody>
          <a:bodyPr/>
          <a:lstStyle>
            <a:lvl1pPr marL="0" indent="0">
              <a:buNone/>
              <a:defRPr sz="1168"/>
            </a:lvl1pPr>
            <a:lvl2pPr marL="381442" indent="0">
              <a:buNone/>
              <a:defRPr sz="1001"/>
            </a:lvl2pPr>
            <a:lvl3pPr marL="762884" indent="0">
              <a:buNone/>
              <a:defRPr sz="834"/>
            </a:lvl3pPr>
            <a:lvl4pPr marL="1144326" indent="0">
              <a:buNone/>
              <a:defRPr sz="751"/>
            </a:lvl4pPr>
            <a:lvl5pPr marL="1525768" indent="0">
              <a:buNone/>
              <a:defRPr sz="751"/>
            </a:lvl5pPr>
            <a:lvl6pPr marL="1907210" indent="0">
              <a:buNone/>
              <a:defRPr sz="751"/>
            </a:lvl6pPr>
            <a:lvl7pPr marL="2288652" indent="0">
              <a:buNone/>
              <a:defRPr sz="751"/>
            </a:lvl7pPr>
            <a:lvl8pPr marL="2670094" indent="0">
              <a:buNone/>
              <a:defRPr sz="751"/>
            </a:lvl8pPr>
            <a:lvl9pPr marL="3051536" indent="0">
              <a:buNone/>
              <a:defRPr sz="751"/>
            </a:lvl9pPr>
          </a:lstStyle>
          <a:p>
            <a:pPr lvl="0"/>
            <a:r>
              <a:rPr lang="ga-IE"/>
              <a:t>Click to edit Master text styles</a:t>
            </a:r>
          </a:p>
        </p:txBody>
      </p:sp>
      <p:sp>
        <p:nvSpPr>
          <p:cNvPr id="5" name="Date Placeholder 4"/>
          <p:cNvSpPr>
            <a:spLocks noGrp="1"/>
          </p:cNvSpPr>
          <p:nvPr>
            <p:ph type="dt" sz="half" idx="10"/>
          </p:nvPr>
        </p:nvSpPr>
        <p:spPr>
          <a:xfrm>
            <a:off x="439420" y="5302844"/>
            <a:ext cx="2050627" cy="304609"/>
          </a:xfrm>
          <a:prstGeom prst="rect">
            <a:avLst/>
          </a:prstGeom>
        </p:spPr>
        <p:txBody>
          <a:bodyPr/>
          <a:lstStyle/>
          <a:p>
            <a:fld id="{2A3E3840-7723-F046-938A-EC2509B4D451}" type="datetimeFigureOut">
              <a:rPr lang="en-US" smtClean="0"/>
              <a:t>1/26/2026</a:t>
            </a:fld>
            <a:endParaRPr lang="en-US"/>
          </a:p>
        </p:txBody>
      </p:sp>
      <p:sp>
        <p:nvSpPr>
          <p:cNvPr id="6" name="Footer Placeholder 5"/>
          <p:cNvSpPr>
            <a:spLocks noGrp="1"/>
          </p:cNvSpPr>
          <p:nvPr>
            <p:ph type="ftr" sz="quarter" idx="11"/>
          </p:nvPr>
        </p:nvSpPr>
        <p:spPr>
          <a:xfrm>
            <a:off x="3002704" y="5302844"/>
            <a:ext cx="2782993" cy="304609"/>
          </a:xfrm>
          <a:prstGeom prst="rect">
            <a:avLst/>
          </a:prstGeom>
        </p:spPr>
        <p:txBody>
          <a:bodyPr/>
          <a:lstStyle/>
          <a:p>
            <a:endParaRPr lang="en-US"/>
          </a:p>
        </p:txBody>
      </p:sp>
      <p:sp>
        <p:nvSpPr>
          <p:cNvPr id="7" name="Slide Number Placeholder 6"/>
          <p:cNvSpPr>
            <a:spLocks noGrp="1"/>
          </p:cNvSpPr>
          <p:nvPr>
            <p:ph type="sldNum" sz="quarter" idx="12"/>
          </p:nvPr>
        </p:nvSpPr>
        <p:spPr>
          <a:xfrm>
            <a:off x="6298353" y="5302844"/>
            <a:ext cx="2050627" cy="304609"/>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1939671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2588" y="4004945"/>
            <a:ext cx="5273040" cy="472806"/>
          </a:xfrm>
          <a:prstGeom prst="rect">
            <a:avLst/>
          </a:prstGeom>
        </p:spPr>
        <p:txBody>
          <a:bodyPr anchor="b"/>
          <a:lstStyle>
            <a:lvl1pPr algn="l">
              <a:defRPr sz="1669" b="1"/>
            </a:lvl1pPr>
          </a:lstStyle>
          <a:p>
            <a:r>
              <a:rPr lang="ga-IE"/>
              <a:t>Click to edit Master title style</a:t>
            </a:r>
            <a:endParaRPr lang="en-US"/>
          </a:p>
        </p:txBody>
      </p:sp>
      <p:sp>
        <p:nvSpPr>
          <p:cNvPr id="3" name="Picture Placeholder 2"/>
          <p:cNvSpPr>
            <a:spLocks noGrp="1"/>
          </p:cNvSpPr>
          <p:nvPr>
            <p:ph type="pic" idx="1"/>
          </p:nvPr>
        </p:nvSpPr>
        <p:spPr>
          <a:xfrm>
            <a:off x="1722588" y="511213"/>
            <a:ext cx="5273040" cy="3432810"/>
          </a:xfrm>
        </p:spPr>
        <p:txBody>
          <a:bodyPr/>
          <a:lstStyle>
            <a:lvl1pPr marL="0" indent="0">
              <a:buNone/>
              <a:defRPr sz="2670"/>
            </a:lvl1pPr>
            <a:lvl2pPr marL="381442" indent="0">
              <a:buNone/>
              <a:defRPr sz="2336"/>
            </a:lvl2pPr>
            <a:lvl3pPr marL="762884" indent="0">
              <a:buNone/>
              <a:defRPr sz="2002"/>
            </a:lvl3pPr>
            <a:lvl4pPr marL="1144326" indent="0">
              <a:buNone/>
              <a:defRPr sz="1669"/>
            </a:lvl4pPr>
            <a:lvl5pPr marL="1525768" indent="0">
              <a:buNone/>
              <a:defRPr sz="1669"/>
            </a:lvl5pPr>
            <a:lvl6pPr marL="1907210" indent="0">
              <a:buNone/>
              <a:defRPr sz="1669"/>
            </a:lvl6pPr>
            <a:lvl7pPr marL="2288652" indent="0">
              <a:buNone/>
              <a:defRPr sz="1669"/>
            </a:lvl7pPr>
            <a:lvl8pPr marL="2670094" indent="0">
              <a:buNone/>
              <a:defRPr sz="1669"/>
            </a:lvl8pPr>
            <a:lvl9pPr marL="3051536" indent="0">
              <a:buNone/>
              <a:defRPr sz="1669"/>
            </a:lvl9pPr>
          </a:lstStyle>
          <a:p>
            <a:endParaRPr lang="en-US"/>
          </a:p>
        </p:txBody>
      </p:sp>
      <p:sp>
        <p:nvSpPr>
          <p:cNvPr id="4" name="Text Placeholder 3"/>
          <p:cNvSpPr>
            <a:spLocks noGrp="1"/>
          </p:cNvSpPr>
          <p:nvPr>
            <p:ph type="body" sz="half" idx="2"/>
          </p:nvPr>
        </p:nvSpPr>
        <p:spPr>
          <a:xfrm>
            <a:off x="1722588" y="4477751"/>
            <a:ext cx="5273040" cy="671464"/>
          </a:xfrm>
        </p:spPr>
        <p:txBody>
          <a:bodyPr/>
          <a:lstStyle>
            <a:lvl1pPr marL="0" indent="0">
              <a:buNone/>
              <a:defRPr sz="1168"/>
            </a:lvl1pPr>
            <a:lvl2pPr marL="381442" indent="0">
              <a:buNone/>
              <a:defRPr sz="1001"/>
            </a:lvl2pPr>
            <a:lvl3pPr marL="762884" indent="0">
              <a:buNone/>
              <a:defRPr sz="834"/>
            </a:lvl3pPr>
            <a:lvl4pPr marL="1144326" indent="0">
              <a:buNone/>
              <a:defRPr sz="751"/>
            </a:lvl4pPr>
            <a:lvl5pPr marL="1525768" indent="0">
              <a:buNone/>
              <a:defRPr sz="751"/>
            </a:lvl5pPr>
            <a:lvl6pPr marL="1907210" indent="0">
              <a:buNone/>
              <a:defRPr sz="751"/>
            </a:lvl6pPr>
            <a:lvl7pPr marL="2288652" indent="0">
              <a:buNone/>
              <a:defRPr sz="751"/>
            </a:lvl7pPr>
            <a:lvl8pPr marL="2670094" indent="0">
              <a:buNone/>
              <a:defRPr sz="751"/>
            </a:lvl8pPr>
            <a:lvl9pPr marL="3051536" indent="0">
              <a:buNone/>
              <a:defRPr sz="751"/>
            </a:lvl9pPr>
          </a:lstStyle>
          <a:p>
            <a:pPr lvl="0"/>
            <a:r>
              <a:rPr lang="ga-IE"/>
              <a:t>Click to edit Master text styles</a:t>
            </a:r>
          </a:p>
        </p:txBody>
      </p:sp>
      <p:sp>
        <p:nvSpPr>
          <p:cNvPr id="5" name="Date Placeholder 4"/>
          <p:cNvSpPr>
            <a:spLocks noGrp="1"/>
          </p:cNvSpPr>
          <p:nvPr>
            <p:ph type="dt" sz="half" idx="10"/>
          </p:nvPr>
        </p:nvSpPr>
        <p:spPr>
          <a:xfrm>
            <a:off x="439420" y="5302844"/>
            <a:ext cx="2050627" cy="304609"/>
          </a:xfrm>
          <a:prstGeom prst="rect">
            <a:avLst/>
          </a:prstGeom>
        </p:spPr>
        <p:txBody>
          <a:bodyPr/>
          <a:lstStyle/>
          <a:p>
            <a:fld id="{2A3E3840-7723-F046-938A-EC2509B4D451}" type="datetimeFigureOut">
              <a:rPr lang="en-US" smtClean="0"/>
              <a:t>1/26/2026</a:t>
            </a:fld>
            <a:endParaRPr lang="en-US"/>
          </a:p>
        </p:txBody>
      </p:sp>
      <p:sp>
        <p:nvSpPr>
          <p:cNvPr id="6" name="Footer Placeholder 5"/>
          <p:cNvSpPr>
            <a:spLocks noGrp="1"/>
          </p:cNvSpPr>
          <p:nvPr>
            <p:ph type="ftr" sz="quarter" idx="11"/>
          </p:nvPr>
        </p:nvSpPr>
        <p:spPr>
          <a:xfrm>
            <a:off x="3002704" y="5302844"/>
            <a:ext cx="2782993" cy="304609"/>
          </a:xfrm>
          <a:prstGeom prst="rect">
            <a:avLst/>
          </a:prstGeom>
        </p:spPr>
        <p:txBody>
          <a:bodyPr/>
          <a:lstStyle/>
          <a:p>
            <a:endParaRPr lang="en-US"/>
          </a:p>
        </p:txBody>
      </p:sp>
      <p:sp>
        <p:nvSpPr>
          <p:cNvPr id="7" name="Slide Number Placeholder 6"/>
          <p:cNvSpPr>
            <a:spLocks noGrp="1"/>
          </p:cNvSpPr>
          <p:nvPr>
            <p:ph type="sldNum" sz="quarter" idx="12"/>
          </p:nvPr>
        </p:nvSpPr>
        <p:spPr>
          <a:xfrm>
            <a:off x="6298353" y="5302844"/>
            <a:ext cx="2050627" cy="304609"/>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187956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987329" y="229119"/>
            <a:ext cx="4361650" cy="953558"/>
          </a:xfrm>
          <a:prstGeom prst="rect">
            <a:avLst/>
          </a:prstGeom>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a:xfrm>
            <a:off x="439420" y="5302844"/>
            <a:ext cx="2050627" cy="304609"/>
          </a:xfrm>
          <a:prstGeom prst="rect">
            <a:avLst/>
          </a:prstGeom>
        </p:spPr>
        <p:txBody>
          <a:bodyPr/>
          <a:lstStyle/>
          <a:p>
            <a:fld id="{2A3E3840-7723-F046-938A-EC2509B4D451}" type="datetimeFigureOut">
              <a:rPr lang="en-US" smtClean="0"/>
              <a:t>1/26/2026</a:t>
            </a:fld>
            <a:endParaRPr lang="en-US"/>
          </a:p>
        </p:txBody>
      </p:sp>
      <p:sp>
        <p:nvSpPr>
          <p:cNvPr id="5" name="Footer Placeholder 4"/>
          <p:cNvSpPr>
            <a:spLocks noGrp="1"/>
          </p:cNvSpPr>
          <p:nvPr>
            <p:ph type="ftr" sz="quarter" idx="11"/>
          </p:nvPr>
        </p:nvSpPr>
        <p:spPr>
          <a:xfrm>
            <a:off x="3002704" y="5302844"/>
            <a:ext cx="2782993" cy="304609"/>
          </a:xfrm>
          <a:prstGeom prst="rect">
            <a:avLst/>
          </a:prstGeom>
        </p:spPr>
        <p:txBody>
          <a:bodyPr/>
          <a:lstStyle/>
          <a:p>
            <a:endParaRPr lang="en-US"/>
          </a:p>
        </p:txBody>
      </p:sp>
      <p:sp>
        <p:nvSpPr>
          <p:cNvPr id="6" name="Slide Number Placeholder 5"/>
          <p:cNvSpPr>
            <a:spLocks noGrp="1"/>
          </p:cNvSpPr>
          <p:nvPr>
            <p:ph type="sldNum" sz="quarter" idx="12"/>
          </p:nvPr>
        </p:nvSpPr>
        <p:spPr>
          <a:xfrm>
            <a:off x="6298353" y="5302844"/>
            <a:ext cx="2050627" cy="304609"/>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3049679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71590" y="229120"/>
            <a:ext cx="1977390" cy="4881689"/>
          </a:xfrm>
          <a:prstGeom prst="rect">
            <a:avLst/>
          </a:prstGeo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439420" y="229120"/>
            <a:ext cx="5785697" cy="4881689"/>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a:xfrm>
            <a:off x="439420" y="5302844"/>
            <a:ext cx="2050627" cy="304609"/>
          </a:xfrm>
          <a:prstGeom prst="rect">
            <a:avLst/>
          </a:prstGeom>
        </p:spPr>
        <p:txBody>
          <a:bodyPr/>
          <a:lstStyle/>
          <a:p>
            <a:fld id="{2A3E3840-7723-F046-938A-EC2509B4D451}" type="datetimeFigureOut">
              <a:rPr lang="en-US" smtClean="0"/>
              <a:t>1/26/2026</a:t>
            </a:fld>
            <a:endParaRPr lang="en-US"/>
          </a:p>
        </p:txBody>
      </p:sp>
      <p:sp>
        <p:nvSpPr>
          <p:cNvPr id="5" name="Footer Placeholder 4"/>
          <p:cNvSpPr>
            <a:spLocks noGrp="1"/>
          </p:cNvSpPr>
          <p:nvPr>
            <p:ph type="ftr" sz="quarter" idx="11"/>
          </p:nvPr>
        </p:nvSpPr>
        <p:spPr>
          <a:xfrm>
            <a:off x="3002704" y="5302844"/>
            <a:ext cx="2782993" cy="304609"/>
          </a:xfrm>
          <a:prstGeom prst="rect">
            <a:avLst/>
          </a:prstGeom>
        </p:spPr>
        <p:txBody>
          <a:bodyPr/>
          <a:lstStyle/>
          <a:p>
            <a:endParaRPr lang="en-US"/>
          </a:p>
        </p:txBody>
      </p:sp>
      <p:sp>
        <p:nvSpPr>
          <p:cNvPr id="6" name="Slide Number Placeholder 5"/>
          <p:cNvSpPr>
            <a:spLocks noGrp="1"/>
          </p:cNvSpPr>
          <p:nvPr>
            <p:ph type="sldNum" sz="quarter" idx="12"/>
          </p:nvPr>
        </p:nvSpPr>
        <p:spPr>
          <a:xfrm>
            <a:off x="6298353" y="5302844"/>
            <a:ext cx="2050627" cy="304609"/>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3288287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59130" y="1773619"/>
            <a:ext cx="7470140" cy="345800"/>
          </a:xfrm>
          <a:prstGeom prst="rect">
            <a:avLst/>
          </a:prstGeom>
        </p:spPr>
        <p:txBody>
          <a:bodyPr wrap="square" lIns="0" tIns="0" rIns="0" bIns="0">
            <a:spAutoFit/>
          </a:bodyPr>
          <a:lstStyle>
            <a:lvl1pPr>
              <a:defRPr sz="2247" b="1" i="0">
                <a:solidFill>
                  <a:srgbClr val="3B5B73"/>
                </a:solidFill>
                <a:latin typeface="MuseoSans-700"/>
                <a:cs typeface="MuseoSans-700"/>
              </a:defRPr>
            </a:lvl1pPr>
          </a:lstStyle>
          <a:p>
            <a:endParaRPr/>
          </a:p>
        </p:txBody>
      </p:sp>
      <p:sp>
        <p:nvSpPr>
          <p:cNvPr id="3" name="Holder 3"/>
          <p:cNvSpPr>
            <a:spLocks noGrp="1"/>
          </p:cNvSpPr>
          <p:nvPr>
            <p:ph type="subTitle" idx="4"/>
          </p:nvPr>
        </p:nvSpPr>
        <p:spPr>
          <a:xfrm>
            <a:off x="1318260" y="3203957"/>
            <a:ext cx="6151880" cy="212687"/>
          </a:xfrm>
          <a:prstGeom prst="rect">
            <a:avLst/>
          </a:prstGeom>
        </p:spPr>
        <p:txBody>
          <a:bodyPr wrap="square" lIns="0" tIns="0" rIns="0" bIns="0">
            <a:spAutoFit/>
          </a:bodyPr>
          <a:lstStyle>
            <a:lvl1pPr>
              <a:defRPr sz="1382" b="1" i="0">
                <a:solidFill>
                  <a:srgbClr val="991C7D"/>
                </a:solidFill>
                <a:latin typeface="MuseoSans-700"/>
                <a:cs typeface="MuseoSans-70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8008EB8-F8F3-44FE-98B2-D5FCDBFDB2B7}" type="datetime1">
              <a:rPr lang="en-US" smtClean="0"/>
              <a:t>1/26/2026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34509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3B5B73"/>
                </a:solidFill>
                <a:latin typeface="MuseoSans-700"/>
                <a:cs typeface="MuseoSans-700"/>
              </a:defRPr>
            </a:lvl1pPr>
          </a:lstStyle>
          <a:p>
            <a:endParaRPr/>
          </a:p>
        </p:txBody>
      </p:sp>
      <p:sp>
        <p:nvSpPr>
          <p:cNvPr id="3" name="Holder 3"/>
          <p:cNvSpPr>
            <a:spLocks noGrp="1"/>
          </p:cNvSpPr>
          <p:nvPr>
            <p:ph type="body" idx="1"/>
          </p:nvPr>
        </p:nvSpPr>
        <p:spPr/>
        <p:txBody>
          <a:bodyPr lIns="0" tIns="0" rIns="0" bIns="0"/>
          <a:lstStyle>
            <a:lvl1pPr>
              <a:defRPr sz="1600" b="1" i="0">
                <a:solidFill>
                  <a:srgbClr val="991C7D"/>
                </a:solidFill>
                <a:latin typeface="MuseoSans-700"/>
                <a:cs typeface="MuseoSans-70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53D5B9B-22B7-4ACB-9835-EC0CEE39106A}" type="datetime1">
              <a:rPr lang="en-US" smtClean="0"/>
              <a:t>1/26/2026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31300" y="788795"/>
            <a:ext cx="4587240" cy="345800"/>
          </a:xfrm>
        </p:spPr>
        <p:txBody>
          <a:bodyPr lIns="0" tIns="0" rIns="0" bIns="0"/>
          <a:lstStyle>
            <a:lvl1pPr>
              <a:defRPr sz="2247" b="1" i="0">
                <a:solidFill>
                  <a:srgbClr val="3B5B73"/>
                </a:solidFill>
                <a:latin typeface="MuseoSans-700"/>
                <a:cs typeface="MuseoSans-700"/>
              </a:defRPr>
            </a:lvl1pPr>
          </a:lstStyle>
          <a:p>
            <a:endParaRPr/>
          </a:p>
        </p:txBody>
      </p:sp>
      <p:sp>
        <p:nvSpPr>
          <p:cNvPr id="3" name="Holder 3"/>
          <p:cNvSpPr>
            <a:spLocks noGrp="1"/>
          </p:cNvSpPr>
          <p:nvPr>
            <p:ph type="body" idx="1"/>
          </p:nvPr>
        </p:nvSpPr>
        <p:spPr>
          <a:xfrm>
            <a:off x="747962" y="1685388"/>
            <a:ext cx="6764020" cy="212687"/>
          </a:xfrm>
        </p:spPr>
        <p:txBody>
          <a:bodyPr lIns="0" tIns="0" rIns="0" bIns="0"/>
          <a:lstStyle>
            <a:lvl1pPr>
              <a:defRPr sz="1382" b="1" i="0">
                <a:solidFill>
                  <a:srgbClr val="991C7D"/>
                </a:solidFill>
                <a:latin typeface="MuseoSans-700"/>
                <a:cs typeface="MuseoSans-70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53D5B9B-22B7-4ACB-9835-EC0CEE39106A}" type="datetime1">
              <a:rPr lang="en-US" smtClean="0"/>
              <a:t>1/26/2026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58199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31300" y="788795"/>
            <a:ext cx="4587240" cy="345800"/>
          </a:xfrm>
        </p:spPr>
        <p:txBody>
          <a:bodyPr lIns="0" tIns="0" rIns="0" bIns="0"/>
          <a:lstStyle>
            <a:lvl1pPr>
              <a:defRPr sz="2247" b="1" i="0">
                <a:solidFill>
                  <a:srgbClr val="3B5B73"/>
                </a:solidFill>
                <a:latin typeface="MuseoSans-700"/>
                <a:cs typeface="MuseoSans-700"/>
              </a:defRPr>
            </a:lvl1pPr>
          </a:lstStyle>
          <a:p>
            <a:endParaRPr/>
          </a:p>
        </p:txBody>
      </p:sp>
      <p:sp>
        <p:nvSpPr>
          <p:cNvPr id="3" name="Holder 3"/>
          <p:cNvSpPr>
            <a:spLocks noGrp="1"/>
          </p:cNvSpPr>
          <p:nvPr>
            <p:ph sz="half" idx="2"/>
          </p:nvPr>
        </p:nvSpPr>
        <p:spPr>
          <a:xfrm>
            <a:off x="439420" y="1315911"/>
            <a:ext cx="3822954"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526026" y="1315911"/>
            <a:ext cx="3822954" cy="2462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5CC284B-26DE-48D1-8B3D-235142940C96}" type="datetime1">
              <a:rPr lang="en-US" smtClean="0"/>
              <a:t>1/26/2026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60312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587012" y="181524"/>
            <a:ext cx="695323" cy="316640"/>
          </a:xfrm>
          <a:prstGeom prst="rect">
            <a:avLst/>
          </a:prstGeom>
        </p:spPr>
      </p:pic>
      <p:sp>
        <p:nvSpPr>
          <p:cNvPr id="17" name="bg object 17"/>
          <p:cNvSpPr/>
          <p:nvPr/>
        </p:nvSpPr>
        <p:spPr>
          <a:xfrm>
            <a:off x="744001"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sz="1555"/>
          </a:p>
        </p:txBody>
      </p:sp>
      <p:sp>
        <p:nvSpPr>
          <p:cNvPr id="18" name="bg object 18"/>
          <p:cNvSpPr/>
          <p:nvPr/>
        </p:nvSpPr>
        <p:spPr>
          <a:xfrm>
            <a:off x="744001"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sz="1555"/>
          </a:p>
        </p:txBody>
      </p:sp>
      <p:sp>
        <p:nvSpPr>
          <p:cNvPr id="2" name="Holder 2"/>
          <p:cNvSpPr>
            <a:spLocks noGrp="1"/>
          </p:cNvSpPr>
          <p:nvPr>
            <p:ph type="title"/>
          </p:nvPr>
        </p:nvSpPr>
        <p:spPr>
          <a:xfrm>
            <a:off x="731300" y="788795"/>
            <a:ext cx="4587240" cy="345800"/>
          </a:xfrm>
        </p:spPr>
        <p:txBody>
          <a:bodyPr lIns="0" tIns="0" rIns="0" bIns="0"/>
          <a:lstStyle>
            <a:lvl1pPr>
              <a:defRPr sz="2247" b="1" i="0">
                <a:solidFill>
                  <a:srgbClr val="3B5B73"/>
                </a:solidFill>
                <a:latin typeface="MuseoSans-700"/>
                <a:cs typeface="MuseoSans-700"/>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65BD1B0-5587-41B4-B94A-62AE6AC886D6}" type="datetime1">
              <a:rPr lang="en-US" smtClean="0"/>
              <a:t>1/26/2026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73550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3247B89-7989-402B-99BC-89ADC734224A}" type="datetime1">
              <a:rPr lang="en-US" smtClean="0"/>
              <a:t>1/26/2026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50107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9130" y="1777327"/>
            <a:ext cx="7470140" cy="400110"/>
          </a:xfrm>
          <a:prstGeom prst="rect">
            <a:avLst/>
          </a:prstGeom>
        </p:spPr>
        <p:txBody>
          <a:bodyPr/>
          <a:lstStyle/>
          <a:p>
            <a:r>
              <a:rPr lang="ga-IE"/>
              <a:t>Click to edit Master title style</a:t>
            </a:r>
            <a:endParaRPr lang="en-US"/>
          </a:p>
        </p:txBody>
      </p:sp>
      <p:sp>
        <p:nvSpPr>
          <p:cNvPr id="3" name="Subtitle 2"/>
          <p:cNvSpPr>
            <a:spLocks noGrp="1"/>
          </p:cNvSpPr>
          <p:nvPr>
            <p:ph type="subTitle" idx="1"/>
          </p:nvPr>
        </p:nvSpPr>
        <p:spPr>
          <a:xfrm>
            <a:off x="1318260" y="3242099"/>
            <a:ext cx="6151880" cy="246221"/>
          </a:xfrm>
        </p:spPr>
        <p:txBody>
          <a:bodyPr/>
          <a:lstStyle>
            <a:lvl1pPr marL="0" indent="0" algn="ctr">
              <a:buNone/>
              <a:defRPr>
                <a:solidFill>
                  <a:schemeClr val="tx1">
                    <a:tint val="75000"/>
                  </a:schemeClr>
                </a:solidFill>
              </a:defRPr>
            </a:lvl1pPr>
            <a:lvl2pPr marL="329575" indent="0" algn="ctr">
              <a:buNone/>
              <a:defRPr>
                <a:solidFill>
                  <a:schemeClr val="tx1">
                    <a:tint val="75000"/>
                  </a:schemeClr>
                </a:solidFill>
              </a:defRPr>
            </a:lvl2pPr>
            <a:lvl3pPr marL="659149" indent="0" algn="ctr">
              <a:buNone/>
              <a:defRPr>
                <a:solidFill>
                  <a:schemeClr val="tx1">
                    <a:tint val="75000"/>
                  </a:schemeClr>
                </a:solidFill>
              </a:defRPr>
            </a:lvl3pPr>
            <a:lvl4pPr marL="988724" indent="0" algn="ctr">
              <a:buNone/>
              <a:defRPr>
                <a:solidFill>
                  <a:schemeClr val="tx1">
                    <a:tint val="75000"/>
                  </a:schemeClr>
                </a:solidFill>
              </a:defRPr>
            </a:lvl4pPr>
            <a:lvl5pPr marL="1318299" indent="0" algn="ctr">
              <a:buNone/>
              <a:defRPr>
                <a:solidFill>
                  <a:schemeClr val="tx1">
                    <a:tint val="75000"/>
                  </a:schemeClr>
                </a:solidFill>
              </a:defRPr>
            </a:lvl5pPr>
            <a:lvl6pPr marL="1647873" indent="0" algn="ctr">
              <a:buNone/>
              <a:defRPr>
                <a:solidFill>
                  <a:schemeClr val="tx1">
                    <a:tint val="75000"/>
                  </a:schemeClr>
                </a:solidFill>
              </a:defRPr>
            </a:lvl6pPr>
            <a:lvl7pPr marL="1977448" indent="0" algn="ctr">
              <a:buNone/>
              <a:defRPr>
                <a:solidFill>
                  <a:schemeClr val="tx1">
                    <a:tint val="75000"/>
                  </a:schemeClr>
                </a:solidFill>
              </a:defRPr>
            </a:lvl7pPr>
            <a:lvl8pPr marL="2307023" indent="0" algn="ctr">
              <a:buNone/>
              <a:defRPr>
                <a:solidFill>
                  <a:schemeClr val="tx1">
                    <a:tint val="75000"/>
                  </a:schemeClr>
                </a:solidFill>
              </a:defRPr>
            </a:lvl8pPr>
            <a:lvl9pPr marL="2636597"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a:xfrm>
            <a:off x="439421" y="5302845"/>
            <a:ext cx="2050627" cy="276999"/>
          </a:xfrm>
          <a:prstGeom prst="rect">
            <a:avLst/>
          </a:prstGeom>
        </p:spPr>
        <p:txBody>
          <a:bodyPr/>
          <a:lstStyle/>
          <a:p>
            <a:fld id="{2A3E3840-7723-F046-938A-EC2509B4D451}" type="datetimeFigureOut">
              <a:rPr lang="en-US" smtClean="0"/>
              <a:t>1/26/2026</a:t>
            </a:fld>
            <a:endParaRPr lang="en-US"/>
          </a:p>
        </p:txBody>
      </p:sp>
      <p:sp>
        <p:nvSpPr>
          <p:cNvPr id="5" name="Footer Placeholder 4"/>
          <p:cNvSpPr>
            <a:spLocks noGrp="1"/>
          </p:cNvSpPr>
          <p:nvPr>
            <p:ph type="ftr" sz="quarter" idx="11"/>
          </p:nvPr>
        </p:nvSpPr>
        <p:spPr>
          <a:xfrm>
            <a:off x="3002704" y="5302845"/>
            <a:ext cx="2782993" cy="276999"/>
          </a:xfrm>
          <a:prstGeom prst="rect">
            <a:avLst/>
          </a:prstGeom>
        </p:spPr>
        <p:txBody>
          <a:bodyPr/>
          <a:lstStyle/>
          <a:p>
            <a:endParaRPr lang="en-US"/>
          </a:p>
        </p:txBody>
      </p:sp>
      <p:sp>
        <p:nvSpPr>
          <p:cNvPr id="6" name="Slide Number Placeholder 5"/>
          <p:cNvSpPr>
            <a:spLocks noGrp="1"/>
          </p:cNvSpPr>
          <p:nvPr>
            <p:ph type="sldNum" sz="quarter" idx="12"/>
          </p:nvPr>
        </p:nvSpPr>
        <p:spPr>
          <a:xfrm>
            <a:off x="6298353" y="5302845"/>
            <a:ext cx="2050627" cy="276999"/>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147282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3B5B73"/>
                </a:solidFill>
                <a:latin typeface="MuseoSans-700"/>
                <a:cs typeface="MuseoSans-700"/>
              </a:defRPr>
            </a:lvl1pPr>
          </a:lstStyle>
          <a:p>
            <a:endParaRPr/>
          </a:p>
        </p:txBody>
      </p:sp>
      <p:sp>
        <p:nvSpPr>
          <p:cNvPr id="3" name="Holder 3"/>
          <p:cNvSpPr>
            <a:spLocks noGrp="1"/>
          </p:cNvSpPr>
          <p:nvPr>
            <p:ph sz="half" idx="2"/>
          </p:nvPr>
        </p:nvSpPr>
        <p:spPr>
          <a:xfrm>
            <a:off x="439420" y="1315910"/>
            <a:ext cx="3822954" cy="377609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526026" y="1315910"/>
            <a:ext cx="3822954" cy="377609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5CC284B-26DE-48D1-8B3D-235142940C96}" type="datetime1">
              <a:rPr lang="en-US" smtClean="0"/>
              <a:t>1/26/2026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587012" y="181524"/>
            <a:ext cx="695323" cy="316640"/>
          </a:xfrm>
          <a:prstGeom prst="rect">
            <a:avLst/>
          </a:prstGeom>
        </p:spPr>
      </p:pic>
      <p:sp>
        <p:nvSpPr>
          <p:cNvPr id="17" name="bg object 17"/>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18" name="bg object 18"/>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600" b="1" i="0">
                <a:solidFill>
                  <a:srgbClr val="3B5B73"/>
                </a:solidFill>
                <a:latin typeface="MuseoSans-700"/>
                <a:cs typeface="MuseoSans-700"/>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65BD1B0-5587-41B4-B94A-62AE6AC886D6}" type="datetime1">
              <a:rPr lang="en-US" smtClean="0"/>
              <a:t>1/26/2026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3247B89-7989-402B-99BC-89ADC734224A}" type="datetime1">
              <a:rPr lang="en-US" smtClean="0"/>
              <a:t>1/26/2026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9130" y="1777327"/>
            <a:ext cx="7470140" cy="400110"/>
          </a:xfrm>
          <a:prstGeom prst="rect">
            <a:avLst/>
          </a:prstGeom>
        </p:spPr>
        <p:txBody>
          <a:bodyPr/>
          <a:lstStyle/>
          <a:p>
            <a:r>
              <a:rPr lang="ga-IE"/>
              <a:t>Click to edit Master title style</a:t>
            </a:r>
            <a:endParaRPr lang="en-US"/>
          </a:p>
        </p:txBody>
      </p:sp>
      <p:sp>
        <p:nvSpPr>
          <p:cNvPr id="3" name="Subtitle 2"/>
          <p:cNvSpPr>
            <a:spLocks noGrp="1"/>
          </p:cNvSpPr>
          <p:nvPr>
            <p:ph type="subTitle" idx="1"/>
          </p:nvPr>
        </p:nvSpPr>
        <p:spPr>
          <a:xfrm>
            <a:off x="1318260" y="3242098"/>
            <a:ext cx="6151880" cy="246221"/>
          </a:xfrm>
        </p:spPr>
        <p:txBody>
          <a:bodyPr/>
          <a:lstStyle>
            <a:lvl1pPr marL="0" indent="0" algn="ctr">
              <a:buNone/>
              <a:defRPr>
                <a:solidFill>
                  <a:schemeClr val="tx1">
                    <a:tint val="75000"/>
                  </a:schemeClr>
                </a:solidFill>
              </a:defRPr>
            </a:lvl1pPr>
            <a:lvl2pPr marL="381442" indent="0" algn="ctr">
              <a:buNone/>
              <a:defRPr>
                <a:solidFill>
                  <a:schemeClr val="tx1">
                    <a:tint val="75000"/>
                  </a:schemeClr>
                </a:solidFill>
              </a:defRPr>
            </a:lvl2pPr>
            <a:lvl3pPr marL="762884" indent="0" algn="ctr">
              <a:buNone/>
              <a:defRPr>
                <a:solidFill>
                  <a:schemeClr val="tx1">
                    <a:tint val="75000"/>
                  </a:schemeClr>
                </a:solidFill>
              </a:defRPr>
            </a:lvl3pPr>
            <a:lvl4pPr marL="1144326" indent="0" algn="ctr">
              <a:buNone/>
              <a:defRPr>
                <a:solidFill>
                  <a:schemeClr val="tx1">
                    <a:tint val="75000"/>
                  </a:schemeClr>
                </a:solidFill>
              </a:defRPr>
            </a:lvl4pPr>
            <a:lvl5pPr marL="1525768" indent="0" algn="ctr">
              <a:buNone/>
              <a:defRPr>
                <a:solidFill>
                  <a:schemeClr val="tx1">
                    <a:tint val="75000"/>
                  </a:schemeClr>
                </a:solidFill>
              </a:defRPr>
            </a:lvl5pPr>
            <a:lvl6pPr marL="1907210" indent="0" algn="ctr">
              <a:buNone/>
              <a:defRPr>
                <a:solidFill>
                  <a:schemeClr val="tx1">
                    <a:tint val="75000"/>
                  </a:schemeClr>
                </a:solidFill>
              </a:defRPr>
            </a:lvl6pPr>
            <a:lvl7pPr marL="2288652" indent="0" algn="ctr">
              <a:buNone/>
              <a:defRPr>
                <a:solidFill>
                  <a:schemeClr val="tx1">
                    <a:tint val="75000"/>
                  </a:schemeClr>
                </a:solidFill>
              </a:defRPr>
            </a:lvl7pPr>
            <a:lvl8pPr marL="2670094" indent="0" algn="ctr">
              <a:buNone/>
              <a:defRPr>
                <a:solidFill>
                  <a:schemeClr val="tx1">
                    <a:tint val="75000"/>
                  </a:schemeClr>
                </a:solidFill>
              </a:defRPr>
            </a:lvl8pPr>
            <a:lvl9pPr marL="3051536"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a:xfrm>
            <a:off x="439420" y="5302844"/>
            <a:ext cx="2050627" cy="276999"/>
          </a:xfrm>
          <a:prstGeom prst="rect">
            <a:avLst/>
          </a:prstGeom>
        </p:spPr>
        <p:txBody>
          <a:bodyPr/>
          <a:lstStyle/>
          <a:p>
            <a:fld id="{2A3E3840-7723-F046-938A-EC2509B4D451}" type="datetimeFigureOut">
              <a:rPr lang="en-US" smtClean="0"/>
              <a:t>1/26/2026</a:t>
            </a:fld>
            <a:endParaRPr lang="en-US"/>
          </a:p>
        </p:txBody>
      </p:sp>
      <p:sp>
        <p:nvSpPr>
          <p:cNvPr id="5" name="Footer Placeholder 4"/>
          <p:cNvSpPr>
            <a:spLocks noGrp="1"/>
          </p:cNvSpPr>
          <p:nvPr>
            <p:ph type="ftr" sz="quarter" idx="11"/>
          </p:nvPr>
        </p:nvSpPr>
        <p:spPr>
          <a:xfrm>
            <a:off x="3002704" y="5302844"/>
            <a:ext cx="2782993" cy="276999"/>
          </a:xfrm>
          <a:prstGeom prst="rect">
            <a:avLst/>
          </a:prstGeom>
        </p:spPr>
        <p:txBody>
          <a:bodyPr/>
          <a:lstStyle/>
          <a:p>
            <a:endParaRPr lang="en-US"/>
          </a:p>
        </p:txBody>
      </p:sp>
      <p:sp>
        <p:nvSpPr>
          <p:cNvPr id="6" name="Slide Number Placeholder 5"/>
          <p:cNvSpPr>
            <a:spLocks noGrp="1"/>
          </p:cNvSpPr>
          <p:nvPr>
            <p:ph type="sldNum" sz="quarter" idx="12"/>
          </p:nvPr>
        </p:nvSpPr>
        <p:spPr>
          <a:xfrm>
            <a:off x="6298353" y="5302844"/>
            <a:ext cx="2050627" cy="276999"/>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3281031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Title with Picture 4">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AEB3F954-B0A7-AD5D-A897-AAA57CEEA771}"/>
              </a:ext>
            </a:extLst>
          </p:cNvPr>
          <p:cNvSpPr>
            <a:spLocks noGrp="1"/>
          </p:cNvSpPr>
          <p:nvPr>
            <p:ph type="pic" sz="quarter" idx="13" hasCustomPrompt="1"/>
          </p:nvPr>
        </p:nvSpPr>
        <p:spPr>
          <a:xfrm>
            <a:off x="0" y="0"/>
            <a:ext cx="8792794" cy="5721350"/>
          </a:xfrm>
          <a:custGeom>
            <a:avLst/>
            <a:gdLst>
              <a:gd name="connsiteX0" fmla="*/ 6914322 w 12198096"/>
              <a:gd name="connsiteY0" fmla="*/ 789558 h 6858000"/>
              <a:gd name="connsiteX1" fmla="*/ 6914322 w 12198096"/>
              <a:gd name="connsiteY1" fmla="*/ 6106620 h 6858000"/>
              <a:gd name="connsiteX2" fmla="*/ 11547659 w 12198096"/>
              <a:gd name="connsiteY2" fmla="*/ 6106620 h 6858000"/>
              <a:gd name="connsiteX3" fmla="*/ 11547659 w 12198096"/>
              <a:gd name="connsiteY3" fmla="*/ 789558 h 6858000"/>
              <a:gd name="connsiteX4" fmla="*/ 0 w 12198096"/>
              <a:gd name="connsiteY4" fmla="*/ 0 h 6858000"/>
              <a:gd name="connsiteX5" fmla="*/ 12198096 w 12198096"/>
              <a:gd name="connsiteY5" fmla="*/ 0 h 6858000"/>
              <a:gd name="connsiteX6" fmla="*/ 12198096 w 12198096"/>
              <a:gd name="connsiteY6" fmla="*/ 6858000 h 6858000"/>
              <a:gd name="connsiteX7" fmla="*/ 0 w 1219809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096" h="6858000">
                <a:moveTo>
                  <a:pt x="6914322" y="789558"/>
                </a:moveTo>
                <a:lnTo>
                  <a:pt x="6914322" y="6106620"/>
                </a:lnTo>
                <a:lnTo>
                  <a:pt x="11547659" y="6106620"/>
                </a:lnTo>
                <a:lnTo>
                  <a:pt x="11547659" y="789558"/>
                </a:lnTo>
                <a:close/>
                <a:moveTo>
                  <a:pt x="0" y="0"/>
                </a:moveTo>
                <a:lnTo>
                  <a:pt x="12198096" y="0"/>
                </a:lnTo>
                <a:lnTo>
                  <a:pt x="12198096" y="6858000"/>
                </a:lnTo>
                <a:lnTo>
                  <a:pt x="0" y="6858000"/>
                </a:lnTo>
                <a:close/>
              </a:path>
            </a:pathLst>
          </a:custGeom>
          <a:blipFill>
            <a:blip r:embed="rId2">
              <a:alphaModFix amt="80000"/>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4984075" y="658696"/>
            <a:ext cx="3339864" cy="3514075"/>
          </a:xfrm>
          <a:solidFill>
            <a:schemeClr val="bg2"/>
          </a:solidFill>
          <a:ln>
            <a:solidFill>
              <a:schemeClr val="tx2"/>
            </a:solidFill>
          </a:ln>
        </p:spPr>
        <p:txBody>
          <a:bodyPr vert="horz" lIns="320040" tIns="347472" rIns="228600" bIns="45720" rtlCol="0" anchor="t">
            <a:normAutofit/>
          </a:bodyPr>
          <a:lstStyle>
            <a:lvl1pPr>
              <a:defRPr lang="en-US" sz="4325"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4984074" y="4166831"/>
            <a:ext cx="3339864" cy="927673"/>
          </a:xfrm>
          <a:solidFill>
            <a:schemeClr val="bg2"/>
          </a:solidFill>
          <a:ln>
            <a:solidFill>
              <a:schemeClr val="tx2"/>
            </a:solidFill>
          </a:ln>
        </p:spPr>
        <p:txBody>
          <a:bodyPr vert="horz" lIns="320040" tIns="45720" rIns="274320" bIns="45720" rtlCol="0" anchor="ctr">
            <a:normAutofit/>
          </a:bodyPr>
          <a:lstStyle>
            <a:lvl1pPr marL="0" indent="0">
              <a:buNone/>
              <a:defRPr lang="en-US"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rgbClr val="FFFFFF"/>
                </a:solidFill>
                <a:effectLst>
                  <a:outerShdw blurRad="38100" dist="38100" dir="2700000" algn="tl">
                    <a:srgbClr val="000000">
                      <a:alpha val="43137"/>
                    </a:srgbClr>
                  </a:outerShdw>
                </a:effectLst>
              </a:defRPr>
            </a:lvl1pPr>
          </a:lstStyle>
          <a:p>
            <a:r>
              <a:rPr lang="en-US" dirty="0"/>
              <a:t>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a:xfrm>
            <a:off x="4984074" y="173511"/>
            <a:ext cx="1936924" cy="276999"/>
          </a:xfrm>
        </p:spPr>
        <p:txBody>
          <a:bodyPr/>
          <a:lstStyle>
            <a:lvl1pPr>
              <a:defRPr>
                <a:solidFill>
                  <a:srgbClr val="FFFFFF"/>
                </a:solidFill>
                <a:effectLst>
                  <a:outerShdw blurRad="38100" dist="38100" dir="2700000" algn="tl">
                    <a:srgbClr val="000000">
                      <a:alpha val="43137"/>
                    </a:srgbClr>
                  </a:outerShdw>
                </a:effectLst>
              </a:defRPr>
            </a:lvl1pPr>
          </a:lstStyle>
          <a:p>
            <a:fld id="{AC13FD3B-23EF-4174-AD3C-BC50B64D7857}" type="datetime1">
              <a:rPr lang="en-US" smtClean="0"/>
              <a:t>1/26/2026</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lvl1pPr>
              <a:defRPr>
                <a:solidFill>
                  <a:srgbClr val="FFFFFF"/>
                </a:solidFill>
                <a:effectLst>
                  <a:outerShdw blurRad="38100" dist="38100" dir="2700000" algn="tl">
                    <a:srgbClr val="000000">
                      <a:alpha val="43137"/>
                    </a:srgbClr>
                  </a:outerShdw>
                </a:effectLst>
              </a:defRPr>
            </a:lvl1pPr>
          </a:lstStyle>
          <a:p>
            <a:fld id="{753D0FD4-819D-4187-8797-C35567B41C78}" type="slidenum">
              <a:rPr lang="en-US" smtClean="0"/>
              <a:t>‹#›</a:t>
            </a:fld>
            <a:endParaRPr lang="en-US"/>
          </a:p>
        </p:txBody>
      </p:sp>
    </p:spTree>
    <p:extLst>
      <p:ext uri="{BB962C8B-B14F-4D97-AF65-F5344CB8AC3E}">
        <p14:creationId xmlns:p14="http://schemas.microsoft.com/office/powerpoint/2010/main" val="32508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9130" y="1777327"/>
            <a:ext cx="7470140" cy="1226382"/>
          </a:xfrm>
          <a:prstGeom prst="rect">
            <a:avLst/>
          </a:prstGeom>
        </p:spPr>
        <p:txBody>
          <a:bodyPr/>
          <a:lstStyle/>
          <a:p>
            <a:r>
              <a:rPr lang="ga-IE"/>
              <a:t>Click to edit Master title style</a:t>
            </a:r>
            <a:endParaRPr lang="en-US"/>
          </a:p>
        </p:txBody>
      </p:sp>
      <p:sp>
        <p:nvSpPr>
          <p:cNvPr id="3" name="Subtitle 2"/>
          <p:cNvSpPr>
            <a:spLocks noGrp="1"/>
          </p:cNvSpPr>
          <p:nvPr>
            <p:ph type="subTitle" idx="1"/>
          </p:nvPr>
        </p:nvSpPr>
        <p:spPr>
          <a:xfrm>
            <a:off x="1318260" y="3242098"/>
            <a:ext cx="6151880" cy="1462123"/>
          </a:xfrm>
        </p:spPr>
        <p:txBody>
          <a:bodyPr/>
          <a:lstStyle>
            <a:lvl1pPr marL="0" indent="0" algn="ctr">
              <a:buNone/>
              <a:defRPr>
                <a:solidFill>
                  <a:schemeClr val="tx1">
                    <a:tint val="75000"/>
                  </a:schemeClr>
                </a:solidFill>
              </a:defRPr>
            </a:lvl1pPr>
            <a:lvl2pPr marL="381442" indent="0" algn="ctr">
              <a:buNone/>
              <a:defRPr>
                <a:solidFill>
                  <a:schemeClr val="tx1">
                    <a:tint val="75000"/>
                  </a:schemeClr>
                </a:solidFill>
              </a:defRPr>
            </a:lvl2pPr>
            <a:lvl3pPr marL="762884" indent="0" algn="ctr">
              <a:buNone/>
              <a:defRPr>
                <a:solidFill>
                  <a:schemeClr val="tx1">
                    <a:tint val="75000"/>
                  </a:schemeClr>
                </a:solidFill>
              </a:defRPr>
            </a:lvl3pPr>
            <a:lvl4pPr marL="1144326" indent="0" algn="ctr">
              <a:buNone/>
              <a:defRPr>
                <a:solidFill>
                  <a:schemeClr val="tx1">
                    <a:tint val="75000"/>
                  </a:schemeClr>
                </a:solidFill>
              </a:defRPr>
            </a:lvl4pPr>
            <a:lvl5pPr marL="1525768" indent="0" algn="ctr">
              <a:buNone/>
              <a:defRPr>
                <a:solidFill>
                  <a:schemeClr val="tx1">
                    <a:tint val="75000"/>
                  </a:schemeClr>
                </a:solidFill>
              </a:defRPr>
            </a:lvl5pPr>
            <a:lvl6pPr marL="1907210" indent="0" algn="ctr">
              <a:buNone/>
              <a:defRPr>
                <a:solidFill>
                  <a:schemeClr val="tx1">
                    <a:tint val="75000"/>
                  </a:schemeClr>
                </a:solidFill>
              </a:defRPr>
            </a:lvl6pPr>
            <a:lvl7pPr marL="2288652" indent="0" algn="ctr">
              <a:buNone/>
              <a:defRPr>
                <a:solidFill>
                  <a:schemeClr val="tx1">
                    <a:tint val="75000"/>
                  </a:schemeClr>
                </a:solidFill>
              </a:defRPr>
            </a:lvl7pPr>
            <a:lvl8pPr marL="2670094" indent="0" algn="ctr">
              <a:buNone/>
              <a:defRPr>
                <a:solidFill>
                  <a:schemeClr val="tx1">
                    <a:tint val="75000"/>
                  </a:schemeClr>
                </a:solidFill>
              </a:defRPr>
            </a:lvl8pPr>
            <a:lvl9pPr marL="3051536"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a:xfrm>
            <a:off x="439420" y="5302844"/>
            <a:ext cx="2050627" cy="304609"/>
          </a:xfrm>
          <a:prstGeom prst="rect">
            <a:avLst/>
          </a:prstGeom>
        </p:spPr>
        <p:txBody>
          <a:bodyPr/>
          <a:lstStyle/>
          <a:p>
            <a:fld id="{2A3E3840-7723-F046-938A-EC2509B4D451}" type="datetimeFigureOut">
              <a:rPr lang="en-US" smtClean="0"/>
              <a:t>1/26/2026</a:t>
            </a:fld>
            <a:endParaRPr lang="en-US"/>
          </a:p>
        </p:txBody>
      </p:sp>
      <p:sp>
        <p:nvSpPr>
          <p:cNvPr id="5" name="Footer Placeholder 4"/>
          <p:cNvSpPr>
            <a:spLocks noGrp="1"/>
          </p:cNvSpPr>
          <p:nvPr>
            <p:ph type="ftr" sz="quarter" idx="11"/>
          </p:nvPr>
        </p:nvSpPr>
        <p:spPr>
          <a:xfrm>
            <a:off x="3002704" y="5302844"/>
            <a:ext cx="2782993" cy="304609"/>
          </a:xfrm>
          <a:prstGeom prst="rect">
            <a:avLst/>
          </a:prstGeom>
        </p:spPr>
        <p:txBody>
          <a:bodyPr/>
          <a:lstStyle/>
          <a:p>
            <a:endParaRPr lang="en-US"/>
          </a:p>
        </p:txBody>
      </p:sp>
      <p:sp>
        <p:nvSpPr>
          <p:cNvPr id="6" name="Slide Number Placeholder 5"/>
          <p:cNvSpPr>
            <a:spLocks noGrp="1"/>
          </p:cNvSpPr>
          <p:nvPr>
            <p:ph type="sldNum" sz="quarter" idx="12"/>
          </p:nvPr>
        </p:nvSpPr>
        <p:spPr>
          <a:xfrm>
            <a:off x="6298353" y="5302844"/>
            <a:ext cx="2050627" cy="304609"/>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274612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7329" y="229119"/>
            <a:ext cx="4361650" cy="953558"/>
          </a:xfrm>
          <a:prstGeom prst="rect">
            <a:avLst/>
          </a:prstGeom>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a:xfrm>
            <a:off x="439420" y="5302844"/>
            <a:ext cx="2050627" cy="304609"/>
          </a:xfrm>
          <a:prstGeom prst="rect">
            <a:avLst/>
          </a:prstGeom>
        </p:spPr>
        <p:txBody>
          <a:bodyPr/>
          <a:lstStyle/>
          <a:p>
            <a:fld id="{2A3E3840-7723-F046-938A-EC2509B4D451}" type="datetimeFigureOut">
              <a:rPr lang="en-US" smtClean="0"/>
              <a:t>1/26/2026</a:t>
            </a:fld>
            <a:endParaRPr lang="en-US"/>
          </a:p>
        </p:txBody>
      </p:sp>
      <p:sp>
        <p:nvSpPr>
          <p:cNvPr id="5" name="Footer Placeholder 4"/>
          <p:cNvSpPr>
            <a:spLocks noGrp="1"/>
          </p:cNvSpPr>
          <p:nvPr>
            <p:ph type="ftr" sz="quarter" idx="11"/>
          </p:nvPr>
        </p:nvSpPr>
        <p:spPr>
          <a:xfrm>
            <a:off x="3002704" y="5302844"/>
            <a:ext cx="2782993" cy="304609"/>
          </a:xfrm>
          <a:prstGeom prst="rect">
            <a:avLst/>
          </a:prstGeom>
        </p:spPr>
        <p:txBody>
          <a:bodyPr/>
          <a:lstStyle/>
          <a:p>
            <a:endParaRPr lang="en-US"/>
          </a:p>
        </p:txBody>
      </p:sp>
      <p:sp>
        <p:nvSpPr>
          <p:cNvPr id="6" name="Slide Number Placeholder 5"/>
          <p:cNvSpPr>
            <a:spLocks noGrp="1"/>
          </p:cNvSpPr>
          <p:nvPr>
            <p:ph type="sldNum" sz="quarter" idx="12"/>
          </p:nvPr>
        </p:nvSpPr>
        <p:spPr>
          <a:xfrm>
            <a:off x="6298353" y="5302844"/>
            <a:ext cx="2050627" cy="304609"/>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3193513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31300" y="788794"/>
            <a:ext cx="4587240" cy="777875"/>
          </a:xfrm>
          <a:prstGeom prst="rect">
            <a:avLst/>
          </a:prstGeom>
        </p:spPr>
        <p:txBody>
          <a:bodyPr wrap="square" lIns="0" tIns="0" rIns="0" bIns="0">
            <a:spAutoFit/>
          </a:bodyPr>
          <a:lstStyle>
            <a:lvl1pPr>
              <a:defRPr sz="2600" b="1" i="0">
                <a:solidFill>
                  <a:srgbClr val="3B5B73"/>
                </a:solidFill>
                <a:latin typeface="MuseoSans-700"/>
                <a:cs typeface="MuseoSans-700"/>
              </a:defRPr>
            </a:lvl1pPr>
          </a:lstStyle>
          <a:p>
            <a:endParaRPr/>
          </a:p>
        </p:txBody>
      </p:sp>
      <p:sp>
        <p:nvSpPr>
          <p:cNvPr id="3" name="Holder 3"/>
          <p:cNvSpPr>
            <a:spLocks noGrp="1"/>
          </p:cNvSpPr>
          <p:nvPr>
            <p:ph type="body" idx="1"/>
          </p:nvPr>
        </p:nvSpPr>
        <p:spPr>
          <a:xfrm>
            <a:off x="747962" y="1685387"/>
            <a:ext cx="6764020" cy="2518410"/>
          </a:xfrm>
          <a:prstGeom prst="rect">
            <a:avLst/>
          </a:prstGeom>
        </p:spPr>
        <p:txBody>
          <a:bodyPr wrap="square" lIns="0" tIns="0" rIns="0" bIns="0">
            <a:spAutoFit/>
          </a:bodyPr>
          <a:lstStyle>
            <a:lvl1pPr>
              <a:defRPr sz="1600" b="1" i="0">
                <a:solidFill>
                  <a:srgbClr val="991C7D"/>
                </a:solidFill>
                <a:latin typeface="MuseoSans-700"/>
                <a:cs typeface="MuseoSans-700"/>
              </a:defRPr>
            </a:lvl1pPr>
          </a:lstStyle>
          <a:p>
            <a:endParaRPr/>
          </a:p>
        </p:txBody>
      </p:sp>
      <p:sp>
        <p:nvSpPr>
          <p:cNvPr id="4" name="Holder 4"/>
          <p:cNvSpPr>
            <a:spLocks noGrp="1"/>
          </p:cNvSpPr>
          <p:nvPr>
            <p:ph type="ftr" sz="quarter" idx="5"/>
          </p:nvPr>
        </p:nvSpPr>
        <p:spPr>
          <a:xfrm>
            <a:off x="2988056" y="5320855"/>
            <a:ext cx="2812288" cy="2860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39420" y="5320855"/>
            <a:ext cx="2021332" cy="286067"/>
          </a:xfrm>
          <a:prstGeom prst="rect">
            <a:avLst/>
          </a:prstGeom>
        </p:spPr>
        <p:txBody>
          <a:bodyPr wrap="square" lIns="0" tIns="0" rIns="0" bIns="0">
            <a:spAutoFit/>
          </a:bodyPr>
          <a:lstStyle>
            <a:lvl1pPr algn="l">
              <a:defRPr>
                <a:solidFill>
                  <a:schemeClr val="tx1">
                    <a:tint val="75000"/>
                  </a:schemeClr>
                </a:solidFill>
              </a:defRPr>
            </a:lvl1pPr>
          </a:lstStyle>
          <a:p>
            <a:fld id="{2B40D56B-6BDA-4DB2-91FF-EBCA4B0CEF57}" type="datetime1">
              <a:rPr lang="en-US" smtClean="0"/>
              <a:t>1/26/2026</a:t>
            </a:fld>
            <a:endParaRPr lang="en-US"/>
          </a:p>
        </p:txBody>
      </p:sp>
      <p:sp>
        <p:nvSpPr>
          <p:cNvPr id="6" name="Holder 6"/>
          <p:cNvSpPr>
            <a:spLocks noGrp="1"/>
          </p:cNvSpPr>
          <p:nvPr>
            <p:ph type="sldNum" sz="quarter" idx="7"/>
          </p:nvPr>
        </p:nvSpPr>
        <p:spPr>
          <a:xfrm>
            <a:off x="6327648" y="5320855"/>
            <a:ext cx="2021332" cy="2860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9"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9420" y="1334982"/>
            <a:ext cx="7909560" cy="3775827"/>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pic>
        <p:nvPicPr>
          <p:cNvPr id="5" name="Picture 4"/>
          <p:cNvPicPr>
            <a:picLocks noChangeAspect="1"/>
          </p:cNvPicPr>
          <p:nvPr userDrawn="1"/>
        </p:nvPicPr>
        <p:blipFill>
          <a:blip r:embed="rId13"/>
          <a:stretch>
            <a:fillRect/>
          </a:stretch>
        </p:blipFill>
        <p:spPr>
          <a:xfrm>
            <a:off x="0" y="1"/>
            <a:ext cx="8788400" cy="5736696"/>
          </a:xfrm>
          <a:prstGeom prst="rect">
            <a:avLst/>
          </a:prstGeom>
        </p:spPr>
      </p:pic>
    </p:spTree>
    <p:extLst>
      <p:ext uri="{BB962C8B-B14F-4D97-AF65-F5344CB8AC3E}">
        <p14:creationId xmlns:p14="http://schemas.microsoft.com/office/powerpoint/2010/main" val="56169959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381442" rtl="0" eaLnBrk="1" latinLnBrk="0" hangingPunct="1">
        <a:spcBef>
          <a:spcPct val="0"/>
        </a:spcBef>
        <a:buNone/>
        <a:defRPr sz="3671" kern="1200">
          <a:solidFill>
            <a:schemeClr val="tx1">
              <a:lumMod val="65000"/>
              <a:lumOff val="35000"/>
            </a:schemeClr>
          </a:solidFill>
          <a:latin typeface="Calibri"/>
          <a:ea typeface="+mj-ea"/>
          <a:cs typeface="+mj-cs"/>
        </a:defRPr>
      </a:lvl1pPr>
    </p:titleStyle>
    <p:bodyStyle>
      <a:lvl1pPr marL="286081" indent="-286081" algn="l" defTabSz="381442" rtl="0" eaLnBrk="1" latinLnBrk="0" hangingPunct="1">
        <a:spcBef>
          <a:spcPct val="20000"/>
        </a:spcBef>
        <a:buFont typeface="Arial"/>
        <a:buChar char="•"/>
        <a:defRPr sz="2670" kern="1200">
          <a:solidFill>
            <a:srgbClr val="595959"/>
          </a:solidFill>
          <a:latin typeface="Calibri"/>
          <a:ea typeface="+mn-ea"/>
          <a:cs typeface="+mn-cs"/>
        </a:defRPr>
      </a:lvl1pPr>
      <a:lvl2pPr marL="619843" indent="-238401" algn="l" defTabSz="381442" rtl="0" eaLnBrk="1" latinLnBrk="0" hangingPunct="1">
        <a:spcBef>
          <a:spcPct val="20000"/>
        </a:spcBef>
        <a:buFont typeface="Arial"/>
        <a:buChar char="–"/>
        <a:defRPr sz="2336" kern="1200">
          <a:solidFill>
            <a:srgbClr val="595959"/>
          </a:solidFill>
          <a:latin typeface="Calibri"/>
          <a:ea typeface="+mn-ea"/>
          <a:cs typeface="+mn-cs"/>
        </a:defRPr>
      </a:lvl2pPr>
      <a:lvl3pPr marL="953605" indent="-190721" algn="l" defTabSz="381442" rtl="0" eaLnBrk="1" latinLnBrk="0" hangingPunct="1">
        <a:spcBef>
          <a:spcPct val="20000"/>
        </a:spcBef>
        <a:buFont typeface="Arial"/>
        <a:buChar char="•"/>
        <a:defRPr sz="2002" kern="1200">
          <a:solidFill>
            <a:srgbClr val="595959"/>
          </a:solidFill>
          <a:latin typeface="Calibri"/>
          <a:ea typeface="+mn-ea"/>
          <a:cs typeface="+mn-cs"/>
        </a:defRPr>
      </a:lvl3pPr>
      <a:lvl4pPr marL="1335047" indent="-190721" algn="l" defTabSz="381442" rtl="0" eaLnBrk="1" latinLnBrk="0" hangingPunct="1">
        <a:spcBef>
          <a:spcPct val="20000"/>
        </a:spcBef>
        <a:buFont typeface="Arial"/>
        <a:buChar char="–"/>
        <a:defRPr sz="1669" kern="1200">
          <a:solidFill>
            <a:srgbClr val="595959"/>
          </a:solidFill>
          <a:latin typeface="Calibri"/>
          <a:ea typeface="+mn-ea"/>
          <a:cs typeface="+mn-cs"/>
        </a:defRPr>
      </a:lvl4pPr>
      <a:lvl5pPr marL="1716489" indent="-190721" algn="l" defTabSz="381442" rtl="0" eaLnBrk="1" latinLnBrk="0" hangingPunct="1">
        <a:spcBef>
          <a:spcPct val="20000"/>
        </a:spcBef>
        <a:buFont typeface="Arial"/>
        <a:buChar char="»"/>
        <a:defRPr sz="1669" kern="1200">
          <a:solidFill>
            <a:srgbClr val="595959"/>
          </a:solidFill>
          <a:latin typeface="Calibri"/>
          <a:ea typeface="+mn-ea"/>
          <a:cs typeface="+mn-cs"/>
        </a:defRPr>
      </a:lvl5pPr>
      <a:lvl6pPr marL="2097931" indent="-190721" algn="l" defTabSz="381442" rtl="0" eaLnBrk="1" latinLnBrk="0" hangingPunct="1">
        <a:spcBef>
          <a:spcPct val="20000"/>
        </a:spcBef>
        <a:buFont typeface="Arial"/>
        <a:buChar char="•"/>
        <a:defRPr sz="1669" kern="1200">
          <a:solidFill>
            <a:schemeClr val="tx1"/>
          </a:solidFill>
          <a:latin typeface="+mn-lt"/>
          <a:ea typeface="+mn-ea"/>
          <a:cs typeface="+mn-cs"/>
        </a:defRPr>
      </a:lvl6pPr>
      <a:lvl7pPr marL="2479373" indent="-190721" algn="l" defTabSz="381442" rtl="0" eaLnBrk="1" latinLnBrk="0" hangingPunct="1">
        <a:spcBef>
          <a:spcPct val="20000"/>
        </a:spcBef>
        <a:buFont typeface="Arial"/>
        <a:buChar char="•"/>
        <a:defRPr sz="1669" kern="1200">
          <a:solidFill>
            <a:schemeClr val="tx1"/>
          </a:solidFill>
          <a:latin typeface="+mn-lt"/>
          <a:ea typeface="+mn-ea"/>
          <a:cs typeface="+mn-cs"/>
        </a:defRPr>
      </a:lvl7pPr>
      <a:lvl8pPr marL="2860815" indent="-190721" algn="l" defTabSz="381442" rtl="0" eaLnBrk="1" latinLnBrk="0" hangingPunct="1">
        <a:spcBef>
          <a:spcPct val="20000"/>
        </a:spcBef>
        <a:buFont typeface="Arial"/>
        <a:buChar char="•"/>
        <a:defRPr sz="1669" kern="1200">
          <a:solidFill>
            <a:schemeClr val="tx1"/>
          </a:solidFill>
          <a:latin typeface="+mn-lt"/>
          <a:ea typeface="+mn-ea"/>
          <a:cs typeface="+mn-cs"/>
        </a:defRPr>
      </a:lvl8pPr>
      <a:lvl9pPr marL="3242257" indent="-190721" algn="l" defTabSz="381442" rtl="0" eaLnBrk="1" latinLnBrk="0" hangingPunct="1">
        <a:spcBef>
          <a:spcPct val="20000"/>
        </a:spcBef>
        <a:buFont typeface="Arial"/>
        <a:buChar char="•"/>
        <a:defRPr sz="1669" kern="1200">
          <a:solidFill>
            <a:schemeClr val="tx1"/>
          </a:solidFill>
          <a:latin typeface="+mn-lt"/>
          <a:ea typeface="+mn-ea"/>
          <a:cs typeface="+mn-cs"/>
        </a:defRPr>
      </a:lvl9pPr>
    </p:bodyStyle>
    <p:otherStyle>
      <a:defPPr>
        <a:defRPr lang="en-US"/>
      </a:defPPr>
      <a:lvl1pPr marL="0" algn="l" defTabSz="381442" rtl="0" eaLnBrk="1" latinLnBrk="0" hangingPunct="1">
        <a:defRPr sz="1502" kern="1200">
          <a:solidFill>
            <a:schemeClr val="tx1"/>
          </a:solidFill>
          <a:latin typeface="+mn-lt"/>
          <a:ea typeface="+mn-ea"/>
          <a:cs typeface="+mn-cs"/>
        </a:defRPr>
      </a:lvl1pPr>
      <a:lvl2pPr marL="381442" algn="l" defTabSz="381442" rtl="0" eaLnBrk="1" latinLnBrk="0" hangingPunct="1">
        <a:defRPr sz="1502" kern="1200">
          <a:solidFill>
            <a:schemeClr val="tx1"/>
          </a:solidFill>
          <a:latin typeface="+mn-lt"/>
          <a:ea typeface="+mn-ea"/>
          <a:cs typeface="+mn-cs"/>
        </a:defRPr>
      </a:lvl2pPr>
      <a:lvl3pPr marL="762884" algn="l" defTabSz="381442" rtl="0" eaLnBrk="1" latinLnBrk="0" hangingPunct="1">
        <a:defRPr sz="1502" kern="1200">
          <a:solidFill>
            <a:schemeClr val="tx1"/>
          </a:solidFill>
          <a:latin typeface="+mn-lt"/>
          <a:ea typeface="+mn-ea"/>
          <a:cs typeface="+mn-cs"/>
        </a:defRPr>
      </a:lvl3pPr>
      <a:lvl4pPr marL="1144326" algn="l" defTabSz="381442" rtl="0" eaLnBrk="1" latinLnBrk="0" hangingPunct="1">
        <a:defRPr sz="1502" kern="1200">
          <a:solidFill>
            <a:schemeClr val="tx1"/>
          </a:solidFill>
          <a:latin typeface="+mn-lt"/>
          <a:ea typeface="+mn-ea"/>
          <a:cs typeface="+mn-cs"/>
        </a:defRPr>
      </a:lvl4pPr>
      <a:lvl5pPr marL="1525768" algn="l" defTabSz="381442" rtl="0" eaLnBrk="1" latinLnBrk="0" hangingPunct="1">
        <a:defRPr sz="1502" kern="1200">
          <a:solidFill>
            <a:schemeClr val="tx1"/>
          </a:solidFill>
          <a:latin typeface="+mn-lt"/>
          <a:ea typeface="+mn-ea"/>
          <a:cs typeface="+mn-cs"/>
        </a:defRPr>
      </a:lvl5pPr>
      <a:lvl6pPr marL="1907210" algn="l" defTabSz="381442" rtl="0" eaLnBrk="1" latinLnBrk="0" hangingPunct="1">
        <a:defRPr sz="1502" kern="1200">
          <a:solidFill>
            <a:schemeClr val="tx1"/>
          </a:solidFill>
          <a:latin typeface="+mn-lt"/>
          <a:ea typeface="+mn-ea"/>
          <a:cs typeface="+mn-cs"/>
        </a:defRPr>
      </a:lvl6pPr>
      <a:lvl7pPr marL="2288652" algn="l" defTabSz="381442" rtl="0" eaLnBrk="1" latinLnBrk="0" hangingPunct="1">
        <a:defRPr sz="1502" kern="1200">
          <a:solidFill>
            <a:schemeClr val="tx1"/>
          </a:solidFill>
          <a:latin typeface="+mn-lt"/>
          <a:ea typeface="+mn-ea"/>
          <a:cs typeface="+mn-cs"/>
        </a:defRPr>
      </a:lvl7pPr>
      <a:lvl8pPr marL="2670094" algn="l" defTabSz="381442" rtl="0" eaLnBrk="1" latinLnBrk="0" hangingPunct="1">
        <a:defRPr sz="1502" kern="1200">
          <a:solidFill>
            <a:schemeClr val="tx1"/>
          </a:solidFill>
          <a:latin typeface="+mn-lt"/>
          <a:ea typeface="+mn-ea"/>
          <a:cs typeface="+mn-cs"/>
        </a:defRPr>
      </a:lvl8pPr>
      <a:lvl9pPr marL="3051536" algn="l" defTabSz="381442" rtl="0" eaLnBrk="1" latinLnBrk="0" hangingPunct="1">
        <a:defRPr sz="150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31300" y="788795"/>
            <a:ext cx="4587240" cy="400110"/>
          </a:xfrm>
          <a:prstGeom prst="rect">
            <a:avLst/>
          </a:prstGeom>
        </p:spPr>
        <p:txBody>
          <a:bodyPr wrap="square" lIns="0" tIns="0" rIns="0" bIns="0">
            <a:spAutoFit/>
          </a:bodyPr>
          <a:lstStyle>
            <a:lvl1pPr>
              <a:defRPr sz="2600" b="1" i="0">
                <a:solidFill>
                  <a:srgbClr val="3B5B73"/>
                </a:solidFill>
                <a:latin typeface="MuseoSans-700"/>
                <a:cs typeface="MuseoSans-700"/>
              </a:defRPr>
            </a:lvl1pPr>
          </a:lstStyle>
          <a:p>
            <a:endParaRPr/>
          </a:p>
        </p:txBody>
      </p:sp>
      <p:sp>
        <p:nvSpPr>
          <p:cNvPr id="3" name="Holder 3"/>
          <p:cNvSpPr>
            <a:spLocks noGrp="1"/>
          </p:cNvSpPr>
          <p:nvPr>
            <p:ph type="body" idx="1"/>
          </p:nvPr>
        </p:nvSpPr>
        <p:spPr>
          <a:xfrm>
            <a:off x="747962" y="1685388"/>
            <a:ext cx="6764020" cy="246221"/>
          </a:xfrm>
          <a:prstGeom prst="rect">
            <a:avLst/>
          </a:prstGeom>
        </p:spPr>
        <p:txBody>
          <a:bodyPr wrap="square" lIns="0" tIns="0" rIns="0" bIns="0">
            <a:spAutoFit/>
          </a:bodyPr>
          <a:lstStyle>
            <a:lvl1pPr>
              <a:defRPr sz="1600" b="1" i="0">
                <a:solidFill>
                  <a:srgbClr val="991C7D"/>
                </a:solidFill>
                <a:latin typeface="MuseoSans-700"/>
                <a:cs typeface="MuseoSans-700"/>
              </a:defRPr>
            </a:lvl1pPr>
          </a:lstStyle>
          <a:p>
            <a:endParaRPr/>
          </a:p>
        </p:txBody>
      </p:sp>
      <p:sp>
        <p:nvSpPr>
          <p:cNvPr id="4" name="Holder 4"/>
          <p:cNvSpPr>
            <a:spLocks noGrp="1"/>
          </p:cNvSpPr>
          <p:nvPr>
            <p:ph type="ftr" sz="quarter" idx="5"/>
          </p:nvPr>
        </p:nvSpPr>
        <p:spPr>
          <a:xfrm>
            <a:off x="2988056" y="5320856"/>
            <a:ext cx="2812288"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39420" y="5320856"/>
            <a:ext cx="2021332" cy="276999"/>
          </a:xfrm>
          <a:prstGeom prst="rect">
            <a:avLst/>
          </a:prstGeom>
        </p:spPr>
        <p:txBody>
          <a:bodyPr wrap="square" lIns="0" tIns="0" rIns="0" bIns="0">
            <a:spAutoFit/>
          </a:bodyPr>
          <a:lstStyle>
            <a:lvl1pPr algn="l">
              <a:defRPr>
                <a:solidFill>
                  <a:schemeClr val="tx1">
                    <a:tint val="75000"/>
                  </a:schemeClr>
                </a:solidFill>
              </a:defRPr>
            </a:lvl1pPr>
          </a:lstStyle>
          <a:p>
            <a:fld id="{2B40D56B-6BDA-4DB2-91FF-EBCA4B0CEF57}" type="datetime1">
              <a:rPr lang="en-US" smtClean="0"/>
              <a:t>1/26/2026</a:t>
            </a:fld>
            <a:endParaRPr lang="en-US"/>
          </a:p>
        </p:txBody>
      </p:sp>
      <p:sp>
        <p:nvSpPr>
          <p:cNvPr id="6" name="Holder 6"/>
          <p:cNvSpPr>
            <a:spLocks noGrp="1"/>
          </p:cNvSpPr>
          <p:nvPr>
            <p:ph type="sldNum" sz="quarter" idx="7"/>
          </p:nvPr>
        </p:nvSpPr>
        <p:spPr>
          <a:xfrm>
            <a:off x="6327648" y="5320856"/>
            <a:ext cx="2021332"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9390648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395032">
        <a:defRPr>
          <a:latin typeface="+mn-lt"/>
          <a:ea typeface="+mn-ea"/>
          <a:cs typeface="+mn-cs"/>
        </a:defRPr>
      </a:lvl2pPr>
      <a:lvl3pPr marL="790062">
        <a:defRPr>
          <a:latin typeface="+mn-lt"/>
          <a:ea typeface="+mn-ea"/>
          <a:cs typeface="+mn-cs"/>
        </a:defRPr>
      </a:lvl3pPr>
      <a:lvl4pPr marL="1185094">
        <a:defRPr>
          <a:latin typeface="+mn-lt"/>
          <a:ea typeface="+mn-ea"/>
          <a:cs typeface="+mn-cs"/>
        </a:defRPr>
      </a:lvl4pPr>
      <a:lvl5pPr marL="1580126">
        <a:defRPr>
          <a:latin typeface="+mn-lt"/>
          <a:ea typeface="+mn-ea"/>
          <a:cs typeface="+mn-cs"/>
        </a:defRPr>
      </a:lvl5pPr>
      <a:lvl6pPr marL="1975156">
        <a:defRPr>
          <a:latin typeface="+mn-lt"/>
          <a:ea typeface="+mn-ea"/>
          <a:cs typeface="+mn-cs"/>
        </a:defRPr>
      </a:lvl6pPr>
      <a:lvl7pPr marL="2370188">
        <a:defRPr>
          <a:latin typeface="+mn-lt"/>
          <a:ea typeface="+mn-ea"/>
          <a:cs typeface="+mn-cs"/>
        </a:defRPr>
      </a:lvl7pPr>
      <a:lvl8pPr marL="2765219">
        <a:defRPr>
          <a:latin typeface="+mn-lt"/>
          <a:ea typeface="+mn-ea"/>
          <a:cs typeface="+mn-cs"/>
        </a:defRPr>
      </a:lvl8pPr>
      <a:lvl9pPr marL="3160250">
        <a:defRPr>
          <a:latin typeface="+mn-lt"/>
          <a:ea typeface="+mn-ea"/>
          <a:cs typeface="+mn-cs"/>
        </a:defRPr>
      </a:lvl9pPr>
    </p:bodyStyle>
    <p:otherStyle>
      <a:lvl1pPr marL="0">
        <a:defRPr>
          <a:latin typeface="+mn-lt"/>
          <a:ea typeface="+mn-ea"/>
          <a:cs typeface="+mn-cs"/>
        </a:defRPr>
      </a:lvl1pPr>
      <a:lvl2pPr marL="395032">
        <a:defRPr>
          <a:latin typeface="+mn-lt"/>
          <a:ea typeface="+mn-ea"/>
          <a:cs typeface="+mn-cs"/>
        </a:defRPr>
      </a:lvl2pPr>
      <a:lvl3pPr marL="790062">
        <a:defRPr>
          <a:latin typeface="+mn-lt"/>
          <a:ea typeface="+mn-ea"/>
          <a:cs typeface="+mn-cs"/>
        </a:defRPr>
      </a:lvl3pPr>
      <a:lvl4pPr marL="1185094">
        <a:defRPr>
          <a:latin typeface="+mn-lt"/>
          <a:ea typeface="+mn-ea"/>
          <a:cs typeface="+mn-cs"/>
        </a:defRPr>
      </a:lvl4pPr>
      <a:lvl5pPr marL="1580126">
        <a:defRPr>
          <a:latin typeface="+mn-lt"/>
          <a:ea typeface="+mn-ea"/>
          <a:cs typeface="+mn-cs"/>
        </a:defRPr>
      </a:lvl5pPr>
      <a:lvl6pPr marL="1975156">
        <a:defRPr>
          <a:latin typeface="+mn-lt"/>
          <a:ea typeface="+mn-ea"/>
          <a:cs typeface="+mn-cs"/>
        </a:defRPr>
      </a:lvl6pPr>
      <a:lvl7pPr marL="2370188">
        <a:defRPr>
          <a:latin typeface="+mn-lt"/>
          <a:ea typeface="+mn-ea"/>
          <a:cs typeface="+mn-cs"/>
        </a:defRPr>
      </a:lvl7pPr>
      <a:lvl8pPr marL="2765219">
        <a:defRPr>
          <a:latin typeface="+mn-lt"/>
          <a:ea typeface="+mn-ea"/>
          <a:cs typeface="+mn-cs"/>
        </a:defRPr>
      </a:lvl8pPr>
      <a:lvl9pPr marL="316025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mailto:clar@longfordcoco.ie" TargetMode="External"/><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mailto:lep@longfordcoco.ie" TargetMode="External"/><Relationship Id="rId4" Type="http://schemas.openxmlformats.org/officeDocument/2006/relationships/hyperlink" Target="mailto:lcdc@longfordcoco.i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mailto:burials@longfordcoco.i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mailto:edwyer@longfordcoco.i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mailto:scrossan@longfordcoco.ie" TargetMode="Externa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mailto:scrossan@longfordcoco.ie" TargetMode="Externa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mailto:scrossan@longfordcoco.i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hyperlink" Target="mailto:creativeireland@longfordcoco.ie" TargetMode="External"/><Relationship Id="rId2" Type="http://schemas.openxmlformats.org/officeDocument/2006/relationships/hyperlink" Target="https://www.longfordlibrary.ie/creative-ireland-longford/" TargetMode="Externa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mailto:archivist@longfordcoco.ie"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hyperlink" Target="https://www.heritagecouncil.ie/projects/aam" TargetMode="Externa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hyperlink" Target="mailto:heritage@longfordcoco.ie" TargetMode="External"/><Relationship Id="rId4" Type="http://schemas.openxmlformats.org/officeDocument/2006/relationships/hyperlink" Target="https://forms.office.com/e/XY7P8CX4w7"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mailto:tourism@longfordcoco.i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hyperlink" Target="mailto:kreilly@longfordcoco.i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mailto:aleavy@longfordcoco.ie" TargetMode="External"/><Relationship Id="rId5" Type="http://schemas.openxmlformats.org/officeDocument/2006/relationships/hyperlink" Target="mailto:scronogue@longfordcoco.ie" TargetMode="External"/><Relationship Id="rId4" Type="http://schemas.openxmlformats.org/officeDocument/2006/relationships/hyperlink" Target="http://www.longfordppn.i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mailto:Commgrants@longfordcoco.i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longfordcoco.ie/services/community-development/community-grant-support-scheme/lcdc-equality-statement.docx" TargetMode="Externa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1B037C81-A174-62DD-835B-09E69C428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8"/>
            <a:ext cx="9042400" cy="5723708"/>
          </a:xfrm>
          <a:prstGeom prst="rect">
            <a:avLst/>
          </a:prstGeom>
        </p:spPr>
      </p:pic>
      <p:pic>
        <p:nvPicPr>
          <p:cNvPr id="11" name="Picture 10" descr="Icon&#10;&#10;Description automatically generated">
            <a:extLst>
              <a:ext uri="{FF2B5EF4-FFF2-40B4-BE49-F238E27FC236}">
                <a16:creationId xmlns:a16="http://schemas.microsoft.com/office/drawing/2014/main" id="{C0097C82-19FA-E5DE-AD45-A4F114785E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1" y="-2358"/>
            <a:ext cx="9044337" cy="5723708"/>
          </a:xfrm>
          <a:prstGeom prst="rect">
            <a:avLst/>
          </a:prstGeom>
        </p:spPr>
      </p:pic>
      <p:sp>
        <p:nvSpPr>
          <p:cNvPr id="5" name="object 5"/>
          <p:cNvSpPr txBox="1"/>
          <p:nvPr/>
        </p:nvSpPr>
        <p:spPr>
          <a:xfrm>
            <a:off x="2751006" y="5096650"/>
            <a:ext cx="1518920" cy="277495"/>
          </a:xfrm>
          <a:prstGeom prst="rect">
            <a:avLst/>
          </a:prstGeom>
        </p:spPr>
        <p:txBody>
          <a:bodyPr vert="horz" wrap="square" lIns="0" tIns="12700" rIns="0" bIns="0" rtlCol="0">
            <a:spAutoFit/>
          </a:bodyPr>
          <a:lstStyle/>
          <a:p>
            <a:pPr marL="12700">
              <a:lnSpc>
                <a:spcPct val="100000"/>
              </a:lnSpc>
              <a:spcBef>
                <a:spcPts val="100"/>
              </a:spcBef>
            </a:pPr>
            <a:r>
              <a:rPr sz="1650" spc="-25" dirty="0">
                <a:solidFill>
                  <a:srgbClr val="B19763"/>
                </a:solidFill>
                <a:latin typeface="MuseoSans-300"/>
                <a:cs typeface="MuseoSans-300"/>
              </a:rPr>
              <a:t>longfordcoco.ie</a:t>
            </a:r>
            <a:endParaRPr sz="1650" dirty="0">
              <a:latin typeface="MuseoSans-300"/>
              <a:cs typeface="MuseoSans-300"/>
            </a:endParaRPr>
          </a:p>
        </p:txBody>
      </p:sp>
      <p:pic>
        <p:nvPicPr>
          <p:cNvPr id="7" name="Picture 6" descr="Logo, company name&#10;&#10;Description automatically generated">
            <a:extLst>
              <a:ext uri="{FF2B5EF4-FFF2-40B4-BE49-F238E27FC236}">
                <a16:creationId xmlns:a16="http://schemas.microsoft.com/office/drawing/2014/main" id="{6DD31F71-E168-FF73-D028-7E4D756C88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2600" y="346075"/>
            <a:ext cx="1219200" cy="556009"/>
          </a:xfrm>
          <a:prstGeom prst="rect">
            <a:avLst/>
          </a:prstGeom>
        </p:spPr>
      </p:pic>
      <p:sp>
        <p:nvSpPr>
          <p:cNvPr id="3" name="object 3"/>
          <p:cNvSpPr txBox="1">
            <a:spLocks noGrp="1"/>
          </p:cNvSpPr>
          <p:nvPr>
            <p:ph type="title"/>
          </p:nvPr>
        </p:nvSpPr>
        <p:spPr>
          <a:xfrm>
            <a:off x="2090215" y="1558753"/>
            <a:ext cx="5656785" cy="1859483"/>
          </a:xfrm>
          <a:prstGeom prst="rect">
            <a:avLst/>
          </a:prstGeom>
        </p:spPr>
        <p:txBody>
          <a:bodyPr vert="horz" wrap="square" lIns="0" tIns="12700" rIns="0" bIns="0" rtlCol="0">
            <a:spAutoFit/>
          </a:bodyPr>
          <a:lstStyle/>
          <a:p>
            <a:pPr marL="12700" marR="5080">
              <a:lnSpc>
                <a:spcPts val="3600"/>
              </a:lnSpc>
              <a:spcBef>
                <a:spcPts val="280"/>
              </a:spcBef>
            </a:pPr>
            <a:r>
              <a:rPr lang="en-GB" sz="3400" b="0" spc="-10" dirty="0">
                <a:solidFill>
                  <a:srgbClr val="FFFFFF"/>
                </a:solidFill>
                <a:latin typeface="Museo Sans 700" panose="02000000000000000000" pitchFamily="50" charset="0"/>
                <a:cs typeface="MuseoSans-300"/>
              </a:rPr>
              <a:t>Pathways to Funding</a:t>
            </a:r>
            <a:r>
              <a:rPr sz="3400" b="0" spc="-10" dirty="0">
                <a:solidFill>
                  <a:srgbClr val="FFFFFF"/>
                </a:solidFill>
                <a:latin typeface="Museo Sans 700" panose="02000000000000000000" pitchFamily="50" charset="0"/>
                <a:cs typeface="MuseoSans-300"/>
              </a:rPr>
              <a:t> </a:t>
            </a:r>
            <a:br>
              <a:rPr lang="en-GB" sz="3400" b="0" spc="-10" dirty="0">
                <a:solidFill>
                  <a:srgbClr val="FFFFFF"/>
                </a:solidFill>
                <a:latin typeface="Museo Sans 700" panose="02000000000000000000" pitchFamily="50" charset="0"/>
                <a:cs typeface="MuseoSans-300"/>
              </a:rPr>
            </a:br>
            <a:r>
              <a:rPr lang="en-IE" sz="3400" b="0" spc="-10" dirty="0">
                <a:solidFill>
                  <a:srgbClr val="FFFFFF"/>
                </a:solidFill>
                <a:latin typeface="Museo Sans 700" panose="02000000000000000000" pitchFamily="50" charset="0"/>
                <a:cs typeface="MuseoSans-300"/>
              </a:rPr>
              <a:t>Community Grant Schemes</a:t>
            </a:r>
            <a:br>
              <a:rPr lang="en-IE" sz="3400" b="0" spc="-10" dirty="0">
                <a:solidFill>
                  <a:srgbClr val="FFFFFF"/>
                </a:solidFill>
                <a:latin typeface="Museo Sans 700" panose="02000000000000000000" pitchFamily="50" charset="0"/>
                <a:cs typeface="MuseoSans-300"/>
              </a:rPr>
            </a:br>
            <a:br>
              <a:rPr lang="en-IE" sz="3400" b="0" spc="-10" dirty="0">
                <a:solidFill>
                  <a:srgbClr val="FFFFFF"/>
                </a:solidFill>
                <a:latin typeface="Museo Sans 700" panose="02000000000000000000" pitchFamily="50" charset="0"/>
                <a:cs typeface="MuseoSans-300"/>
              </a:rPr>
            </a:br>
            <a:r>
              <a:rPr lang="en-IE" sz="3400" b="0" spc="-10" dirty="0">
                <a:solidFill>
                  <a:srgbClr val="FFFFFF"/>
                </a:solidFill>
                <a:latin typeface="Museo Sans 700" panose="02000000000000000000" pitchFamily="50" charset="0"/>
                <a:cs typeface="MuseoSans-300"/>
              </a:rPr>
              <a:t>Information Sessions 2026</a:t>
            </a:r>
            <a:endParaRPr sz="3400" dirty="0">
              <a:latin typeface="Museo Sans 700" panose="02000000000000000000" pitchFamily="50" charset="0"/>
              <a:cs typeface="MuseoSans-300"/>
            </a:endParaRPr>
          </a:p>
        </p:txBody>
      </p:sp>
      <p:sp>
        <p:nvSpPr>
          <p:cNvPr id="4" name="object 4"/>
          <p:cNvSpPr txBox="1"/>
          <p:nvPr/>
        </p:nvSpPr>
        <p:spPr>
          <a:xfrm>
            <a:off x="2127118" y="3611647"/>
            <a:ext cx="4873289" cy="697113"/>
          </a:xfrm>
          <a:prstGeom prst="rect">
            <a:avLst/>
          </a:prstGeom>
        </p:spPr>
        <p:txBody>
          <a:bodyPr vert="horz" wrap="square" lIns="0" tIns="27939" rIns="0" bIns="0" rtlCol="0" anchor="t">
            <a:spAutoFit/>
          </a:bodyPr>
          <a:lstStyle/>
          <a:p>
            <a:pPr marL="12700" marR="5080" algn="l">
              <a:lnSpc>
                <a:spcPts val="1600"/>
              </a:lnSpc>
              <a:spcBef>
                <a:spcPts val="219"/>
              </a:spcBef>
            </a:pPr>
            <a:r>
              <a:rPr lang="en-GB" sz="1600" b="1" dirty="0">
                <a:solidFill>
                  <a:schemeClr val="bg1"/>
                </a:solidFill>
                <a:latin typeface="Museo Sans 500" panose="02000000000000000000" pitchFamily="50" charset="0"/>
                <a:cs typeface="MuseoSans-500"/>
              </a:rPr>
              <a:t>Longford County Council – Atrium  – Tuesday 20 January</a:t>
            </a:r>
          </a:p>
          <a:p>
            <a:pPr marL="12700" marR="5080" algn="l">
              <a:lnSpc>
                <a:spcPts val="1600"/>
              </a:lnSpc>
              <a:spcBef>
                <a:spcPts val="219"/>
              </a:spcBef>
            </a:pPr>
            <a:r>
              <a:rPr lang="en-GB" sz="1600" b="1" dirty="0">
                <a:solidFill>
                  <a:schemeClr val="bg1"/>
                </a:solidFill>
                <a:latin typeface="Museo Sans 500" panose="02000000000000000000" pitchFamily="50" charset="0"/>
                <a:cs typeface="MuseoSans-500"/>
              </a:rPr>
              <a:t>Ballymahon Library – Wednesday, 21 January</a:t>
            </a:r>
          </a:p>
          <a:p>
            <a:pPr marL="12700" marR="5080" algn="l">
              <a:lnSpc>
                <a:spcPts val="1600"/>
              </a:lnSpc>
              <a:spcBef>
                <a:spcPts val="219"/>
              </a:spcBef>
            </a:pPr>
            <a:r>
              <a:rPr lang="en-GB" sz="1600" b="1" dirty="0">
                <a:solidFill>
                  <a:schemeClr val="bg1"/>
                </a:solidFill>
                <a:latin typeface="Museo Sans 500" panose="02000000000000000000" pitchFamily="50" charset="0"/>
                <a:cs typeface="MuseoSans-500"/>
              </a:rPr>
              <a:t>Granard Library – Thursday, 22 January</a:t>
            </a:r>
          </a:p>
        </p:txBody>
      </p:sp>
      <p:sp>
        <p:nvSpPr>
          <p:cNvPr id="2" name="Slide Number Placeholder 1">
            <a:extLst>
              <a:ext uri="{FF2B5EF4-FFF2-40B4-BE49-F238E27FC236}">
                <a16:creationId xmlns:a16="http://schemas.microsoft.com/office/drawing/2014/main" id="{541C7E22-AF3B-5D4D-8BF3-0BDB4D0353EF}"/>
              </a:ext>
            </a:extLst>
          </p:cNvPr>
          <p:cNvSpPr>
            <a:spLocks noGrp="1"/>
          </p:cNvSpPr>
          <p:nvPr>
            <p:ph type="sldNum" sz="quarter" idx="7"/>
          </p:nvPr>
        </p:nvSpPr>
        <p:spPr/>
        <p:txBody>
          <a:bodyPr/>
          <a:lstStyle/>
          <a:p>
            <a:fld id="{B6F15528-21DE-4FAA-801E-634DDDAF4B2B}" type="slidenum">
              <a:rPr lang="en-IE" smtClean="0"/>
              <a:t>1</a:t>
            </a:fld>
            <a:endParaRPr lang="en-I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5810" y="521396"/>
            <a:ext cx="7930100" cy="767326"/>
          </a:xfrm>
          <a:prstGeom prst="rect">
            <a:avLst/>
          </a:prstGeom>
        </p:spPr>
        <p:txBody>
          <a:bodyPr vert="horz" wrap="square" lIns="0" tIns="12700" rIns="0" bIns="0" rtlCol="0">
            <a:spAutoFit/>
          </a:bodyPr>
          <a:lstStyle/>
          <a:p>
            <a:pPr marL="12700" algn="l">
              <a:lnSpc>
                <a:spcPts val="2960"/>
              </a:lnSpc>
              <a:spcBef>
                <a:spcPts val="100"/>
              </a:spcBef>
            </a:pPr>
            <a:r>
              <a:rPr lang="en-IE" sz="2400" b="1" i="0" u="none" strike="noStrike" dirty="0">
                <a:solidFill>
                  <a:srgbClr val="3B5B73"/>
                </a:solidFill>
                <a:effectLst/>
                <a:latin typeface="MuseoSans-700"/>
              </a:rPr>
              <a:t>CLÁR Programme</a:t>
            </a:r>
            <a:br>
              <a:rPr lang="en-IE" sz="2400" b="0" i="0" dirty="0">
                <a:solidFill>
                  <a:srgbClr val="3B5B73"/>
                </a:solidFill>
                <a:effectLst/>
                <a:latin typeface="MuseoSans-700"/>
              </a:rPr>
            </a:br>
            <a:r>
              <a:rPr lang="en-GB" sz="2400" spc="-10" dirty="0"/>
              <a:t>Community Development Section, </a:t>
            </a:r>
            <a:r>
              <a:rPr lang="en-GB" sz="2400" b="1" dirty="0">
                <a:latin typeface="Segoe UI"/>
                <a:cs typeface="Segoe UI"/>
                <a:hlinkClick r:id="rId3"/>
              </a:rPr>
              <a:t>clar@longfordcoco.ie</a:t>
            </a:r>
            <a:endParaRPr sz="2400" spc="-10" dirty="0"/>
          </a:p>
        </p:txBody>
      </p:sp>
      <p:pic>
        <p:nvPicPr>
          <p:cNvPr id="3" name="object 3"/>
          <p:cNvPicPr/>
          <p:nvPr/>
        </p:nvPicPr>
        <p:blipFill>
          <a:blip r:embed="rId4" cstate="print"/>
          <a:stretch>
            <a:fillRect/>
          </a:stretch>
        </p:blipFill>
        <p:spPr>
          <a:xfrm>
            <a:off x="7587012" y="181524"/>
            <a:ext cx="695323" cy="316640"/>
          </a:xfrm>
          <a:prstGeom prst="rect">
            <a:avLst/>
          </a:prstGeom>
        </p:spPr>
      </p:pic>
      <p:sp>
        <p:nvSpPr>
          <p:cNvPr id="4" name="object 4"/>
          <p:cNvSpPr/>
          <p:nvPr/>
        </p:nvSpPr>
        <p:spPr>
          <a:xfrm>
            <a:off x="765810" y="498164"/>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480137" y="1335063"/>
            <a:ext cx="8171254" cy="3765262"/>
          </a:xfrm>
          <a:prstGeom prst="rect">
            <a:avLst/>
          </a:prstGeom>
        </p:spPr>
        <p:txBody>
          <a:bodyPr vert="horz" wrap="square" lIns="0" tIns="77470" rIns="0" bIns="0" rtlCol="0" anchor="t">
            <a:spAutoFit/>
          </a:bodyPr>
          <a:lstStyle/>
          <a:p>
            <a:pPr>
              <a:lnSpc>
                <a:spcPct val="107000"/>
              </a:lnSpc>
              <a:spcBef>
                <a:spcPts val="610"/>
              </a:spcBef>
              <a:spcAft>
                <a:spcPts val="800"/>
              </a:spcAft>
            </a:pPr>
            <a:r>
              <a:rPr lang="en-IE" sz="1800" dirty="0">
                <a:latin typeface="Museo Sans 700" panose="02000000000000000000" pitchFamily="50" charset="0"/>
              </a:rPr>
              <a:t>Measure 1 </a:t>
            </a:r>
            <a:r>
              <a:rPr lang="en-IE" sz="1800" b="0" dirty="0">
                <a:latin typeface="Museo Sans 700" panose="02000000000000000000" pitchFamily="50" charset="0"/>
              </a:rPr>
              <a:t>- </a:t>
            </a:r>
            <a:r>
              <a:rPr lang="en-IE" sz="1800" b="0" dirty="0">
                <a:solidFill>
                  <a:srgbClr val="000000"/>
                </a:solidFill>
                <a:latin typeface="Museo Sans"/>
              </a:rPr>
              <a:t>enhancement of existing, and/or the development of new, accessible Community Recreation Facilities.  Funded by Department for Rural and Community Development and the Gaeltacht (DRCDG)</a:t>
            </a:r>
          </a:p>
          <a:p>
            <a:pPr marL="285750" indent="-285750" algn="l">
              <a:lnSpc>
                <a:spcPct val="107000"/>
              </a:lnSpc>
              <a:spcAft>
                <a:spcPts val="800"/>
              </a:spcAft>
              <a:buFont typeface="Arial" panose="020B0604020202020204" pitchFamily="34" charset="0"/>
              <a:buChar char="•"/>
            </a:pPr>
            <a:r>
              <a:rPr lang="en-GB" b="0" dirty="0">
                <a:solidFill>
                  <a:srgbClr val="000000"/>
                </a:solidFill>
                <a:latin typeface="Museo Sans"/>
              </a:rPr>
              <a:t>Community Groups, schools, sports clubs – areas, projects and eligibility set by DRCD.</a:t>
            </a:r>
            <a:br>
              <a:rPr lang="en-GB" b="0" dirty="0">
                <a:solidFill>
                  <a:srgbClr val="000000"/>
                </a:solidFill>
                <a:latin typeface="Museo Sans"/>
              </a:rPr>
            </a:br>
            <a:endParaRPr lang="en-GB" b="0" dirty="0">
              <a:solidFill>
                <a:srgbClr val="000000"/>
              </a:solidFill>
              <a:latin typeface="Museo Sans"/>
            </a:endParaRPr>
          </a:p>
          <a:p>
            <a:pPr marL="285750" indent="-285750" algn="l">
              <a:lnSpc>
                <a:spcPct val="107000"/>
              </a:lnSpc>
              <a:spcAft>
                <a:spcPts val="800"/>
              </a:spcAft>
              <a:buFont typeface="Arial" panose="020B0604020202020204" pitchFamily="34" charset="0"/>
              <a:buChar char="•"/>
            </a:pPr>
            <a:r>
              <a:rPr lang="en-IE" b="0" dirty="0">
                <a:solidFill>
                  <a:srgbClr val="000000"/>
                </a:solidFill>
                <a:latin typeface="Museo Sans"/>
              </a:rPr>
              <a:t>90% grant funding. Minimum grant €5,000, maximum grant €65,000. Match funding is required. Longford County Council will fund up to 5% also.</a:t>
            </a:r>
          </a:p>
          <a:p>
            <a:pPr marL="297814" marR="84455" indent="-285750" algn="just">
              <a:lnSpc>
                <a:spcPts val="1800"/>
              </a:lnSpc>
              <a:spcBef>
                <a:spcPts val="1135"/>
              </a:spcBef>
              <a:buFont typeface="Arial" panose="020B0604020202020204" pitchFamily="34" charset="0"/>
              <a:buChar char="•"/>
              <a:tabLst>
                <a:tab pos="120650" algn="l"/>
              </a:tabLst>
            </a:pPr>
            <a:r>
              <a:rPr lang="en-IE" b="0" dirty="0">
                <a:solidFill>
                  <a:srgbClr val="000000"/>
                </a:solidFill>
                <a:latin typeface="Museo Sans"/>
              </a:rPr>
              <a:t>2025 approvals were announced by the Department in November.  CLÁR 2026 will open later this year.</a:t>
            </a:r>
          </a:p>
          <a:p>
            <a:pPr marL="297814" marR="84455" indent="-285750" algn="just">
              <a:lnSpc>
                <a:spcPts val="1800"/>
              </a:lnSpc>
              <a:spcBef>
                <a:spcPts val="1135"/>
              </a:spcBef>
              <a:buFont typeface="Arial" panose="020B0604020202020204" pitchFamily="34" charset="0"/>
              <a:buChar char="•"/>
              <a:tabLst>
                <a:tab pos="120650" algn="l"/>
              </a:tabLst>
            </a:pPr>
            <a:r>
              <a:rPr lang="en-IE" b="0" dirty="0">
                <a:solidFill>
                  <a:srgbClr val="000000"/>
                </a:solidFill>
                <a:latin typeface="Museo Sans"/>
              </a:rPr>
              <a:t>Follow Public Procurement and employ an engineer. Retrospective grant payment, bridging finance may be required.  Ownership/15-year lease, planning permission, open to the public without appointment, disability friendly, </a:t>
            </a:r>
            <a:r>
              <a:rPr lang="en-GB" b="0" dirty="0">
                <a:solidFill>
                  <a:srgbClr val="000000"/>
                </a:solidFill>
                <a:latin typeface="Museo Sans"/>
              </a:rPr>
              <a:t>evidence of need.   </a:t>
            </a:r>
            <a:endParaRPr lang="en-IE" b="0" dirty="0">
              <a:solidFill>
                <a:srgbClr val="FF0000"/>
              </a:solidFill>
              <a:latin typeface="Museo Sans"/>
            </a:endParaRPr>
          </a:p>
        </p:txBody>
      </p:sp>
      <p:sp>
        <p:nvSpPr>
          <p:cNvPr id="8" name="Slide Number Placeholder 7">
            <a:extLst>
              <a:ext uri="{FF2B5EF4-FFF2-40B4-BE49-F238E27FC236}">
                <a16:creationId xmlns:a16="http://schemas.microsoft.com/office/drawing/2014/main" id="{B1E8E4B7-5BAC-4991-460A-CB6B6E010B47}"/>
              </a:ext>
            </a:extLst>
          </p:cNvPr>
          <p:cNvSpPr>
            <a:spLocks noGrp="1"/>
          </p:cNvSpPr>
          <p:nvPr>
            <p:ph type="sldNum" sz="quarter" idx="7"/>
          </p:nvPr>
        </p:nvSpPr>
        <p:spPr>
          <a:xfrm>
            <a:off x="7670800" y="5320855"/>
            <a:ext cx="678180" cy="286067"/>
          </a:xfrm>
        </p:spPr>
        <p:txBody>
          <a:bodyPr/>
          <a:lstStyle/>
          <a:p>
            <a:fld id="{B6F15528-21DE-4FAA-801E-634DDDAF4B2B}" type="slidenum">
              <a:rPr lang="en-IE" smtClean="0"/>
              <a:t>10</a:t>
            </a:fld>
            <a:endParaRPr lang="en-IE"/>
          </a:p>
        </p:txBody>
      </p:sp>
      <p:grpSp>
        <p:nvGrpSpPr>
          <p:cNvPr id="9" name="Group 8">
            <a:extLst>
              <a:ext uri="{FF2B5EF4-FFF2-40B4-BE49-F238E27FC236}">
                <a16:creationId xmlns:a16="http://schemas.microsoft.com/office/drawing/2014/main" id="{A6B85CAC-85E7-BCD0-E364-63047768F4AF}"/>
              </a:ext>
            </a:extLst>
          </p:cNvPr>
          <p:cNvGrpSpPr/>
          <p:nvPr/>
        </p:nvGrpSpPr>
        <p:grpSpPr>
          <a:xfrm>
            <a:off x="3365194" y="5025684"/>
            <a:ext cx="3099861" cy="614159"/>
            <a:chOff x="0" y="0"/>
            <a:chExt cx="3879850" cy="800074"/>
          </a:xfrm>
        </p:grpSpPr>
        <p:pic>
          <p:nvPicPr>
            <p:cNvPr id="10" name="Picture 9">
              <a:extLst>
                <a:ext uri="{FF2B5EF4-FFF2-40B4-BE49-F238E27FC236}">
                  <a16:creationId xmlns:a16="http://schemas.microsoft.com/office/drawing/2014/main" id="{2E730CAC-3D3C-DE3F-BF50-CDCE8D0261F0}"/>
                </a:ext>
              </a:extLst>
            </p:cNvPr>
            <p:cNvPicPr/>
            <p:nvPr/>
          </p:nvPicPr>
          <p:blipFill>
            <a:blip r:embed="rId5"/>
            <a:stretch>
              <a:fillRect/>
            </a:stretch>
          </p:blipFill>
          <p:spPr>
            <a:xfrm>
              <a:off x="0" y="8280"/>
              <a:ext cx="2134235" cy="791794"/>
            </a:xfrm>
            <a:prstGeom prst="rect">
              <a:avLst/>
            </a:prstGeom>
          </p:spPr>
        </p:pic>
        <p:pic>
          <p:nvPicPr>
            <p:cNvPr id="11" name="Picture 10">
              <a:extLst>
                <a:ext uri="{FF2B5EF4-FFF2-40B4-BE49-F238E27FC236}">
                  <a16:creationId xmlns:a16="http://schemas.microsoft.com/office/drawing/2014/main" id="{4F89EB16-F41D-6A7C-C125-2B89FD4C62AA}"/>
                </a:ext>
              </a:extLst>
            </p:cNvPr>
            <p:cNvPicPr/>
            <p:nvPr/>
          </p:nvPicPr>
          <p:blipFill>
            <a:blip r:embed="rId6"/>
            <a:stretch>
              <a:fillRect/>
            </a:stretch>
          </p:blipFill>
          <p:spPr>
            <a:xfrm>
              <a:off x="2134235" y="0"/>
              <a:ext cx="1745615" cy="791820"/>
            </a:xfrm>
            <a:prstGeom prst="rect">
              <a:avLst/>
            </a:prstGeom>
          </p:spPr>
        </p:pic>
      </p:grpSp>
      <p:pic>
        <p:nvPicPr>
          <p:cNvPr id="12" name="Picture 11">
            <a:extLst>
              <a:ext uri="{FF2B5EF4-FFF2-40B4-BE49-F238E27FC236}">
                <a16:creationId xmlns:a16="http://schemas.microsoft.com/office/drawing/2014/main" id="{3F1BFAD5-01E0-2A30-9D67-63CD2F2C39DA}"/>
              </a:ext>
            </a:extLst>
          </p:cNvPr>
          <p:cNvPicPr>
            <a:picLocks noChangeAspect="1"/>
          </p:cNvPicPr>
          <p:nvPr/>
        </p:nvPicPr>
        <p:blipFill>
          <a:blip r:embed="rId7"/>
          <a:stretch>
            <a:fillRect/>
          </a:stretch>
        </p:blipFill>
        <p:spPr>
          <a:xfrm>
            <a:off x="6551445" y="4977122"/>
            <a:ext cx="1247743" cy="711285"/>
          </a:xfrm>
          <a:prstGeom prst="rect">
            <a:avLst/>
          </a:prstGeom>
        </p:spPr>
      </p:pic>
    </p:spTree>
    <p:extLst>
      <p:ext uri="{BB962C8B-B14F-4D97-AF65-F5344CB8AC3E}">
        <p14:creationId xmlns:p14="http://schemas.microsoft.com/office/powerpoint/2010/main" val="1613468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88794"/>
            <a:ext cx="7091900" cy="362279"/>
          </a:xfrm>
          <a:prstGeom prst="rect">
            <a:avLst/>
          </a:prstGeom>
        </p:spPr>
        <p:txBody>
          <a:bodyPr vert="horz" wrap="square" lIns="0" tIns="12700" rIns="0" bIns="0" rtlCol="0" anchor="t">
            <a:spAutoFit/>
          </a:bodyPr>
          <a:lstStyle/>
          <a:p>
            <a:pPr marL="12700">
              <a:lnSpc>
                <a:spcPts val="2960"/>
              </a:lnSpc>
              <a:spcBef>
                <a:spcPts val="100"/>
              </a:spcBef>
            </a:pPr>
            <a:r>
              <a:rPr lang="en-GB" sz="1800" dirty="0"/>
              <a:t>CLÁR Programme – sample of funded projects</a:t>
            </a:r>
          </a:p>
        </p:txBody>
      </p:sp>
      <p:sp>
        <p:nvSpPr>
          <p:cNvPr id="68" name="object 68"/>
          <p:cNvSpPr txBox="1"/>
          <p:nvPr/>
        </p:nvSpPr>
        <p:spPr>
          <a:xfrm>
            <a:off x="7958405" y="5348564"/>
            <a:ext cx="381635" cy="13580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a:ln>
                  <a:noFill/>
                </a:ln>
                <a:solidFill>
                  <a:srgbClr val="3B5B73"/>
                </a:solidFill>
                <a:effectLst/>
                <a:uLnTx/>
                <a:uFillTx/>
                <a:latin typeface="MuseoSans-300"/>
                <a:cs typeface="MuseoSans-300"/>
              </a:rPr>
              <a:t>Page</a:t>
            </a:r>
            <a:r>
              <a:rPr kumimoji="0" sz="900" b="0" i="0" u="none" strike="noStrike" kern="0" cap="none" spc="15" normalizeH="0" baseline="0" noProof="0">
                <a:ln>
                  <a:noFill/>
                </a:ln>
                <a:solidFill>
                  <a:srgbClr val="3B5B73"/>
                </a:solidFill>
                <a:effectLst/>
                <a:uLnTx/>
                <a:uFillTx/>
                <a:latin typeface="MuseoSans-300"/>
                <a:cs typeface="MuseoSans-300"/>
              </a:rPr>
              <a:t> </a:t>
            </a:r>
            <a:r>
              <a:rPr kumimoji="0" lang="en-GB" sz="900" b="0" i="0" u="none" strike="noStrike" kern="0" cap="none" spc="-50" normalizeH="0" baseline="0" noProof="0">
                <a:ln>
                  <a:noFill/>
                </a:ln>
                <a:solidFill>
                  <a:srgbClr val="3B5B73"/>
                </a:solidFill>
                <a:effectLst/>
                <a:uLnTx/>
                <a:uFillTx/>
                <a:latin typeface="MuseoSans-300"/>
                <a:cs typeface="MuseoSans-300"/>
              </a:rPr>
              <a:t>3</a:t>
            </a:r>
            <a:endParaRPr kumimoji="0" sz="900" b="0" i="0" u="none" strike="noStrike" kern="0" cap="none" spc="0" normalizeH="0" baseline="0" noProof="0">
              <a:ln>
                <a:noFill/>
              </a:ln>
              <a:solidFill>
                <a:sysClr val="windowText" lastClr="000000"/>
              </a:solidFill>
              <a:effectLst/>
              <a:uLnTx/>
              <a:uFillTx/>
              <a:latin typeface="MuseoSans-300"/>
              <a:cs typeface="MuseoSans-300"/>
            </a:endParaRPr>
          </a:p>
        </p:txBody>
      </p:sp>
      <p:sp>
        <p:nvSpPr>
          <p:cNvPr id="3" name="Slide Number Placeholder 2">
            <a:extLst>
              <a:ext uri="{FF2B5EF4-FFF2-40B4-BE49-F238E27FC236}">
                <a16:creationId xmlns:a16="http://schemas.microsoft.com/office/drawing/2014/main" id="{F2752A5D-21A5-1B46-48BB-467B825F6F3D}"/>
              </a:ext>
            </a:extLst>
          </p:cNvPr>
          <p:cNvSpPr>
            <a:spLocks noGrp="1"/>
          </p:cNvSpPr>
          <p:nvPr>
            <p:ph type="sldNum" sz="quarter" idx="7"/>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IE" sz="18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IE" sz="1800" b="0" i="0" u="none" strike="noStrike" kern="0" cap="none" spc="0" normalizeH="0" baseline="0" noProof="0">
              <a:ln>
                <a:noFill/>
              </a:ln>
              <a:solidFill>
                <a:prstClr val="black">
                  <a:tint val="75000"/>
                </a:prstClr>
              </a:solidFill>
              <a:effectLst/>
              <a:uLnTx/>
              <a:uFillTx/>
            </a:endParaRPr>
          </a:p>
        </p:txBody>
      </p:sp>
      <p:sp>
        <p:nvSpPr>
          <p:cNvPr id="5" name="TextBox 4">
            <a:extLst>
              <a:ext uri="{FF2B5EF4-FFF2-40B4-BE49-F238E27FC236}">
                <a16:creationId xmlns:a16="http://schemas.microsoft.com/office/drawing/2014/main" id="{BFA86633-1B55-AA7A-A5B0-6315AFA2581F}"/>
              </a:ext>
            </a:extLst>
          </p:cNvPr>
          <p:cNvSpPr txBox="1"/>
          <p:nvPr/>
        </p:nvSpPr>
        <p:spPr>
          <a:xfrm>
            <a:off x="6100138" y="1793192"/>
            <a:ext cx="2830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err="1">
                <a:ln>
                  <a:noFill/>
                </a:ln>
                <a:solidFill>
                  <a:schemeClr val="tx1"/>
                </a:solidFill>
                <a:effectLst/>
                <a:uLnTx/>
                <a:uFillTx/>
                <a:latin typeface="MuseoSans-700"/>
              </a:rPr>
              <a:t>Rathcline</a:t>
            </a:r>
            <a:r>
              <a:rPr kumimoji="0" lang="en-GB" sz="1400" b="1" i="0" u="none" strike="noStrike" kern="0" cap="none" spc="0" normalizeH="0" baseline="0" noProof="0" dirty="0">
                <a:ln>
                  <a:noFill/>
                </a:ln>
                <a:solidFill>
                  <a:schemeClr val="tx1"/>
                </a:solidFill>
                <a:effectLst/>
                <a:uLnTx/>
                <a:uFillTx/>
                <a:latin typeface="MuseoSans-700"/>
              </a:rPr>
              <a:t> GAA –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kern="0" cap="none" spc="0" normalizeH="0" baseline="0" noProof="0" dirty="0">
                <a:ln>
                  <a:noFill/>
                </a:ln>
                <a:solidFill>
                  <a:schemeClr val="tx1"/>
                </a:solidFill>
                <a:effectLst/>
                <a:uLnTx/>
                <a:uFillTx/>
                <a:latin typeface="MuseoSans-700"/>
              </a:rPr>
              <a:t>Accessibility works</a:t>
            </a:r>
            <a:endParaRPr kumimoji="0" lang="en-US" sz="1400" b="0" i="0" u="none" kern="0" cap="none" spc="0" normalizeH="0" baseline="0" noProof="0" dirty="0">
              <a:ln>
                <a:noFill/>
              </a:ln>
              <a:solidFill>
                <a:schemeClr val="tx1"/>
              </a:solidFill>
              <a:effectLst/>
              <a:uLnTx/>
              <a:uFillTx/>
            </a:endParaRPr>
          </a:p>
        </p:txBody>
      </p:sp>
      <p:sp>
        <p:nvSpPr>
          <p:cNvPr id="7" name="TextBox 6">
            <a:extLst>
              <a:ext uri="{FF2B5EF4-FFF2-40B4-BE49-F238E27FC236}">
                <a16:creationId xmlns:a16="http://schemas.microsoft.com/office/drawing/2014/main" id="{45051A51-6A3D-1FEE-7359-8CB87EF9FD96}"/>
              </a:ext>
            </a:extLst>
          </p:cNvPr>
          <p:cNvSpPr txBox="1"/>
          <p:nvPr/>
        </p:nvSpPr>
        <p:spPr>
          <a:xfrm>
            <a:off x="2417704" y="5013078"/>
            <a:ext cx="58882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chemeClr val="tx1"/>
                </a:solidFill>
                <a:effectLst/>
                <a:uLnTx/>
                <a:uFillTx/>
                <a:latin typeface="MuseoSans-700"/>
              </a:rPr>
              <a:t>Granard Community Centre – upgrade of kitchen and service area</a:t>
            </a:r>
          </a:p>
        </p:txBody>
      </p:sp>
      <p:pic>
        <p:nvPicPr>
          <p:cNvPr id="6" name="Picture 5">
            <a:extLst>
              <a:ext uri="{FF2B5EF4-FFF2-40B4-BE49-F238E27FC236}">
                <a16:creationId xmlns:a16="http://schemas.microsoft.com/office/drawing/2014/main" id="{E0DB6B4F-7AF7-AAC6-3E4C-208D2FB13854}"/>
              </a:ext>
            </a:extLst>
          </p:cNvPr>
          <p:cNvPicPr>
            <a:picLocks noChangeAspect="1"/>
          </p:cNvPicPr>
          <p:nvPr/>
        </p:nvPicPr>
        <p:blipFill>
          <a:blip r:embed="rId3"/>
          <a:stretch>
            <a:fillRect/>
          </a:stretch>
        </p:blipFill>
        <p:spPr>
          <a:xfrm>
            <a:off x="4948519" y="3121462"/>
            <a:ext cx="3400461" cy="1913326"/>
          </a:xfrm>
          <a:prstGeom prst="rect">
            <a:avLst/>
          </a:prstGeom>
        </p:spPr>
      </p:pic>
      <p:pic>
        <p:nvPicPr>
          <p:cNvPr id="13" name="Picture 12">
            <a:extLst>
              <a:ext uri="{FF2B5EF4-FFF2-40B4-BE49-F238E27FC236}">
                <a16:creationId xmlns:a16="http://schemas.microsoft.com/office/drawing/2014/main" id="{08A7BDF4-CC87-E588-124A-2BC8A98273B1}"/>
              </a:ext>
            </a:extLst>
          </p:cNvPr>
          <p:cNvPicPr>
            <a:picLocks noChangeAspect="1"/>
          </p:cNvPicPr>
          <p:nvPr/>
        </p:nvPicPr>
        <p:blipFill>
          <a:blip r:embed="rId4"/>
          <a:stretch>
            <a:fillRect/>
          </a:stretch>
        </p:blipFill>
        <p:spPr>
          <a:xfrm>
            <a:off x="777428" y="1194414"/>
            <a:ext cx="2850166" cy="3418861"/>
          </a:xfrm>
          <a:prstGeom prst="rect">
            <a:avLst/>
          </a:prstGeom>
        </p:spPr>
      </p:pic>
      <p:pic>
        <p:nvPicPr>
          <p:cNvPr id="15" name="Picture 14">
            <a:extLst>
              <a:ext uri="{FF2B5EF4-FFF2-40B4-BE49-F238E27FC236}">
                <a16:creationId xmlns:a16="http://schemas.microsoft.com/office/drawing/2014/main" id="{01193F8C-6C8B-FD76-DDB3-380789778674}"/>
              </a:ext>
            </a:extLst>
          </p:cNvPr>
          <p:cNvPicPr>
            <a:picLocks noChangeAspect="1"/>
          </p:cNvPicPr>
          <p:nvPr/>
        </p:nvPicPr>
        <p:blipFill>
          <a:blip r:embed="rId5"/>
          <a:stretch>
            <a:fillRect/>
          </a:stretch>
        </p:blipFill>
        <p:spPr>
          <a:xfrm>
            <a:off x="3098800" y="1176148"/>
            <a:ext cx="2830387" cy="1682259"/>
          </a:xfrm>
          <a:prstGeom prst="rect">
            <a:avLst/>
          </a:prstGeom>
        </p:spPr>
      </p:pic>
    </p:spTree>
    <p:extLst>
      <p:ext uri="{BB962C8B-B14F-4D97-AF65-F5344CB8AC3E}">
        <p14:creationId xmlns:p14="http://schemas.microsoft.com/office/powerpoint/2010/main" val="3773994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4911" y="654866"/>
            <a:ext cx="7930100" cy="766107"/>
          </a:xfrm>
          <a:prstGeom prst="rect">
            <a:avLst/>
          </a:prstGeom>
        </p:spPr>
        <p:txBody>
          <a:bodyPr vert="horz" wrap="square" lIns="0" tIns="12700" rIns="0" bIns="0" rtlCol="0">
            <a:spAutoFit/>
          </a:bodyPr>
          <a:lstStyle/>
          <a:p>
            <a:pPr marL="12700" algn="l">
              <a:lnSpc>
                <a:spcPts val="2960"/>
              </a:lnSpc>
              <a:spcBef>
                <a:spcPts val="100"/>
              </a:spcBef>
            </a:pPr>
            <a:r>
              <a:rPr lang="en-IE" sz="2400" b="1" i="0" u="none" strike="noStrike" dirty="0">
                <a:solidFill>
                  <a:srgbClr val="3B5B73"/>
                </a:solidFill>
                <a:effectLst/>
                <a:latin typeface="MuseoSans-700"/>
              </a:rPr>
              <a:t>Local Enhancement Programme (LEP) 2026</a:t>
            </a:r>
            <a:br>
              <a:rPr lang="en-IE" sz="2400" b="0" i="0" dirty="0">
                <a:solidFill>
                  <a:srgbClr val="3B5B73"/>
                </a:solidFill>
                <a:effectLst/>
                <a:latin typeface="MuseoSans-700"/>
              </a:rPr>
            </a:br>
            <a:r>
              <a:rPr lang="en-GB" sz="2400" spc="-10" dirty="0"/>
              <a:t>Community Development Section</a:t>
            </a:r>
            <a:endParaRPr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394904"/>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127000" y="1543638"/>
            <a:ext cx="8576803" cy="4235262"/>
          </a:xfrm>
          <a:prstGeom prst="rect">
            <a:avLst/>
          </a:prstGeom>
        </p:spPr>
        <p:txBody>
          <a:bodyPr vert="horz" wrap="square" lIns="0" tIns="77470" rIns="0" bIns="0" rtlCol="0" anchor="t">
            <a:spAutoFit/>
          </a:bodyPr>
          <a:lstStyle/>
          <a:p>
            <a:pPr>
              <a:lnSpc>
                <a:spcPct val="107000"/>
              </a:lnSpc>
              <a:spcBef>
                <a:spcPts val="610"/>
              </a:spcBef>
              <a:spcAft>
                <a:spcPts val="800"/>
              </a:spcAft>
            </a:pPr>
            <a:r>
              <a:rPr lang="en-IE" dirty="0">
                <a:latin typeface="Museo Sans"/>
              </a:rPr>
              <a:t>Funded by Department for Rural and Community Development (DRCD), administered by Longford LCDC.</a:t>
            </a:r>
          </a:p>
          <a:p>
            <a:pPr marL="285750" indent="-285750">
              <a:buFont typeface="Arial" panose="020B0604020202020204" pitchFamily="34" charset="0"/>
              <a:buChar char="•"/>
            </a:pPr>
            <a:r>
              <a:rPr lang="en-IE" sz="1300" b="0" dirty="0">
                <a:solidFill>
                  <a:schemeClr val="tx1"/>
                </a:solidFill>
                <a:effectLst/>
                <a:ea typeface="Calibri" panose="020F0502020204030204" pitchFamily="34" charset="0"/>
              </a:rPr>
              <a:t>Longford Co. Council has been awarded funding of €152,827 for the 2026 Local Enhancement Programme (LEP) by the Department of Rural and Community Development and the Gaeltacht. The Department has recommended that 30% of the funding be ring-fenced to provide small capital grants of €1,000 or less.</a:t>
            </a:r>
            <a:r>
              <a:rPr lang="en-GB" sz="1300" b="0" dirty="0">
                <a:solidFill>
                  <a:schemeClr val="tx1"/>
                </a:solidFill>
              </a:rPr>
              <a:t> No minimum / maximum grant however  </a:t>
            </a:r>
            <a:r>
              <a:rPr lang="en-IE" sz="1300" b="0" dirty="0">
                <a:solidFill>
                  <a:schemeClr val="tx1"/>
                </a:solidFill>
                <a:effectLst/>
                <a:ea typeface="Calibri" panose="020F0502020204030204" pitchFamily="34" charset="0"/>
              </a:rPr>
              <a:t>It should be noted that in the last 2 years the vast majority of grants awarded have been for amounts less than €5,000. </a:t>
            </a:r>
            <a:r>
              <a:rPr lang="en-GB" sz="1300" b="0" dirty="0">
                <a:solidFill>
                  <a:schemeClr val="tx1"/>
                </a:solidFill>
              </a:rPr>
              <a:t>Oversubscribed, competitive process. Align with LECP.</a:t>
            </a:r>
            <a:endParaRPr lang="en-IE" sz="1300" b="0" dirty="0">
              <a:solidFill>
                <a:schemeClr val="tx1"/>
              </a:solidFill>
              <a:effectLst/>
              <a:ea typeface="Calibri" panose="020F0502020204030204" pitchFamily="34" charset="0"/>
            </a:endParaRPr>
          </a:p>
          <a:p>
            <a:pPr marL="285750" indent="-285750">
              <a:buFont typeface="Arial" panose="020B0604020202020204" pitchFamily="34" charset="0"/>
              <a:buChar char="•"/>
            </a:pPr>
            <a:endParaRPr lang="en-IE" sz="400" b="0" dirty="0"/>
          </a:p>
          <a:p>
            <a:pPr marL="285750" indent="-285750" algn="l">
              <a:lnSpc>
                <a:spcPct val="107000"/>
              </a:lnSpc>
              <a:spcAft>
                <a:spcPts val="800"/>
              </a:spcAft>
              <a:buFont typeface="Arial" panose="020B0604020202020204" pitchFamily="34" charset="0"/>
              <a:buChar char="•"/>
            </a:pPr>
            <a:r>
              <a:rPr lang="en-IE" sz="1300" b="0" dirty="0">
                <a:solidFill>
                  <a:srgbClr val="000000"/>
                </a:solidFill>
                <a:effectLst/>
                <a:ea typeface="Calibri" panose="020F0502020204030204" pitchFamily="34" charset="0"/>
              </a:rPr>
              <a:t>The Local Enhancement Programme (LEP) 2026 will provide capital funding to support community</a:t>
            </a:r>
            <a:r>
              <a:rPr lang="en-GB" sz="1300" b="0" dirty="0">
                <a:solidFill>
                  <a:schemeClr val="tx1"/>
                </a:solidFill>
              </a:rPr>
              <a:t>, particularly in disadvantaged areas to  carry out necessary repairs and improvements to their facilities, and/or to purchase equipment, such as tables and chairs, tools and signage, laptops and printers, lawnmowers, canopies and training equipment, and so on</a:t>
            </a:r>
            <a:r>
              <a:rPr lang="en-IE" sz="1300" b="0" dirty="0">
                <a:solidFill>
                  <a:srgbClr val="000000"/>
                </a:solidFill>
                <a:effectLst/>
                <a:ea typeface="Calibri" panose="020F0502020204030204" pitchFamily="34" charset="0"/>
              </a:rPr>
              <a:t>.</a:t>
            </a:r>
          </a:p>
          <a:p>
            <a:pPr marL="285750" indent="-285750" algn="l">
              <a:lnSpc>
                <a:spcPct val="107000"/>
              </a:lnSpc>
              <a:spcAft>
                <a:spcPts val="800"/>
              </a:spcAft>
              <a:buFont typeface="Arial" panose="020B0604020202020204" pitchFamily="34" charset="0"/>
              <a:buChar char="•"/>
            </a:pPr>
            <a:r>
              <a:rPr lang="en-IE" sz="1300" b="0" dirty="0">
                <a:solidFill>
                  <a:srgbClr val="000000"/>
                </a:solidFill>
                <a:effectLst/>
                <a:ea typeface="Calibri" panose="020F0502020204030204" pitchFamily="34" charset="0"/>
              </a:rPr>
              <a:t>Applications will open on the 27 January 2026 and will close </a:t>
            </a:r>
            <a:r>
              <a:rPr lang="en-IE" sz="1300" b="0" dirty="0">
                <a:solidFill>
                  <a:srgbClr val="000000"/>
                </a:solidFill>
                <a:ea typeface="Calibri" panose="020F0502020204030204" pitchFamily="34" charset="0"/>
              </a:rPr>
              <a:t>@ 4pm </a:t>
            </a:r>
            <a:r>
              <a:rPr lang="en-IE" sz="1300" b="0" dirty="0">
                <a:solidFill>
                  <a:srgbClr val="000000"/>
                </a:solidFill>
                <a:effectLst/>
                <a:ea typeface="Calibri" panose="020F0502020204030204" pitchFamily="34" charset="0"/>
              </a:rPr>
              <a:t>27 February 2026.</a:t>
            </a:r>
            <a:r>
              <a:rPr lang="en-IE" sz="1300" b="0" dirty="0">
                <a:solidFill>
                  <a:schemeClr val="tx1"/>
                </a:solidFill>
              </a:rPr>
              <a:t> Online application process</a:t>
            </a:r>
          </a:p>
          <a:p>
            <a:pPr marL="285750" indent="-285750" algn="l">
              <a:lnSpc>
                <a:spcPct val="107000"/>
              </a:lnSpc>
              <a:spcAft>
                <a:spcPts val="800"/>
              </a:spcAft>
              <a:buFont typeface="Arial" panose="020B0604020202020204" pitchFamily="34" charset="0"/>
              <a:buChar char="•"/>
            </a:pPr>
            <a:r>
              <a:rPr lang="en-GB" sz="1300" b="0" dirty="0">
                <a:solidFill>
                  <a:schemeClr val="tx1"/>
                </a:solidFill>
              </a:rPr>
              <a:t>Quotation </a:t>
            </a:r>
            <a:r>
              <a:rPr lang="en-GB" sz="1300" b="0" dirty="0">
                <a:solidFill>
                  <a:srgbClr val="000000"/>
                </a:solidFill>
              </a:rPr>
              <a:t>Invoices</a:t>
            </a:r>
            <a:r>
              <a:rPr lang="en-GB" sz="1300" b="0" dirty="0">
                <a:solidFill>
                  <a:schemeClr val="tx1"/>
                </a:solidFill>
              </a:rPr>
              <a:t>, receipts and photographs are required. </a:t>
            </a:r>
            <a:r>
              <a:rPr lang="en-IE" sz="1300" b="0" dirty="0">
                <a:solidFill>
                  <a:srgbClr val="000000"/>
                </a:solidFill>
                <a:ea typeface="Times New Roman" panose="02020603050405020304" pitchFamily="18" charset="0"/>
                <a:cs typeface="Calibri" panose="020F0502020204030204" pitchFamily="34" charset="0"/>
              </a:rPr>
              <a:t>C</a:t>
            </a:r>
            <a:r>
              <a:rPr lang="en-IE" sz="1300" b="0" dirty="0">
                <a:solidFill>
                  <a:srgbClr val="000000"/>
                </a:solidFill>
                <a:effectLst/>
                <a:ea typeface="Times New Roman" panose="02020603050405020304" pitchFamily="18" charset="0"/>
                <a:cs typeface="Calibri" panose="020F0502020204030204" pitchFamily="34" charset="0"/>
              </a:rPr>
              <a:t>ontract </a:t>
            </a:r>
            <a:r>
              <a:rPr lang="en-IE" sz="1300" b="0" dirty="0">
                <a:solidFill>
                  <a:srgbClr val="000000"/>
                </a:solidFill>
                <a:effectLst/>
                <a:ea typeface="Times New Roman" panose="02020603050405020304" pitchFamily="18" charset="0"/>
                <a:cs typeface="Times New Roman" panose="02020603050405020304" pitchFamily="18" charset="0"/>
              </a:rPr>
              <a:t>≤ </a:t>
            </a:r>
            <a:r>
              <a:rPr lang="en-IE" sz="1300" b="0" dirty="0">
                <a:solidFill>
                  <a:srgbClr val="000000"/>
                </a:solidFill>
                <a:effectLst/>
                <a:ea typeface="Times New Roman" panose="02020603050405020304" pitchFamily="18" charset="0"/>
                <a:cs typeface="Calibri" panose="020F0502020204030204" pitchFamily="34" charset="0"/>
              </a:rPr>
              <a:t>€5000.00 ONE quotation must be uploaded. </a:t>
            </a:r>
            <a:r>
              <a:rPr lang="en-IE" sz="1300" b="0" dirty="0">
                <a:solidFill>
                  <a:srgbClr val="000000"/>
                </a:solidFill>
                <a:ea typeface="Times New Roman" panose="02020603050405020304" pitchFamily="18" charset="0"/>
                <a:cs typeface="Calibri" panose="020F0502020204030204" pitchFamily="34" charset="0"/>
              </a:rPr>
              <a:t>C</a:t>
            </a:r>
            <a:r>
              <a:rPr lang="en-IE" sz="1300" b="0" dirty="0">
                <a:solidFill>
                  <a:srgbClr val="000000"/>
                </a:solidFill>
                <a:effectLst/>
                <a:ea typeface="Times New Roman" panose="02020603050405020304" pitchFamily="18" charset="0"/>
                <a:cs typeface="Calibri" panose="020F0502020204030204" pitchFamily="34" charset="0"/>
              </a:rPr>
              <a:t>ontract </a:t>
            </a:r>
            <a:r>
              <a:rPr lang="en-IE" sz="1300" b="0" dirty="0">
                <a:solidFill>
                  <a:srgbClr val="000000"/>
                </a:solidFill>
                <a:effectLst/>
                <a:ea typeface="Times New Roman" panose="02020603050405020304" pitchFamily="18" charset="0"/>
                <a:cs typeface="Times New Roman" panose="02020603050405020304" pitchFamily="18" charset="0"/>
              </a:rPr>
              <a:t>≥ </a:t>
            </a:r>
            <a:r>
              <a:rPr lang="en-IE" sz="1300" b="0" dirty="0">
                <a:solidFill>
                  <a:srgbClr val="000000"/>
                </a:solidFill>
                <a:effectLst/>
                <a:ea typeface="Times New Roman" panose="02020603050405020304" pitchFamily="18" charset="0"/>
                <a:cs typeface="Calibri" panose="020F0502020204030204" pitchFamily="34" charset="0"/>
              </a:rPr>
              <a:t>€5000.00 THREE quotations must be uploaded.</a:t>
            </a:r>
            <a:endParaRPr lang="en-IE" sz="1300" b="0" dirty="0">
              <a:ea typeface="Calibri" panose="020F0502020204030204" pitchFamily="34" charset="0"/>
              <a:cs typeface="Times New Roman" panose="02020603050405020304" pitchFamily="18" charset="0"/>
            </a:endParaRPr>
          </a:p>
          <a:p>
            <a:pPr marL="285750" indent="-285750" algn="l">
              <a:lnSpc>
                <a:spcPct val="107000"/>
              </a:lnSpc>
              <a:spcAft>
                <a:spcPts val="800"/>
              </a:spcAft>
              <a:buFont typeface="Arial" panose="020B0604020202020204" pitchFamily="34" charset="0"/>
              <a:buChar char="•"/>
            </a:pPr>
            <a:r>
              <a:rPr lang="en-IE" sz="1300" b="0" dirty="0">
                <a:solidFill>
                  <a:srgbClr val="000000"/>
                </a:solidFill>
                <a:effectLst/>
                <a:ea typeface="Times New Roman" panose="02020603050405020304" pitchFamily="18" charset="0"/>
                <a:cs typeface="Calibri" panose="020F0502020204030204" pitchFamily="34" charset="0"/>
              </a:rPr>
              <a:t>INCOMPLETE APPLICATIONS WILL NOT BE ACCEPTED.</a:t>
            </a:r>
          </a:p>
          <a:p>
            <a:pPr marL="285750" indent="-285750" algn="l">
              <a:lnSpc>
                <a:spcPct val="107000"/>
              </a:lnSpc>
              <a:spcAft>
                <a:spcPts val="800"/>
              </a:spcAft>
              <a:buFont typeface="Arial" panose="020B0604020202020204" pitchFamily="34" charset="0"/>
              <a:buChar char="•"/>
            </a:pPr>
            <a:r>
              <a:rPr lang="en-IE" sz="1300" b="0" dirty="0"/>
              <a:t>Contact</a:t>
            </a:r>
            <a:r>
              <a:rPr lang="en-GB" sz="1300" spc="-10" dirty="0">
                <a:hlinkClick r:id="rId4">
                  <a:extLst>
                    <a:ext uri="{A12FA001-AC4F-418D-AE19-62706E023703}">
                      <ahyp:hlinkClr xmlns:ahyp="http://schemas.microsoft.com/office/drawing/2018/hyperlinkcolor" val="tx"/>
                    </a:ext>
                  </a:extLst>
                </a:hlinkClick>
              </a:rPr>
              <a:t> </a:t>
            </a:r>
            <a:r>
              <a:rPr lang="en-GB" sz="1300" spc="-10" dirty="0">
                <a:solidFill>
                  <a:srgbClr val="0000FF"/>
                </a:solidFill>
                <a:hlinkClick r:id="rId5"/>
              </a:rPr>
              <a:t>lep@longfordcoco.ie</a:t>
            </a:r>
            <a:r>
              <a:rPr lang="en-GB" sz="1300" spc="-10" dirty="0">
                <a:solidFill>
                  <a:srgbClr val="0000FF"/>
                </a:solidFill>
              </a:rPr>
              <a:t> </a:t>
            </a:r>
            <a:endParaRPr lang="en-GB" sz="1300" spc="-10" dirty="0"/>
          </a:p>
        </p:txBody>
      </p:sp>
      <p:sp>
        <p:nvSpPr>
          <p:cNvPr id="8" name="Slide Number Placeholder 7">
            <a:extLst>
              <a:ext uri="{FF2B5EF4-FFF2-40B4-BE49-F238E27FC236}">
                <a16:creationId xmlns:a16="http://schemas.microsoft.com/office/drawing/2014/main" id="{B1E8E4B7-5BAC-4991-460A-CB6B6E010B47}"/>
              </a:ext>
            </a:extLst>
          </p:cNvPr>
          <p:cNvSpPr>
            <a:spLocks noGrp="1"/>
          </p:cNvSpPr>
          <p:nvPr>
            <p:ph type="sldNum" sz="quarter" idx="7"/>
          </p:nvPr>
        </p:nvSpPr>
        <p:spPr>
          <a:xfrm>
            <a:off x="7705309" y="5394904"/>
            <a:ext cx="678180" cy="286067"/>
          </a:xfrm>
        </p:spPr>
        <p:txBody>
          <a:bodyPr/>
          <a:lstStyle/>
          <a:p>
            <a:fld id="{B6F15528-21DE-4FAA-801E-634DDDAF4B2B}" type="slidenum">
              <a:rPr lang="en-IE" smtClean="0"/>
              <a:t>12</a:t>
            </a:fld>
            <a:endParaRPr lang="en-IE"/>
          </a:p>
        </p:txBody>
      </p:sp>
      <p:pic>
        <p:nvPicPr>
          <p:cNvPr id="7" name="Picture 6">
            <a:extLst>
              <a:ext uri="{FF2B5EF4-FFF2-40B4-BE49-F238E27FC236}">
                <a16:creationId xmlns:a16="http://schemas.microsoft.com/office/drawing/2014/main" id="{16309E4F-BB04-04DD-7207-5A9B39B470AD}"/>
              </a:ext>
            </a:extLst>
          </p:cNvPr>
          <p:cNvPicPr>
            <a:picLocks noChangeAspect="1"/>
          </p:cNvPicPr>
          <p:nvPr/>
        </p:nvPicPr>
        <p:blipFill>
          <a:blip r:embed="rId6"/>
          <a:stretch>
            <a:fillRect/>
          </a:stretch>
        </p:blipFill>
        <p:spPr>
          <a:xfrm>
            <a:off x="7153586" y="613219"/>
            <a:ext cx="1229903" cy="849402"/>
          </a:xfrm>
          <a:prstGeom prst="rect">
            <a:avLst/>
          </a:prstGeom>
        </p:spPr>
      </p:pic>
      <p:pic>
        <p:nvPicPr>
          <p:cNvPr id="9" name="Picture 8">
            <a:extLst>
              <a:ext uri="{FF2B5EF4-FFF2-40B4-BE49-F238E27FC236}">
                <a16:creationId xmlns:a16="http://schemas.microsoft.com/office/drawing/2014/main" id="{01437DA7-BFB1-711B-10FE-8844BC9ED54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2090" y="4904796"/>
            <a:ext cx="1642905" cy="470201"/>
          </a:xfrm>
          <a:prstGeom prst="rect">
            <a:avLst/>
          </a:prstGeom>
          <a:noFill/>
          <a:ln>
            <a:noFill/>
          </a:ln>
        </p:spPr>
      </p:pic>
      <p:pic>
        <p:nvPicPr>
          <p:cNvPr id="10" name="Picture 9">
            <a:extLst>
              <a:ext uri="{FF2B5EF4-FFF2-40B4-BE49-F238E27FC236}">
                <a16:creationId xmlns:a16="http://schemas.microsoft.com/office/drawing/2014/main" id="{1B3AD60F-8237-6FA4-F7CA-25D53B49C25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9426" y="4799594"/>
            <a:ext cx="1215233" cy="678559"/>
          </a:xfrm>
          <a:prstGeom prst="rect">
            <a:avLst/>
          </a:prstGeom>
          <a:noFill/>
          <a:ln>
            <a:noFill/>
          </a:ln>
        </p:spPr>
      </p:pic>
    </p:spTree>
    <p:extLst>
      <p:ext uri="{BB962C8B-B14F-4D97-AF65-F5344CB8AC3E}">
        <p14:creationId xmlns:p14="http://schemas.microsoft.com/office/powerpoint/2010/main" val="1838858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C6C55-79C4-B6DA-A1CA-F0EB4F89EFB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87B3520-A48D-3C67-6111-1EEE36591CB5}"/>
              </a:ext>
            </a:extLst>
          </p:cNvPr>
          <p:cNvSpPr txBox="1">
            <a:spLocks noGrp="1"/>
          </p:cNvSpPr>
          <p:nvPr>
            <p:ph type="title"/>
          </p:nvPr>
        </p:nvSpPr>
        <p:spPr>
          <a:xfrm>
            <a:off x="744000" y="689146"/>
            <a:ext cx="7930100" cy="397545"/>
          </a:xfrm>
          <a:prstGeom prst="rect">
            <a:avLst/>
          </a:prstGeom>
        </p:spPr>
        <p:txBody>
          <a:bodyPr vert="horz" wrap="square" lIns="0" tIns="12700" rIns="0" bIns="0" rtlCol="0" anchor="t">
            <a:spAutoFit/>
          </a:bodyPr>
          <a:lstStyle/>
          <a:p>
            <a:pPr marL="12700" algn="l">
              <a:lnSpc>
                <a:spcPts val="2960"/>
              </a:lnSpc>
              <a:spcBef>
                <a:spcPts val="100"/>
              </a:spcBef>
            </a:pPr>
            <a:r>
              <a:rPr lang="en-IE" spc="-10" dirty="0"/>
              <a:t>Environment</a:t>
            </a:r>
          </a:p>
        </p:txBody>
      </p:sp>
      <p:pic>
        <p:nvPicPr>
          <p:cNvPr id="3" name="object 3">
            <a:extLst>
              <a:ext uri="{FF2B5EF4-FFF2-40B4-BE49-F238E27FC236}">
                <a16:creationId xmlns:a16="http://schemas.microsoft.com/office/drawing/2014/main" id="{FAC69379-B279-85B7-0ADF-266454C1873E}"/>
              </a:ext>
            </a:extLst>
          </p:cNvPr>
          <p:cNvPicPr/>
          <p:nvPr/>
        </p:nvPicPr>
        <p:blipFill>
          <a:blip r:embed="rId3" cstate="print"/>
          <a:stretch>
            <a:fillRect/>
          </a:stretch>
        </p:blipFill>
        <p:spPr>
          <a:xfrm>
            <a:off x="7587012" y="181524"/>
            <a:ext cx="695323" cy="316640"/>
          </a:xfrm>
          <a:prstGeom prst="rect">
            <a:avLst/>
          </a:prstGeom>
        </p:spPr>
      </p:pic>
      <p:sp>
        <p:nvSpPr>
          <p:cNvPr id="4" name="object 4">
            <a:extLst>
              <a:ext uri="{FF2B5EF4-FFF2-40B4-BE49-F238E27FC236}">
                <a16:creationId xmlns:a16="http://schemas.microsoft.com/office/drawing/2014/main" id="{3AED384D-5A26-E30E-A316-AC9E9B6676D7}"/>
              </a:ext>
            </a:extLst>
          </p:cNvPr>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a:extLst>
              <a:ext uri="{FF2B5EF4-FFF2-40B4-BE49-F238E27FC236}">
                <a16:creationId xmlns:a16="http://schemas.microsoft.com/office/drawing/2014/main" id="{40654D18-FC66-E92D-84D5-801E42A3229C}"/>
              </a:ext>
            </a:extLst>
          </p:cNvPr>
          <p:cNvSpPr txBox="1">
            <a:spLocks noGrp="1"/>
          </p:cNvSpPr>
          <p:nvPr>
            <p:ph type="body" idx="1"/>
          </p:nvPr>
        </p:nvSpPr>
        <p:spPr>
          <a:xfrm>
            <a:off x="439420" y="1086691"/>
            <a:ext cx="8058239" cy="3633046"/>
          </a:xfrm>
          <a:prstGeom prst="rect">
            <a:avLst/>
          </a:prstGeom>
        </p:spPr>
        <p:txBody>
          <a:bodyPr vert="horz" wrap="square" lIns="0" tIns="77470" rIns="0" bIns="0" rtlCol="0" anchor="t">
            <a:spAutoFit/>
          </a:bodyPr>
          <a:lstStyle/>
          <a:p>
            <a:pPr algn="l">
              <a:spcBef>
                <a:spcPts val="610"/>
              </a:spcBef>
            </a:pPr>
            <a:r>
              <a:rPr lang="en-IE" sz="2000" dirty="0">
                <a:latin typeface="Museo Sans 700"/>
              </a:rPr>
              <a:t>Anti-Litter </a:t>
            </a:r>
            <a:r>
              <a:rPr lang="en-IE" sz="2000" b="1" dirty="0" err="1">
                <a:latin typeface="Museo Sans"/>
              </a:rPr>
              <a:t>Anti-Litter</a:t>
            </a:r>
            <a:r>
              <a:rPr lang="en-IE" sz="2000" b="1" dirty="0">
                <a:latin typeface="Museo Sans"/>
              </a:rPr>
              <a:t> and Anti-Graffiti Grant Scheme (ALAG):</a:t>
            </a:r>
          </a:p>
          <a:p>
            <a:pPr marL="833795" lvl="1" indent="-285750">
              <a:buFont typeface="Arial" panose="020B0604020202020204" pitchFamily="34" charset="0"/>
              <a:buChar char="•"/>
            </a:pPr>
            <a:r>
              <a:rPr lang="en-IE" sz="1400" dirty="0">
                <a:latin typeface="MuseoSans-700"/>
              </a:rPr>
              <a:t>Funds initiatives which promote public awareness and education to prevent litter and graffiti.  </a:t>
            </a:r>
          </a:p>
          <a:p>
            <a:pPr marL="833795" lvl="1" indent="-285750">
              <a:buFont typeface="Arial" panose="020B0604020202020204" pitchFamily="34" charset="0"/>
              <a:buChar char="•"/>
            </a:pPr>
            <a:r>
              <a:rPr lang="en-IE" sz="1400" dirty="0" err="1">
                <a:latin typeface="MuseoSans-700"/>
              </a:rPr>
              <a:t>TidyTowns</a:t>
            </a:r>
            <a:r>
              <a:rPr lang="en-IE" sz="1400" dirty="0">
                <a:latin typeface="MuseoSans-700"/>
              </a:rPr>
              <a:t> groups, community groups and schools are encouraged to apply. </a:t>
            </a:r>
          </a:p>
          <a:p>
            <a:pPr marL="833795" lvl="1" indent="-285750">
              <a:buFont typeface="Arial" panose="020B0604020202020204" pitchFamily="34" charset="0"/>
              <a:buChar char="•"/>
            </a:pPr>
            <a:r>
              <a:rPr lang="en-IE" sz="1400" dirty="0">
                <a:solidFill>
                  <a:schemeClr val="tx1"/>
                </a:solidFill>
                <a:latin typeface="MuseoSans-700"/>
                <a:cs typeface="Calibri"/>
              </a:rPr>
              <a:t>Grant announced approximately in June.</a:t>
            </a:r>
          </a:p>
          <a:p>
            <a:pPr marL="833795" lvl="1" indent="-285750">
              <a:buFont typeface="Arial" panose="020B0604020202020204" pitchFamily="34" charset="0"/>
              <a:buChar char="•"/>
            </a:pPr>
            <a:r>
              <a:rPr lang="en-IE" sz="1400" dirty="0">
                <a:latin typeface="MuseoSans-700"/>
                <a:cs typeface="Calibri"/>
              </a:rPr>
              <a:t>100% funded - m</a:t>
            </a:r>
            <a:r>
              <a:rPr lang="en-IE" sz="1400" dirty="0">
                <a:solidFill>
                  <a:schemeClr val="tx1"/>
                </a:solidFill>
                <a:latin typeface="MuseoSans-700"/>
                <a:cs typeface="Calibri"/>
              </a:rPr>
              <a:t>aximum grant of €1,000 per group.</a:t>
            </a:r>
          </a:p>
          <a:p>
            <a:pPr marL="833795" lvl="1" indent="-285750">
              <a:buFont typeface="Arial" panose="020B0604020202020204" pitchFamily="34" charset="0"/>
              <a:buChar char="•"/>
            </a:pPr>
            <a:r>
              <a:rPr lang="en-IE" sz="1400" dirty="0">
                <a:solidFill>
                  <a:schemeClr val="tx1"/>
                </a:solidFill>
                <a:latin typeface="MuseoSans-700"/>
                <a:cs typeface="Calibri"/>
              </a:rPr>
              <a:t>Projects to be completed by </a:t>
            </a:r>
            <a:r>
              <a:rPr lang="en-IE" sz="1400" dirty="0">
                <a:latin typeface="MuseoSans-700"/>
                <a:cs typeface="Calibri"/>
              </a:rPr>
              <a:t>October</a:t>
            </a:r>
            <a:r>
              <a:rPr lang="en-IE" sz="1400" dirty="0">
                <a:solidFill>
                  <a:schemeClr val="tx1"/>
                </a:solidFill>
                <a:latin typeface="MuseoSans-700"/>
                <a:cs typeface="Calibri"/>
              </a:rPr>
              <a:t>.</a:t>
            </a:r>
            <a:endParaRPr lang="en-IE" sz="1400" dirty="0">
              <a:latin typeface="MuseoSans-700"/>
              <a:cs typeface="Calibri"/>
            </a:endParaRPr>
          </a:p>
          <a:p>
            <a:pPr marL="833795" lvl="1" indent="-285750">
              <a:buFont typeface="Arial" panose="020B0604020202020204" pitchFamily="34" charset="0"/>
              <a:buChar char="•"/>
            </a:pPr>
            <a:r>
              <a:rPr lang="en-IE" sz="1400" dirty="0">
                <a:latin typeface="MuseoSans-700"/>
                <a:cs typeface="Calibri"/>
              </a:rPr>
              <a:t>Receipts of expenditure required before grant drawdown </a:t>
            </a:r>
            <a:r>
              <a:rPr lang="en-IE" sz="1400" dirty="0">
                <a:latin typeface="MuseoSans-700"/>
              </a:rPr>
              <a:t>	</a:t>
            </a:r>
          </a:p>
          <a:p>
            <a:pPr marL="833795" lvl="1" indent="-285750">
              <a:buFont typeface="Arial" panose="020B0604020202020204" pitchFamily="34" charset="0"/>
              <a:buChar char="•"/>
            </a:pPr>
            <a:r>
              <a:rPr lang="en-IE" sz="1400" dirty="0">
                <a:latin typeface="MuseoSans-700"/>
              </a:rPr>
              <a:t>Contact: litter@longfordcoco.ie</a:t>
            </a:r>
          </a:p>
          <a:p>
            <a:pPr algn="l">
              <a:spcBef>
                <a:spcPts val="610"/>
              </a:spcBef>
            </a:pPr>
            <a:r>
              <a:rPr lang="en-IE" sz="2000" dirty="0">
                <a:latin typeface="Museo Sans 700"/>
              </a:rPr>
              <a:t>Cemetery Support Scheme</a:t>
            </a:r>
          </a:p>
          <a:p>
            <a:pPr marL="742950" lvl="1" indent="-285750" algn="l">
              <a:buFont typeface="Arial" panose="020B0604020202020204" pitchFamily="34" charset="0"/>
              <a:buChar char="•"/>
            </a:pPr>
            <a:r>
              <a:rPr lang="en-IE" sz="1400" dirty="0">
                <a:solidFill>
                  <a:schemeClr val="tx1"/>
                </a:solidFill>
                <a:latin typeface="MuseoSans-700"/>
                <a:cs typeface="Calibri"/>
              </a:rPr>
              <a:t>Maintenance and upkeep of cemeteries</a:t>
            </a:r>
          </a:p>
          <a:p>
            <a:pPr marL="742950" lvl="1" indent="-285750" algn="l">
              <a:buFont typeface="Arial" panose="020B0604020202020204" pitchFamily="34" charset="0"/>
              <a:buChar char="•"/>
            </a:pPr>
            <a:r>
              <a:rPr lang="en-IE" sz="1400" dirty="0">
                <a:solidFill>
                  <a:schemeClr val="tx1"/>
                </a:solidFill>
                <a:latin typeface="MuseoSans-700"/>
                <a:cs typeface="Calibri"/>
              </a:rPr>
              <a:t>Grant announced approximately in April.</a:t>
            </a:r>
          </a:p>
          <a:p>
            <a:pPr marL="742950" lvl="1" indent="-285750" algn="l">
              <a:buFont typeface="Arial" panose="020B0604020202020204" pitchFamily="34" charset="0"/>
              <a:buChar char="•"/>
            </a:pPr>
            <a:r>
              <a:rPr lang="en-IE" sz="1400" dirty="0">
                <a:latin typeface="MuseoSans-700"/>
                <a:cs typeface="Calibri"/>
              </a:rPr>
              <a:t>Maximum €400 funding - One grant per group annually.</a:t>
            </a:r>
          </a:p>
          <a:p>
            <a:pPr marL="742950" lvl="1" indent="-285750" algn="l">
              <a:buFont typeface="Arial" panose="020B0604020202020204" pitchFamily="34" charset="0"/>
              <a:buChar char="•"/>
            </a:pPr>
            <a:r>
              <a:rPr lang="en-IE" sz="1400" dirty="0">
                <a:latin typeface="MuseoSans-700"/>
                <a:cs typeface="Calibri"/>
              </a:rPr>
              <a:t>Receipts of expenditure required before grant drawdown.</a:t>
            </a:r>
          </a:p>
          <a:p>
            <a:pPr marL="742950" lvl="1" indent="-285750" algn="l">
              <a:buFont typeface="Arial" panose="020B0604020202020204" pitchFamily="34" charset="0"/>
              <a:buChar char="•"/>
            </a:pPr>
            <a:r>
              <a:rPr lang="en-IE" sz="1400" dirty="0">
                <a:solidFill>
                  <a:schemeClr val="tx1"/>
                </a:solidFill>
                <a:latin typeface="MuseoSans-700"/>
                <a:cs typeface="Arial"/>
              </a:rPr>
              <a:t>Contact: </a:t>
            </a:r>
            <a:r>
              <a:rPr lang="en-IE" sz="1400" dirty="0">
                <a:latin typeface="MuseoSans-700"/>
                <a:cs typeface="Arial"/>
                <a:hlinkClick r:id="rId4"/>
              </a:rPr>
              <a:t>burials@longfordcoco.ie</a:t>
            </a:r>
            <a:endParaRPr lang="en-IE" sz="1400" dirty="0">
              <a:latin typeface="MuseoSans-700"/>
              <a:cs typeface="Arial"/>
            </a:endParaRPr>
          </a:p>
          <a:p>
            <a:pPr algn="l"/>
            <a:endParaRPr lang="en-IE" sz="1800" dirty="0">
              <a:latin typeface="Arial"/>
              <a:cs typeface="Arial"/>
            </a:endParaRPr>
          </a:p>
        </p:txBody>
      </p:sp>
      <p:sp>
        <p:nvSpPr>
          <p:cNvPr id="8" name="Slide Number Placeholder 7">
            <a:extLst>
              <a:ext uri="{FF2B5EF4-FFF2-40B4-BE49-F238E27FC236}">
                <a16:creationId xmlns:a16="http://schemas.microsoft.com/office/drawing/2014/main" id="{129369A5-D12F-EAE9-ABCC-331433257EE2}"/>
              </a:ext>
            </a:extLst>
          </p:cNvPr>
          <p:cNvSpPr>
            <a:spLocks noGrp="1"/>
          </p:cNvSpPr>
          <p:nvPr>
            <p:ph type="sldNum" sz="quarter" idx="7"/>
          </p:nvPr>
        </p:nvSpPr>
        <p:spPr/>
        <p:txBody>
          <a:bodyPr/>
          <a:lstStyle/>
          <a:p>
            <a:fld id="{B6F15528-21DE-4FAA-801E-634DDDAF4B2B}" type="slidenum">
              <a:rPr lang="en-IE" smtClean="0"/>
              <a:t>13</a:t>
            </a:fld>
            <a:endParaRPr lang="en-IE" dirty="0"/>
          </a:p>
        </p:txBody>
      </p:sp>
      <p:pic>
        <p:nvPicPr>
          <p:cNvPr id="5" name="Picture 4" descr="A collage of a person picking up garbage&#10;&#10;Description automatically generated">
            <a:extLst>
              <a:ext uri="{FF2B5EF4-FFF2-40B4-BE49-F238E27FC236}">
                <a16:creationId xmlns:a16="http://schemas.microsoft.com/office/drawing/2014/main" id="{F86F7A40-7DE6-093E-E031-0F4221889E2D}"/>
              </a:ext>
            </a:extLst>
          </p:cNvPr>
          <p:cNvPicPr>
            <a:picLocks noChangeAspect="1"/>
          </p:cNvPicPr>
          <p:nvPr/>
        </p:nvPicPr>
        <p:blipFill>
          <a:blip r:embed="rId5"/>
          <a:stretch>
            <a:fillRect/>
          </a:stretch>
        </p:blipFill>
        <p:spPr>
          <a:xfrm>
            <a:off x="6535720" y="3428996"/>
            <a:ext cx="2102584" cy="1206956"/>
          </a:xfrm>
          <a:prstGeom prst="rect">
            <a:avLst/>
          </a:prstGeom>
        </p:spPr>
      </p:pic>
    </p:spTree>
    <p:extLst>
      <p:ext uri="{BB962C8B-B14F-4D97-AF65-F5344CB8AC3E}">
        <p14:creationId xmlns:p14="http://schemas.microsoft.com/office/powerpoint/2010/main" val="1790380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7AC4D-3C9C-9EE2-7FA1-B3A36D17ACCD}"/>
              </a:ext>
            </a:extLst>
          </p:cNvPr>
          <p:cNvSpPr>
            <a:spLocks noGrp="1"/>
          </p:cNvSpPr>
          <p:nvPr>
            <p:ph type="title"/>
          </p:nvPr>
        </p:nvSpPr>
        <p:spPr>
          <a:xfrm>
            <a:off x="417824" y="904214"/>
            <a:ext cx="8031618" cy="1153649"/>
          </a:xfrm>
        </p:spPr>
        <p:txBody>
          <a:bodyPr/>
          <a:lstStyle/>
          <a:p>
            <a:r>
              <a:rPr lang="en-IE" sz="1297" dirty="0"/>
              <a:t>					</a:t>
            </a:r>
            <a:r>
              <a:rPr lang="en-IE" sz="1874" dirty="0"/>
              <a:t>Healthy Ireland Fund (Longford) </a:t>
            </a:r>
            <a:r>
              <a:rPr lang="en-IE" sz="1874" b="0" dirty="0">
                <a:solidFill>
                  <a:srgbClr val="000000"/>
                </a:solidFill>
              </a:rPr>
              <a:t>​</a:t>
            </a:r>
            <a:br>
              <a:rPr lang="en-IE" sz="1874" b="0" dirty="0">
                <a:solidFill>
                  <a:srgbClr val="000000"/>
                </a:solidFill>
              </a:rPr>
            </a:br>
            <a:r>
              <a:rPr lang="en-IE" sz="1874" b="0" dirty="0">
                <a:solidFill>
                  <a:srgbClr val="000000"/>
                </a:solidFill>
              </a:rPr>
              <a:t>					</a:t>
            </a:r>
            <a:r>
              <a:rPr lang="en-IE" sz="1874" dirty="0"/>
              <a:t>Expression of Interest 2026</a:t>
            </a:r>
            <a:br>
              <a:rPr lang="en-IE" sz="1874" b="0" dirty="0">
                <a:solidFill>
                  <a:srgbClr val="000000"/>
                </a:solidFill>
              </a:rPr>
            </a:br>
            <a:r>
              <a:rPr lang="en-IE" sz="1874" b="0" dirty="0">
                <a:solidFill>
                  <a:srgbClr val="000000"/>
                </a:solidFill>
              </a:rPr>
              <a:t>					</a:t>
            </a:r>
            <a:r>
              <a:rPr lang="en-IE" sz="1874" dirty="0"/>
              <a:t>Community Development Section	</a:t>
            </a:r>
          </a:p>
        </p:txBody>
      </p:sp>
      <p:sp>
        <p:nvSpPr>
          <p:cNvPr id="3" name="Content Placeholder 2">
            <a:extLst>
              <a:ext uri="{FF2B5EF4-FFF2-40B4-BE49-F238E27FC236}">
                <a16:creationId xmlns:a16="http://schemas.microsoft.com/office/drawing/2014/main" id="{ACA676BC-C4E6-8FC4-EE35-AD08AB1FC3DA}"/>
              </a:ext>
            </a:extLst>
          </p:cNvPr>
          <p:cNvSpPr>
            <a:spLocks noGrp="1"/>
          </p:cNvSpPr>
          <p:nvPr>
            <p:ph idx="1"/>
          </p:nvPr>
        </p:nvSpPr>
        <p:spPr>
          <a:xfrm>
            <a:off x="417825" y="2091054"/>
            <a:ext cx="7805806" cy="3241360"/>
          </a:xfrm>
        </p:spPr>
        <p:txBody>
          <a:bodyPr>
            <a:normAutofit/>
          </a:bodyPr>
          <a:lstStyle/>
          <a:p>
            <a:pPr algn="l" rtl="0" fontAlgn="base"/>
            <a:r>
              <a:rPr lang="en-IE" b="0" dirty="0">
                <a:solidFill>
                  <a:srgbClr val="000000"/>
                </a:solidFill>
                <a:latin typeface="Museo Sans 700" panose="02000000000000000000"/>
              </a:rPr>
              <a:t>Healthy Ireland Fund (Longford) Expression of Interest 2026 is open to community projects that can deliver the following outcomes:</a:t>
            </a:r>
            <a:r>
              <a:rPr lang="en-US" b="0" dirty="0">
                <a:solidFill>
                  <a:srgbClr val="000000"/>
                </a:solidFill>
                <a:latin typeface="Museo Sans 700" panose="02000000000000000000"/>
              </a:rPr>
              <a:t>​</a:t>
            </a:r>
            <a:endParaRPr lang="en-US" b="0" i="0" dirty="0">
              <a:solidFill>
                <a:srgbClr val="000000"/>
              </a:solidFill>
              <a:effectLst/>
              <a:latin typeface="Museo Sans 700" panose="02000000000000000000"/>
            </a:endParaRPr>
          </a:p>
          <a:p>
            <a:pPr marL="247162" indent="-247162" algn="l" rtl="0" fontAlgn="base">
              <a:buAutoNum type="alphaLcPeriod"/>
            </a:pPr>
            <a:r>
              <a:rPr lang="en-IE" b="0" dirty="0">
                <a:solidFill>
                  <a:srgbClr val="000000"/>
                </a:solidFill>
                <a:latin typeface="Museo Sans 700" panose="02000000000000000000"/>
              </a:rPr>
              <a:t>Increase percentage of people meeting physical activity guidelines </a:t>
            </a:r>
            <a:r>
              <a:rPr lang="en-US" b="0" dirty="0">
                <a:solidFill>
                  <a:srgbClr val="000000"/>
                </a:solidFill>
                <a:latin typeface="Museo Sans 700" panose="02000000000000000000"/>
              </a:rPr>
              <a:t>​</a:t>
            </a:r>
          </a:p>
          <a:p>
            <a:pPr fontAlgn="base"/>
            <a:r>
              <a:rPr lang="en-IE" b="0" dirty="0">
                <a:solidFill>
                  <a:srgbClr val="000000"/>
                </a:solidFill>
                <a:latin typeface="Museo Sans 700" panose="02000000000000000000"/>
              </a:rPr>
              <a:t>b.  Increase people’s level of positive mental health as per Energy and Vitality Index</a:t>
            </a:r>
            <a:r>
              <a:rPr lang="en-US" b="0" dirty="0">
                <a:solidFill>
                  <a:srgbClr val="000000"/>
                </a:solidFill>
                <a:latin typeface="Museo Sans 700" panose="02000000000000000000"/>
              </a:rPr>
              <a:t>​</a:t>
            </a:r>
            <a:endParaRPr lang="en-US" b="0" i="0" dirty="0">
              <a:solidFill>
                <a:srgbClr val="000000"/>
              </a:solidFill>
              <a:effectLst/>
              <a:latin typeface="Museo Sans 700" panose="02000000000000000000"/>
            </a:endParaRPr>
          </a:p>
          <a:p>
            <a:pPr algn="l" rtl="0" fontAlgn="base"/>
            <a:endParaRPr lang="en-IE" b="0" i="0" dirty="0">
              <a:solidFill>
                <a:srgbClr val="000000"/>
              </a:solidFill>
              <a:effectLst/>
              <a:latin typeface="Museo Sans 700" panose="02000000000000000000"/>
            </a:endParaRPr>
          </a:p>
          <a:p>
            <a:pPr marL="285750" indent="-285750" algn="l" rtl="0" fontAlgn="base">
              <a:buFont typeface="Arial" panose="020B0604020202020204" pitchFamily="34" charset="0"/>
              <a:buChar char="•"/>
            </a:pPr>
            <a:r>
              <a:rPr lang="en-IE" b="0" dirty="0">
                <a:solidFill>
                  <a:srgbClr val="000000"/>
                </a:solidFill>
                <a:latin typeface="Museo Sans 700" panose="02000000000000000000"/>
              </a:rPr>
              <a:t>Grants of up to €8,000 may be applied for </a:t>
            </a:r>
            <a:r>
              <a:rPr lang="en-US" b="0" dirty="0">
                <a:solidFill>
                  <a:srgbClr val="000000"/>
                </a:solidFill>
                <a:latin typeface="Museo Sans 700" panose="02000000000000000000"/>
              </a:rPr>
              <a:t>​in 2026</a:t>
            </a:r>
            <a:endParaRPr lang="en-US" b="0" i="0" dirty="0">
              <a:solidFill>
                <a:srgbClr val="000000"/>
              </a:solidFill>
              <a:effectLst/>
              <a:latin typeface="Museo Sans 700" panose="02000000000000000000"/>
            </a:endParaRPr>
          </a:p>
          <a:p>
            <a:pPr marL="285750" indent="-285750" algn="l" rtl="0" fontAlgn="base">
              <a:buFont typeface="Arial" panose="020B0604020202020204" pitchFamily="34" charset="0"/>
              <a:buChar char="•"/>
            </a:pPr>
            <a:r>
              <a:rPr lang="en-IE" b="0" dirty="0">
                <a:solidFill>
                  <a:srgbClr val="000000"/>
                </a:solidFill>
                <a:latin typeface="Museo Sans 700" panose="02000000000000000000"/>
              </a:rPr>
              <a:t>Expression of Interest is open since Monday January 12 and will close at 4pm on Monday 9  February - this is an online process​</a:t>
            </a:r>
            <a:endParaRPr lang="en-IE" b="0" i="0" dirty="0">
              <a:solidFill>
                <a:srgbClr val="000000"/>
              </a:solidFill>
              <a:effectLst/>
              <a:latin typeface="Museo Sans 700" panose="02000000000000000000"/>
            </a:endParaRPr>
          </a:p>
          <a:p>
            <a:pPr marL="285750" indent="-285750" algn="l" rtl="0" fontAlgn="base">
              <a:buFont typeface="Arial" panose="020B0604020202020204" pitchFamily="34" charset="0"/>
              <a:buChar char="•"/>
            </a:pPr>
            <a:r>
              <a:rPr lang="en-IE" b="0" dirty="0">
                <a:solidFill>
                  <a:srgbClr val="000000"/>
                </a:solidFill>
                <a:latin typeface="Museo Sans 700" panose="02000000000000000000"/>
              </a:rPr>
              <a:t>This is a two-phase application and decisions on the successful community groups who will be asked to submit a Full application will be made by Monday 2 March 2026 where groups will be</a:t>
            </a:r>
            <a:r>
              <a:rPr lang="en-US" b="0" dirty="0">
                <a:solidFill>
                  <a:srgbClr val="000000"/>
                </a:solidFill>
                <a:latin typeface="Museo Sans 700" panose="02000000000000000000"/>
              </a:rPr>
              <a:t>​ contacted.</a:t>
            </a:r>
            <a:endParaRPr lang="en-US" b="0" i="0" dirty="0">
              <a:solidFill>
                <a:srgbClr val="000000"/>
              </a:solidFill>
              <a:effectLst/>
              <a:latin typeface="Museo Sans 700" panose="02000000000000000000"/>
            </a:endParaRPr>
          </a:p>
          <a:p>
            <a:pPr algn="l" rtl="0" fontAlgn="base"/>
            <a:endParaRPr lang="en-IE" dirty="0">
              <a:latin typeface="Museo Sans 700" panose="02000000000000000000"/>
            </a:endParaRPr>
          </a:p>
          <a:p>
            <a:endParaRPr lang="en-IE" dirty="0"/>
          </a:p>
        </p:txBody>
      </p:sp>
      <p:pic>
        <p:nvPicPr>
          <p:cNvPr id="1028" name="Picture 4" descr="A green circle with white text&#10;&#10;Description automatically generated">
            <a:extLst>
              <a:ext uri="{FF2B5EF4-FFF2-40B4-BE49-F238E27FC236}">
                <a16:creationId xmlns:a16="http://schemas.microsoft.com/office/drawing/2014/main" id="{75C6C665-DB0B-A6BB-3396-B8AB7BE70B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877" y="779742"/>
            <a:ext cx="1311534" cy="1311534"/>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4">
            <a:extLst>
              <a:ext uri="{FF2B5EF4-FFF2-40B4-BE49-F238E27FC236}">
                <a16:creationId xmlns:a16="http://schemas.microsoft.com/office/drawing/2014/main" id="{841F8D84-1734-8E93-E08D-29A7A0E4525F}"/>
              </a:ext>
            </a:extLst>
          </p:cNvPr>
          <p:cNvSpPr/>
          <p:nvPr/>
        </p:nvSpPr>
        <p:spPr>
          <a:xfrm>
            <a:off x="1931554" y="779965"/>
            <a:ext cx="5466202" cy="124249"/>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defPPr>
              <a:defRPr kern="0"/>
            </a:defPPr>
          </a:lstStyle>
          <a:p>
            <a:endParaRPr/>
          </a:p>
        </p:txBody>
      </p:sp>
      <p:pic>
        <p:nvPicPr>
          <p:cNvPr id="1032" name="Picture 8">
            <a:extLst>
              <a:ext uri="{FF2B5EF4-FFF2-40B4-BE49-F238E27FC236}">
                <a16:creationId xmlns:a16="http://schemas.microsoft.com/office/drawing/2014/main" id="{DAA48C5B-F672-4D89-611E-19E263DF0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708" y="388937"/>
            <a:ext cx="865001" cy="391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777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44000" y="518546"/>
            <a:ext cx="7583170" cy="172368"/>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7" name="object 7"/>
          <p:cNvSpPr txBox="1"/>
          <p:nvPr/>
        </p:nvSpPr>
        <p:spPr>
          <a:xfrm>
            <a:off x="7958405" y="5348564"/>
            <a:ext cx="381635" cy="150495"/>
          </a:xfrm>
          <a:prstGeom prst="rect">
            <a:avLst/>
          </a:prstGeom>
        </p:spPr>
        <p:txBody>
          <a:bodyPr vert="horz" wrap="square" lIns="0" tIns="0" rIns="0" bIns="0" rtlCol="0">
            <a:spAutoFit/>
          </a:bodyPr>
          <a:lstStyle/>
          <a:p>
            <a:pPr marL="12700">
              <a:lnSpc>
                <a:spcPts val="1075"/>
              </a:lnSpc>
            </a:pPr>
            <a:r>
              <a:rPr sz="900">
                <a:solidFill>
                  <a:srgbClr val="3B5B73"/>
                </a:solidFill>
                <a:latin typeface="MuseoSans-300"/>
                <a:cs typeface="MuseoSans-300"/>
              </a:rPr>
              <a:t>Page</a:t>
            </a:r>
            <a:r>
              <a:rPr sz="900" spc="15">
                <a:solidFill>
                  <a:srgbClr val="3B5B73"/>
                </a:solidFill>
                <a:latin typeface="MuseoSans-300"/>
                <a:cs typeface="MuseoSans-300"/>
              </a:rPr>
              <a:t> </a:t>
            </a:r>
            <a:r>
              <a:rPr sz="900" spc="-50">
                <a:solidFill>
                  <a:srgbClr val="3B5B73"/>
                </a:solidFill>
                <a:latin typeface="MuseoSans-300"/>
                <a:cs typeface="MuseoSans-300"/>
              </a:rPr>
              <a:t>2</a:t>
            </a:r>
            <a:endParaRPr sz="900">
              <a:latin typeface="MuseoSans-300"/>
              <a:cs typeface="MuseoSans-300"/>
            </a:endParaRPr>
          </a:p>
        </p:txBody>
      </p:sp>
      <p:sp>
        <p:nvSpPr>
          <p:cNvPr id="10" name="Rectangle 9">
            <a:extLst>
              <a:ext uri="{FF2B5EF4-FFF2-40B4-BE49-F238E27FC236}">
                <a16:creationId xmlns:a16="http://schemas.microsoft.com/office/drawing/2014/main" id="{FCD157CA-1B04-06F1-8BFA-A42C24983FD1}"/>
              </a:ext>
            </a:extLst>
          </p:cNvPr>
          <p:cNvSpPr/>
          <p:nvPr/>
        </p:nvSpPr>
        <p:spPr>
          <a:xfrm>
            <a:off x="7904214" y="5346290"/>
            <a:ext cx="608370" cy="230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8CD2715F-6073-E06C-63BE-F69DA89E0BDB}"/>
              </a:ext>
            </a:extLst>
          </p:cNvPr>
          <p:cNvSpPr>
            <a:spLocks noGrp="1"/>
          </p:cNvSpPr>
          <p:nvPr>
            <p:ph type="sldNum" sz="quarter" idx="7"/>
          </p:nvPr>
        </p:nvSpPr>
        <p:spPr/>
        <p:txBody>
          <a:bodyPr/>
          <a:lstStyle/>
          <a:p>
            <a:fld id="{B6F15528-21DE-4FAA-801E-634DDDAF4B2B}" type="slidenum">
              <a:rPr lang="en-IE" smtClean="0"/>
              <a:t>15</a:t>
            </a:fld>
            <a:endParaRPr lang="en-IE"/>
          </a:p>
        </p:txBody>
      </p:sp>
      <p:pic>
        <p:nvPicPr>
          <p:cNvPr id="2" name="Picture 1" descr="A poster for a health care organization&#10;&#10;AI-generated content may be incorrect.">
            <a:extLst>
              <a:ext uri="{FF2B5EF4-FFF2-40B4-BE49-F238E27FC236}">
                <a16:creationId xmlns:a16="http://schemas.microsoft.com/office/drawing/2014/main" id="{E5FCF1AF-F06A-BA79-67A4-80D13A73F2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036" y="1133555"/>
            <a:ext cx="3744872" cy="3459180"/>
          </a:xfrm>
          <a:prstGeom prst="rect">
            <a:avLst/>
          </a:prstGeom>
        </p:spPr>
      </p:pic>
      <p:sp>
        <p:nvSpPr>
          <p:cNvPr id="6" name="Rectangle 5">
            <a:extLst>
              <a:ext uri="{FF2B5EF4-FFF2-40B4-BE49-F238E27FC236}">
                <a16:creationId xmlns:a16="http://schemas.microsoft.com/office/drawing/2014/main" id="{F0526F15-AA5B-2CF3-A78B-DB300572E701}"/>
              </a:ext>
            </a:extLst>
          </p:cNvPr>
          <p:cNvSpPr/>
          <p:nvPr/>
        </p:nvSpPr>
        <p:spPr>
          <a:xfrm>
            <a:off x="4394200" y="1306462"/>
            <a:ext cx="4111349" cy="33637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n-GB" sz="1400" b="1" dirty="0">
                <a:latin typeface="Mueseo Sans 700 "/>
              </a:rPr>
              <a:t>All details are available on Healthy Longford webpage on Longfordcoco.ie. This includes: </a:t>
            </a:r>
          </a:p>
          <a:p>
            <a:pPr algn="just"/>
            <a:endParaRPr lang="en-GB" sz="1400" dirty="0">
              <a:latin typeface="Mueseo Sans 700 "/>
            </a:endParaRPr>
          </a:p>
          <a:p>
            <a:pPr marL="342900" indent="-342900" algn="just">
              <a:buAutoNum type="arabicPeriod"/>
            </a:pPr>
            <a:r>
              <a:rPr lang="en-GB" sz="1500" dirty="0">
                <a:latin typeface="Mueseo Sans 700 "/>
              </a:rPr>
              <a:t>Guidance Document on how to complete your online Expression of Interest.</a:t>
            </a:r>
          </a:p>
          <a:p>
            <a:pPr marL="342900" indent="-342900" algn="just">
              <a:buAutoNum type="arabicPeriod"/>
            </a:pPr>
            <a:r>
              <a:rPr lang="en-GB" sz="1500" dirty="0">
                <a:latin typeface="Mueseo Sans 700 "/>
              </a:rPr>
              <a:t>Guidance &amp; Terms &amp; Conditions Document when applying for Healthy Ireland funding through Healthy Longford. </a:t>
            </a:r>
          </a:p>
          <a:p>
            <a:pPr marL="342900" indent="-342900" algn="just">
              <a:buAutoNum type="arabicPeriod"/>
            </a:pPr>
            <a:r>
              <a:rPr lang="en-GB" sz="1500" dirty="0">
                <a:latin typeface="Mueseo Sans 700 "/>
              </a:rPr>
              <a:t>Frequently Asked Questions to support you in applying for Healthy Ireland funding</a:t>
            </a:r>
            <a:r>
              <a:rPr lang="en-GB" sz="1400" dirty="0">
                <a:latin typeface="Mueseo Sans 700 "/>
              </a:rPr>
              <a:t>. </a:t>
            </a:r>
          </a:p>
          <a:p>
            <a:pPr marL="342900" indent="-342900" algn="just">
              <a:buAutoNum type="arabicPeriod"/>
            </a:pPr>
            <a:endParaRPr lang="en-GB" sz="1400" dirty="0">
              <a:latin typeface="Mueseo Sans 700 "/>
            </a:endParaRPr>
          </a:p>
          <a:p>
            <a:pPr algn="just"/>
            <a:r>
              <a:rPr lang="en-GB" sz="1400" dirty="0">
                <a:latin typeface="Mueseo Sans 700 "/>
              </a:rPr>
              <a:t>Please contact HealthyLongfordcoco.ie any queries you may have.</a:t>
            </a:r>
            <a:endParaRPr lang="en-IE" sz="1400" dirty="0">
              <a:latin typeface="Mueseo Sans 700 "/>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layground with wooden poles and ropes&#10;&#10;AI-generated content may be incorrect.">
            <a:extLst>
              <a:ext uri="{FF2B5EF4-FFF2-40B4-BE49-F238E27FC236}">
                <a16:creationId xmlns:a16="http://schemas.microsoft.com/office/drawing/2014/main" id="{4D0C7B83-C904-8B4A-8198-A963085900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03" y="388937"/>
            <a:ext cx="8788400" cy="4943475"/>
          </a:xfrm>
          <a:prstGeom prst="rect">
            <a:avLst/>
          </a:prstGeom>
        </p:spPr>
      </p:pic>
      <p:sp>
        <p:nvSpPr>
          <p:cNvPr id="2" name="Title 1">
            <a:extLst>
              <a:ext uri="{FF2B5EF4-FFF2-40B4-BE49-F238E27FC236}">
                <a16:creationId xmlns:a16="http://schemas.microsoft.com/office/drawing/2014/main" id="{F4E1AFAE-6647-663B-8185-73B2169A524C}"/>
              </a:ext>
            </a:extLst>
          </p:cNvPr>
          <p:cNvSpPr>
            <a:spLocks noGrp="1"/>
          </p:cNvSpPr>
          <p:nvPr>
            <p:ph type="ctrTitle"/>
          </p:nvPr>
        </p:nvSpPr>
        <p:spPr>
          <a:xfrm>
            <a:off x="26490" y="3264535"/>
            <a:ext cx="4677798" cy="2197100"/>
          </a:xfrm>
          <a:noFill/>
          <a:ln>
            <a:noFill/>
          </a:ln>
        </p:spPr>
        <p:txBody>
          <a:bodyPr anchor="t">
            <a:normAutofit fontScale="90000"/>
          </a:bodyPr>
          <a:lstStyle/>
          <a:p>
            <a:r>
              <a:rPr lang="en-US" sz="4036" dirty="0">
                <a:solidFill>
                  <a:schemeClr val="bg1"/>
                </a:solidFill>
                <a:latin typeface="Calibri" panose="020F0502020204030204" pitchFamily="34" charset="0"/>
                <a:ea typeface="Calibri" panose="020F0502020204030204" pitchFamily="34" charset="0"/>
                <a:cs typeface="Calibri" panose="020F0502020204030204" pitchFamily="34" charset="0"/>
              </a:rPr>
              <a:t>Town and Village Renewal Scheme (TVRS)</a:t>
            </a:r>
          </a:p>
        </p:txBody>
      </p:sp>
      <p:sp>
        <p:nvSpPr>
          <p:cNvPr id="3" name="Subtitle 2">
            <a:extLst>
              <a:ext uri="{FF2B5EF4-FFF2-40B4-BE49-F238E27FC236}">
                <a16:creationId xmlns:a16="http://schemas.microsoft.com/office/drawing/2014/main" id="{6221B4D1-DDC9-BA96-531E-88A6EE20B6AB}"/>
              </a:ext>
            </a:extLst>
          </p:cNvPr>
          <p:cNvSpPr>
            <a:spLocks noGrp="1"/>
          </p:cNvSpPr>
          <p:nvPr>
            <p:ph type="subTitle" idx="1"/>
          </p:nvPr>
        </p:nvSpPr>
        <p:spPr>
          <a:xfrm>
            <a:off x="4400449" y="3393758"/>
            <a:ext cx="3085310" cy="1938655"/>
          </a:xfrm>
          <a:noFill/>
          <a:ln>
            <a:noFill/>
          </a:ln>
        </p:spPr>
        <p:txBody>
          <a:bodyPr anchor="ctr">
            <a:normAutofit lnSpcReduction="10000"/>
          </a:bodyPr>
          <a:lstStyle/>
          <a:p>
            <a:r>
              <a:rPr lang="en-IE" dirty="0">
                <a:solidFill>
                  <a:schemeClr val="bg1"/>
                </a:solidFill>
              </a:rPr>
              <a:t>The Town and Village Renewal Scheme provides funding to revitalise rural towns and villages by supporting projects that boost town‑centre vibrancy, tackle vacancy, and improve social and economic life.</a:t>
            </a:r>
            <a:endParaRPr lang="en-US" dirty="0"/>
          </a:p>
        </p:txBody>
      </p:sp>
      <p:sp>
        <p:nvSpPr>
          <p:cNvPr id="4" name="Footer Placeholder 3">
            <a:extLst>
              <a:ext uri="{FF2B5EF4-FFF2-40B4-BE49-F238E27FC236}">
                <a16:creationId xmlns:a16="http://schemas.microsoft.com/office/drawing/2014/main" id="{16036679-180A-BD44-D5ED-ABF6C2BFE57B}"/>
              </a:ext>
            </a:extLst>
          </p:cNvPr>
          <p:cNvSpPr>
            <a:spLocks noGrp="1"/>
          </p:cNvSpPr>
          <p:nvPr>
            <p:ph type="ftr" sz="quarter" idx="11"/>
          </p:nvPr>
        </p:nvSpPr>
        <p:spPr>
          <a:xfrm>
            <a:off x="229061" y="538858"/>
            <a:ext cx="2136328" cy="297964"/>
          </a:xfrm>
        </p:spPr>
        <p:txBody>
          <a:bodyPr anchor="ctr">
            <a:normAutofit/>
          </a:bodyPr>
          <a:lstStyle/>
          <a:p>
            <a:pPr>
              <a:spcAft>
                <a:spcPts val="432"/>
              </a:spcAft>
            </a:pPr>
            <a:endParaRPr lang="en-US" dirty="0"/>
          </a:p>
        </p:txBody>
      </p:sp>
      <p:sp>
        <p:nvSpPr>
          <p:cNvPr id="7" name="Slide Number Placeholder 6">
            <a:extLst>
              <a:ext uri="{FF2B5EF4-FFF2-40B4-BE49-F238E27FC236}">
                <a16:creationId xmlns:a16="http://schemas.microsoft.com/office/drawing/2014/main" id="{484998EA-7C07-C436-17FB-25FCE2D650FB}"/>
              </a:ext>
            </a:extLst>
          </p:cNvPr>
          <p:cNvSpPr>
            <a:spLocks noGrp="1"/>
          </p:cNvSpPr>
          <p:nvPr>
            <p:ph type="sldNum" sz="quarter" idx="12"/>
          </p:nvPr>
        </p:nvSpPr>
        <p:spPr>
          <a:xfrm>
            <a:off x="8137394" y="538858"/>
            <a:ext cx="393897" cy="297964"/>
          </a:xfrm>
        </p:spPr>
        <p:txBody>
          <a:bodyPr anchor="ctr">
            <a:normAutofit/>
          </a:bodyPr>
          <a:lstStyle/>
          <a:p>
            <a:pPr>
              <a:spcAft>
                <a:spcPts val="432"/>
              </a:spcAft>
            </a:pPr>
            <a:fld id="{753D0FD4-819D-4187-8797-C35567B41C78}" type="slidenum">
              <a:rPr lang="en-US" smtClean="0"/>
              <a:pPr>
                <a:spcAft>
                  <a:spcPts val="432"/>
                </a:spcAft>
              </a:pPr>
              <a:t>16</a:t>
            </a:fld>
            <a:endParaRPr lang="en-US"/>
          </a:p>
        </p:txBody>
      </p:sp>
      <p:pic>
        <p:nvPicPr>
          <p:cNvPr id="17" name="Picture 16" descr="A white background with black text&#10;&#10;AI-generated content may be incorrect.">
            <a:extLst>
              <a:ext uri="{FF2B5EF4-FFF2-40B4-BE49-F238E27FC236}">
                <a16:creationId xmlns:a16="http://schemas.microsoft.com/office/drawing/2014/main" id="{215D3FF3-0AA4-B712-CFE3-BEDAEA278E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9" y="388938"/>
            <a:ext cx="2581953" cy="782826"/>
          </a:xfrm>
          <a:prstGeom prst="rect">
            <a:avLst/>
          </a:prstGeom>
        </p:spPr>
      </p:pic>
      <p:pic>
        <p:nvPicPr>
          <p:cNvPr id="23" name="Picture 22" descr="A logo for a rural community&#10;&#10;AI-generated content may be incorrect.">
            <a:extLst>
              <a:ext uri="{FF2B5EF4-FFF2-40B4-BE49-F238E27FC236}">
                <a16:creationId xmlns:a16="http://schemas.microsoft.com/office/drawing/2014/main" id="{ADC82F35-4859-8334-34DB-C1EF6AE9F7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6792" y="388938"/>
            <a:ext cx="1400130" cy="782826"/>
          </a:xfrm>
          <a:prstGeom prst="rect">
            <a:avLst/>
          </a:prstGeom>
        </p:spPr>
      </p:pic>
      <p:pic>
        <p:nvPicPr>
          <p:cNvPr id="27" name="Picture 26">
            <a:extLst>
              <a:ext uri="{FF2B5EF4-FFF2-40B4-BE49-F238E27FC236}">
                <a16:creationId xmlns:a16="http://schemas.microsoft.com/office/drawing/2014/main" id="{DE91A0BD-A1D1-492E-9CE3-287C1A05CB20}"/>
              </a:ext>
            </a:extLst>
          </p:cNvPr>
          <p:cNvPicPr>
            <a:picLocks noChangeAspect="1"/>
          </p:cNvPicPr>
          <p:nvPr/>
        </p:nvPicPr>
        <p:blipFill>
          <a:blip r:embed="rId6"/>
          <a:stretch>
            <a:fillRect/>
          </a:stretch>
        </p:blipFill>
        <p:spPr>
          <a:xfrm>
            <a:off x="3949039" y="388938"/>
            <a:ext cx="1845672" cy="782826"/>
          </a:xfrm>
          <a:prstGeom prst="rect">
            <a:avLst/>
          </a:prstGeom>
        </p:spPr>
      </p:pic>
    </p:spTree>
    <p:extLst>
      <p:ext uri="{BB962C8B-B14F-4D97-AF65-F5344CB8AC3E}">
        <p14:creationId xmlns:p14="http://schemas.microsoft.com/office/powerpoint/2010/main" val="182867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7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700"/>
                                        <p:tgtEl>
                                          <p:spTgt spid="3">
                                            <p:txEl>
                                              <p:pRg st="0" end="0"/>
                                            </p:txEl>
                                          </p:spTgt>
                                        </p:tgtEl>
                                      </p:cBhvr>
                                    </p:animEffect>
                                  </p:childTnLst>
                                </p:cTn>
                              </p:par>
                              <p:par>
                                <p:cTn id="16" presetID="10" presetClass="entr" presetSubtype="0" fill="hold" grpId="1" nodeType="withEffect">
                                  <p:stCondLst>
                                    <p:cond delay="250"/>
                                  </p:stCondLst>
                                  <p:iterate>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group of people standing next to a stone&#10;&#10;AI-generated content may be incorrect.">
            <a:extLst>
              <a:ext uri="{FF2B5EF4-FFF2-40B4-BE49-F238E27FC236}">
                <a16:creationId xmlns:a16="http://schemas.microsoft.com/office/drawing/2014/main" id="{2D0E4333-4DA7-51EE-EBDF-9F043DD29F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3" y="388938"/>
            <a:ext cx="8790473" cy="4943475"/>
          </a:xfrm>
          <a:prstGeom prst="rect">
            <a:avLst/>
          </a:prstGeom>
        </p:spPr>
      </p:pic>
      <p:sp>
        <p:nvSpPr>
          <p:cNvPr id="2" name="Title 1">
            <a:extLst>
              <a:ext uri="{FF2B5EF4-FFF2-40B4-BE49-F238E27FC236}">
                <a16:creationId xmlns:a16="http://schemas.microsoft.com/office/drawing/2014/main" id="{F4E1AFAE-6647-663B-8185-73B2169A524C}"/>
              </a:ext>
            </a:extLst>
          </p:cNvPr>
          <p:cNvSpPr>
            <a:spLocks noGrp="1"/>
          </p:cNvSpPr>
          <p:nvPr>
            <p:ph type="ctrTitle"/>
          </p:nvPr>
        </p:nvSpPr>
        <p:spPr>
          <a:xfrm>
            <a:off x="1297225" y="3742204"/>
            <a:ext cx="6483518" cy="1757680"/>
          </a:xfrm>
          <a:noFill/>
          <a:ln>
            <a:noFill/>
          </a:ln>
        </p:spPr>
        <p:txBody>
          <a:bodyPr anchor="t">
            <a:normAutofit fontScale="90000"/>
          </a:bodyPr>
          <a:lstStyle/>
          <a:p>
            <a:r>
              <a:rPr lang="en-US" sz="4036" dirty="0">
                <a:solidFill>
                  <a:schemeClr val="bg1"/>
                </a:solidFill>
                <a:latin typeface="Calibri" panose="020F0502020204030204" pitchFamily="34" charset="0"/>
                <a:ea typeface="Calibri" panose="020F0502020204030204" pitchFamily="34" charset="0"/>
                <a:cs typeface="Calibri" panose="020F0502020204030204" pitchFamily="34" charset="0"/>
              </a:rPr>
              <a:t>Outdoor Recreation and Infrastructure Scheme (ORIS)</a:t>
            </a:r>
          </a:p>
        </p:txBody>
      </p:sp>
      <p:sp>
        <p:nvSpPr>
          <p:cNvPr id="3" name="Subtitle 2">
            <a:extLst>
              <a:ext uri="{FF2B5EF4-FFF2-40B4-BE49-F238E27FC236}">
                <a16:creationId xmlns:a16="http://schemas.microsoft.com/office/drawing/2014/main" id="{6221B4D1-DDC9-BA96-531E-88A6EE20B6AB}"/>
              </a:ext>
            </a:extLst>
          </p:cNvPr>
          <p:cNvSpPr>
            <a:spLocks noGrp="1"/>
          </p:cNvSpPr>
          <p:nvPr>
            <p:ph type="subTitle" idx="1"/>
          </p:nvPr>
        </p:nvSpPr>
        <p:spPr>
          <a:xfrm>
            <a:off x="5657533" y="366670"/>
            <a:ext cx="3124619" cy="1285600"/>
          </a:xfrm>
          <a:noFill/>
          <a:ln>
            <a:noFill/>
          </a:ln>
        </p:spPr>
        <p:txBody>
          <a:bodyPr anchor="ctr">
            <a:normAutofit fontScale="77500" lnSpcReduction="20000"/>
          </a:bodyPr>
          <a:lstStyle/>
          <a:p>
            <a:r>
              <a:rPr lang="en-IE" dirty="0">
                <a:solidFill>
                  <a:schemeClr val="tx1"/>
                </a:solidFill>
              </a:rPr>
              <a:t>The Outdoor Recreation Infrastructure Scheme funds the development and improvement of trails, outdoor amenities and recreation facilities in rural Ireland to support healthy lifestyles and boost local tourism.</a:t>
            </a:r>
            <a:endParaRPr lang="en-US" dirty="0">
              <a:solidFill>
                <a:schemeClr val="tx1"/>
              </a:solidFill>
            </a:endParaRPr>
          </a:p>
        </p:txBody>
      </p:sp>
      <p:sp>
        <p:nvSpPr>
          <p:cNvPr id="4" name="Footer Placeholder 3">
            <a:extLst>
              <a:ext uri="{FF2B5EF4-FFF2-40B4-BE49-F238E27FC236}">
                <a16:creationId xmlns:a16="http://schemas.microsoft.com/office/drawing/2014/main" id="{16036679-180A-BD44-D5ED-ABF6C2BFE57B}"/>
              </a:ext>
            </a:extLst>
          </p:cNvPr>
          <p:cNvSpPr>
            <a:spLocks noGrp="1"/>
          </p:cNvSpPr>
          <p:nvPr>
            <p:ph type="ftr" sz="quarter" idx="11"/>
          </p:nvPr>
        </p:nvSpPr>
        <p:spPr>
          <a:xfrm>
            <a:off x="229061" y="538858"/>
            <a:ext cx="2136328" cy="297964"/>
          </a:xfrm>
        </p:spPr>
        <p:txBody>
          <a:bodyPr anchor="ctr">
            <a:normAutofit/>
          </a:bodyPr>
          <a:lstStyle/>
          <a:p>
            <a:pPr>
              <a:spcAft>
                <a:spcPts val="432"/>
              </a:spcAft>
            </a:pPr>
            <a:endParaRPr lang="en-US" dirty="0"/>
          </a:p>
        </p:txBody>
      </p:sp>
      <p:sp>
        <p:nvSpPr>
          <p:cNvPr id="7" name="Slide Number Placeholder 6">
            <a:extLst>
              <a:ext uri="{FF2B5EF4-FFF2-40B4-BE49-F238E27FC236}">
                <a16:creationId xmlns:a16="http://schemas.microsoft.com/office/drawing/2014/main" id="{484998EA-7C07-C436-17FB-25FCE2D650FB}"/>
              </a:ext>
            </a:extLst>
          </p:cNvPr>
          <p:cNvSpPr>
            <a:spLocks noGrp="1"/>
          </p:cNvSpPr>
          <p:nvPr>
            <p:ph type="sldNum" sz="quarter" idx="12"/>
          </p:nvPr>
        </p:nvSpPr>
        <p:spPr>
          <a:xfrm>
            <a:off x="8137394" y="538858"/>
            <a:ext cx="393897" cy="297964"/>
          </a:xfrm>
        </p:spPr>
        <p:txBody>
          <a:bodyPr anchor="ctr">
            <a:normAutofit/>
          </a:bodyPr>
          <a:lstStyle/>
          <a:p>
            <a:pPr>
              <a:spcAft>
                <a:spcPts val="432"/>
              </a:spcAft>
            </a:pPr>
            <a:fld id="{753D0FD4-819D-4187-8797-C35567B41C78}" type="slidenum">
              <a:rPr lang="en-US" smtClean="0"/>
              <a:pPr>
                <a:spcAft>
                  <a:spcPts val="432"/>
                </a:spcAft>
              </a:pPr>
              <a:t>17</a:t>
            </a:fld>
            <a:endParaRPr lang="en-US"/>
          </a:p>
        </p:txBody>
      </p:sp>
      <p:pic>
        <p:nvPicPr>
          <p:cNvPr id="17" name="Picture 16" descr="A white background with black text&#10;&#10;AI-generated content may be incorrect.">
            <a:extLst>
              <a:ext uri="{FF2B5EF4-FFF2-40B4-BE49-F238E27FC236}">
                <a16:creationId xmlns:a16="http://schemas.microsoft.com/office/drawing/2014/main" id="{215D3FF3-0AA4-B712-CFE3-BEDAEA278E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9" y="388938"/>
            <a:ext cx="2581953" cy="782826"/>
          </a:xfrm>
          <a:prstGeom prst="rect">
            <a:avLst/>
          </a:prstGeom>
        </p:spPr>
      </p:pic>
      <p:pic>
        <p:nvPicPr>
          <p:cNvPr id="23" name="Picture 22" descr="A logo for a rural community&#10;&#10;AI-generated content may be incorrect.">
            <a:extLst>
              <a:ext uri="{FF2B5EF4-FFF2-40B4-BE49-F238E27FC236}">
                <a16:creationId xmlns:a16="http://schemas.microsoft.com/office/drawing/2014/main" id="{ADC82F35-4859-8334-34DB-C1EF6AE9F7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6792" y="388938"/>
            <a:ext cx="1400130" cy="782826"/>
          </a:xfrm>
          <a:prstGeom prst="rect">
            <a:avLst/>
          </a:prstGeom>
        </p:spPr>
      </p:pic>
      <p:pic>
        <p:nvPicPr>
          <p:cNvPr id="27" name="Picture 26">
            <a:extLst>
              <a:ext uri="{FF2B5EF4-FFF2-40B4-BE49-F238E27FC236}">
                <a16:creationId xmlns:a16="http://schemas.microsoft.com/office/drawing/2014/main" id="{DE91A0BD-A1D1-492E-9CE3-287C1A05CB20}"/>
              </a:ext>
            </a:extLst>
          </p:cNvPr>
          <p:cNvPicPr>
            <a:picLocks noChangeAspect="1"/>
          </p:cNvPicPr>
          <p:nvPr/>
        </p:nvPicPr>
        <p:blipFill>
          <a:blip r:embed="rId6"/>
          <a:stretch>
            <a:fillRect/>
          </a:stretch>
        </p:blipFill>
        <p:spPr>
          <a:xfrm>
            <a:off x="3949039" y="388938"/>
            <a:ext cx="1845672" cy="782826"/>
          </a:xfrm>
          <a:prstGeom prst="rect">
            <a:avLst/>
          </a:prstGeom>
        </p:spPr>
      </p:pic>
    </p:spTree>
    <p:extLst>
      <p:ext uri="{BB962C8B-B14F-4D97-AF65-F5344CB8AC3E}">
        <p14:creationId xmlns:p14="http://schemas.microsoft.com/office/powerpoint/2010/main" val="154738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2AB4E-102D-F215-E577-D5FF2B15DAFE}"/>
              </a:ext>
            </a:extLst>
          </p:cNvPr>
          <p:cNvSpPr>
            <a:spLocks noGrp="1"/>
          </p:cNvSpPr>
          <p:nvPr>
            <p:ph type="title"/>
          </p:nvPr>
        </p:nvSpPr>
        <p:spPr>
          <a:xfrm>
            <a:off x="128612" y="498792"/>
            <a:ext cx="7902968" cy="702140"/>
          </a:xfrm>
        </p:spPr>
        <p:txBody>
          <a:bodyPr anchor="t">
            <a:normAutofit/>
          </a:bodyPr>
          <a:lstStyle/>
          <a:p>
            <a:r>
              <a:rPr lang="en-US" dirty="0">
                <a:ea typeface="Batang"/>
              </a:rPr>
              <a:t>RRDF and URDF</a:t>
            </a:r>
          </a:p>
        </p:txBody>
      </p:sp>
      <p:sp>
        <p:nvSpPr>
          <p:cNvPr id="5" name="Date Placeholder 4">
            <a:extLst>
              <a:ext uri="{FF2B5EF4-FFF2-40B4-BE49-F238E27FC236}">
                <a16:creationId xmlns:a16="http://schemas.microsoft.com/office/drawing/2014/main" id="{04B2021E-D065-5C5B-CE88-DB96B4A67763}"/>
              </a:ext>
            </a:extLst>
          </p:cNvPr>
          <p:cNvSpPr>
            <a:spLocks noGrp="1"/>
          </p:cNvSpPr>
          <p:nvPr>
            <p:ph type="dt" sz="half" idx="10"/>
          </p:nvPr>
        </p:nvSpPr>
        <p:spPr>
          <a:xfrm rot="5400000">
            <a:off x="11193780" y="5478780"/>
            <a:ext cx="1234440" cy="457200"/>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800" kern="1200" cap="all" spc="100" baseline="0">
                <a:solidFill>
                  <a:schemeClr val="tx1"/>
                </a:solidFill>
                <a:latin typeface="+mj-lt"/>
                <a:ea typeface="Batang" panose="02030600000101010101" pitchFamily="18" charset="-127"/>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32"/>
              </a:spcAft>
            </a:pPr>
            <a:fld id="{3ABCDE2B-09CB-AB41-9236-F141221B8AB4}" type="datetime1">
              <a:rPr lang="en-US" smtClean="0"/>
              <a:pPr>
                <a:spcAft>
                  <a:spcPts val="432"/>
                </a:spcAft>
              </a:pPr>
              <a:t>1/26/2026</a:t>
            </a:fld>
            <a:endParaRPr lang="en-US"/>
          </a:p>
        </p:txBody>
      </p:sp>
      <p:sp>
        <p:nvSpPr>
          <p:cNvPr id="6" name="Slide Number Placeholder 5">
            <a:extLst>
              <a:ext uri="{FF2B5EF4-FFF2-40B4-BE49-F238E27FC236}">
                <a16:creationId xmlns:a16="http://schemas.microsoft.com/office/drawing/2014/main" id="{242F497E-E70D-D592-227D-3F923EED9CE8}"/>
              </a:ext>
            </a:extLst>
          </p:cNvPr>
          <p:cNvSpPr>
            <a:spLocks noGrp="1"/>
          </p:cNvSpPr>
          <p:nvPr>
            <p:ph type="sldNum" sz="quarter" idx="12"/>
          </p:nvPr>
        </p:nvSpPr>
        <p:spPr>
          <a:xfrm>
            <a:off x="11582400" y="6343955"/>
            <a:ext cx="457200" cy="365125"/>
          </a:xfrm>
          <a:prstGeom prst="rect">
            <a:avLst/>
          </a:prstGeom>
        </p:spPr>
        <p:txBody>
          <a:bodyPr vert="horz" lIns="91440" tIns="45720" rIns="91440" bIns="45720" rtlCol="0" anchor="b">
            <a:normAutofit/>
          </a:bodyPr>
          <a:lstStyle>
            <a:defPPr>
              <a:defRPr lang="en-US"/>
            </a:defPPr>
            <a:lvl1pPr marL="0" algn="ctr" defTabSz="914400" rtl="0" eaLnBrk="1" latinLnBrk="0" hangingPunct="1">
              <a:defRPr sz="800" b="1" i="0" kern="1200" cap="all" spc="100" baseline="0">
                <a:solidFill>
                  <a:schemeClr val="tx1"/>
                </a:solidFill>
                <a:latin typeface="+mj-lt"/>
                <a:ea typeface="Batang" panose="02030600000101010101" pitchFamily="18" charset="-127"/>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32"/>
              </a:spcAft>
            </a:pPr>
            <a:fld id="{AEAA3239-9EA4-4A65-A281-97F994456D9F}" type="slidenum">
              <a:rPr lang="en-US" smtClean="0"/>
              <a:pPr/>
              <a:t>18</a:t>
            </a:fld>
            <a:endParaRPr lang="en-US"/>
          </a:p>
        </p:txBody>
      </p:sp>
      <p:graphicFrame>
        <p:nvGraphicFramePr>
          <p:cNvPr id="8" name="Content Placeholder 7">
            <a:extLst>
              <a:ext uri="{FF2B5EF4-FFF2-40B4-BE49-F238E27FC236}">
                <a16:creationId xmlns:a16="http://schemas.microsoft.com/office/drawing/2014/main" id="{5396504F-63CF-4FAE-8757-E09141231C66}"/>
              </a:ext>
            </a:extLst>
          </p:cNvPr>
          <p:cNvGraphicFramePr>
            <a:graphicFrameLocks noGrp="1"/>
          </p:cNvGraphicFramePr>
          <p:nvPr>
            <p:ph idx="1"/>
          </p:nvPr>
        </p:nvGraphicFramePr>
        <p:xfrm>
          <a:off x="109855" y="986274"/>
          <a:ext cx="7921726" cy="4129494"/>
        </p:xfrm>
        <a:graphic>
          <a:graphicData uri="http://schemas.openxmlformats.org/drawingml/2006/table">
            <a:tbl>
              <a:tblPr firstRow="1" bandRow="1">
                <a:noFill/>
                <a:tableStyleId>{5C22544A-7EE6-4342-B048-85BDC9FD1C3A}</a:tableStyleId>
              </a:tblPr>
              <a:tblGrid>
                <a:gridCol w="2088060">
                  <a:extLst>
                    <a:ext uri="{9D8B030D-6E8A-4147-A177-3AD203B41FA5}">
                      <a16:colId xmlns:a16="http://schemas.microsoft.com/office/drawing/2014/main" val="820725347"/>
                    </a:ext>
                  </a:extLst>
                </a:gridCol>
                <a:gridCol w="2916833">
                  <a:extLst>
                    <a:ext uri="{9D8B030D-6E8A-4147-A177-3AD203B41FA5}">
                      <a16:colId xmlns:a16="http://schemas.microsoft.com/office/drawing/2014/main" val="3390448049"/>
                    </a:ext>
                  </a:extLst>
                </a:gridCol>
                <a:gridCol w="2916833">
                  <a:extLst>
                    <a:ext uri="{9D8B030D-6E8A-4147-A177-3AD203B41FA5}">
                      <a16:colId xmlns:a16="http://schemas.microsoft.com/office/drawing/2014/main" val="672361192"/>
                    </a:ext>
                  </a:extLst>
                </a:gridCol>
              </a:tblGrid>
              <a:tr h="447266">
                <a:tc>
                  <a:txBody>
                    <a:bodyPr/>
                    <a:lstStyle/>
                    <a:p>
                      <a:pPr>
                        <a:buNone/>
                      </a:pPr>
                      <a:r>
                        <a:rPr lang="en-US" sz="1300" b="1" cap="all" spc="150" dirty="0">
                          <a:solidFill>
                            <a:schemeClr val="tx1"/>
                          </a:solidFill>
                        </a:rPr>
                        <a:t>Aspect</a:t>
                      </a:r>
                    </a:p>
                  </a:txBody>
                  <a:tcPr marL="109208" marR="109208" marT="109208" marB="109208" anchor="ctr">
                    <a:lnL w="12700" cmpd="sng">
                      <a:noFill/>
                    </a:lnL>
                    <a:lnR w="12700" cmpd="sng">
                      <a:noFill/>
                    </a:lnR>
                    <a:lnT w="6350" cap="flat" cmpd="sng" algn="ctr">
                      <a:noFill/>
                      <a:prstDash val="solid"/>
                    </a:lnT>
                    <a:lnB w="6350" cap="flat" cmpd="sng" algn="ctr">
                      <a:noFill/>
                      <a:prstDash val="solid"/>
                    </a:lnB>
                    <a:solidFill>
                      <a:schemeClr val="accent1"/>
                    </a:solidFill>
                  </a:tcPr>
                </a:tc>
                <a:tc>
                  <a:txBody>
                    <a:bodyPr/>
                    <a:lstStyle/>
                    <a:p>
                      <a:pPr>
                        <a:buNone/>
                      </a:pPr>
                      <a:r>
                        <a:rPr lang="en-US" sz="1300" b="1" cap="all" spc="150" dirty="0">
                          <a:solidFill>
                            <a:schemeClr val="tx1"/>
                          </a:solidFill>
                        </a:rPr>
                        <a:t>RRDF</a:t>
                      </a:r>
                    </a:p>
                  </a:txBody>
                  <a:tcPr marL="109208" marR="109208" marT="109208" marB="109208" anchor="ctr">
                    <a:lnL w="12700" cmpd="sng">
                      <a:noFill/>
                    </a:lnL>
                    <a:lnR w="12700" cmpd="sng">
                      <a:noFill/>
                    </a:lnR>
                    <a:lnT w="6350" cap="flat" cmpd="sng" algn="ctr">
                      <a:noFill/>
                      <a:prstDash val="solid"/>
                    </a:lnT>
                    <a:lnB w="6350" cap="flat" cmpd="sng" algn="ctr">
                      <a:noFill/>
                      <a:prstDash val="solid"/>
                    </a:lnB>
                    <a:solidFill>
                      <a:schemeClr val="accent1"/>
                    </a:solidFill>
                  </a:tcPr>
                </a:tc>
                <a:tc>
                  <a:txBody>
                    <a:bodyPr/>
                    <a:lstStyle/>
                    <a:p>
                      <a:pPr>
                        <a:buNone/>
                      </a:pPr>
                      <a:r>
                        <a:rPr lang="en-US" sz="1300" b="1" cap="all" spc="150" dirty="0">
                          <a:solidFill>
                            <a:schemeClr val="tx1"/>
                          </a:solidFill>
                        </a:rPr>
                        <a:t>URDF</a:t>
                      </a:r>
                    </a:p>
                  </a:txBody>
                  <a:tcPr marL="109208" marR="109208" marT="109208" marB="109208" anchor="ctr">
                    <a:lnL w="12700" cmpd="sng">
                      <a:noFill/>
                    </a:lnL>
                    <a:lnR w="12700" cmpd="sng">
                      <a:noFill/>
                    </a:lnR>
                    <a:lnT w="6350" cap="flat" cmpd="sng" algn="ctr">
                      <a:noFill/>
                      <a:prstDash val="solid"/>
                    </a:lnT>
                    <a:lnB w="6350" cap="flat" cmpd="sng" algn="ctr">
                      <a:noFill/>
                      <a:prstDash val="solid"/>
                    </a:lnB>
                    <a:solidFill>
                      <a:schemeClr val="accent1"/>
                    </a:solidFill>
                  </a:tcPr>
                </a:tc>
                <a:extLst>
                  <a:ext uri="{0D108BD9-81ED-4DB2-BD59-A6C34878D82A}">
                    <a16:rowId xmlns:a16="http://schemas.microsoft.com/office/drawing/2014/main" val="2483726129"/>
                  </a:ext>
                </a:extLst>
              </a:tr>
              <a:tr h="400186">
                <a:tc>
                  <a:txBody>
                    <a:bodyPr/>
                    <a:lstStyle/>
                    <a:p>
                      <a:pPr>
                        <a:buNone/>
                      </a:pPr>
                      <a:r>
                        <a:rPr lang="en-US" sz="1000" b="1" cap="none" spc="0" dirty="0">
                          <a:solidFill>
                            <a:schemeClr val="tx1"/>
                          </a:solidFill>
                        </a:rPr>
                        <a:t>Focus Area</a:t>
                      </a:r>
                    </a:p>
                  </a:txBody>
                  <a:tcPr marL="109208" marR="109208" marT="109208" marB="109208"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a:buNone/>
                      </a:pPr>
                      <a:r>
                        <a:rPr lang="en-US" sz="1000" cap="none" spc="0" dirty="0">
                          <a:solidFill>
                            <a:schemeClr val="tx1"/>
                          </a:solidFill>
                        </a:rPr>
                        <a:t>Rural towns &amp; villages</a:t>
                      </a:r>
                    </a:p>
                  </a:txBody>
                  <a:tcPr marL="109208" marR="109208" marT="109208" marB="109208"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lvl="0">
                        <a:buNone/>
                      </a:pPr>
                      <a:r>
                        <a:rPr lang="en-US" sz="1000" cap="none" spc="0" dirty="0">
                          <a:solidFill>
                            <a:schemeClr val="tx1"/>
                          </a:solidFill>
                        </a:rPr>
                        <a:t>Longford Town</a:t>
                      </a:r>
                    </a:p>
                  </a:txBody>
                  <a:tcPr marL="109208" marR="109208" marT="109208" marB="109208"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extLst>
                  <a:ext uri="{0D108BD9-81ED-4DB2-BD59-A6C34878D82A}">
                    <a16:rowId xmlns:a16="http://schemas.microsoft.com/office/drawing/2014/main" val="1241408081"/>
                  </a:ext>
                </a:extLst>
              </a:tr>
              <a:tr h="1141197">
                <a:tc>
                  <a:txBody>
                    <a:bodyPr/>
                    <a:lstStyle/>
                    <a:p>
                      <a:pPr>
                        <a:buNone/>
                      </a:pPr>
                      <a:r>
                        <a:rPr lang="en-US" sz="1000" b="1" cap="none" spc="0" dirty="0">
                          <a:solidFill>
                            <a:schemeClr val="tx1"/>
                          </a:solidFill>
                        </a:rPr>
                        <a:t>Project Scale</a:t>
                      </a:r>
                    </a:p>
                  </a:txBody>
                  <a:tcPr marL="109208" marR="109208" marT="109208" marB="10920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000" cap="none" spc="0" dirty="0">
                          <a:solidFill>
                            <a:schemeClr val="tx1"/>
                          </a:solidFill>
                        </a:rPr>
                        <a:t>€3m–€12m (Category 1)</a:t>
                      </a:r>
                    </a:p>
                    <a:p>
                      <a:pPr lvl="0">
                        <a:buNone/>
                      </a:pPr>
                      <a:endParaRPr lang="en-US" sz="1000" cap="none" spc="0" dirty="0">
                        <a:solidFill>
                          <a:schemeClr val="tx1"/>
                        </a:solidFill>
                      </a:endParaRPr>
                    </a:p>
                    <a:p>
                      <a:pPr marL="0" lvl="0" indent="0" algn="l">
                        <a:lnSpc>
                          <a:spcPct val="100000"/>
                        </a:lnSpc>
                        <a:buNone/>
                      </a:pPr>
                      <a:r>
                        <a:rPr lang="en-US" sz="1000" b="0" i="0" u="none" strike="noStrike" cap="none" spc="0" baseline="0" noProof="0" dirty="0">
                          <a:solidFill>
                            <a:srgbClr val="000000"/>
                          </a:solidFill>
                          <a:latin typeface="Kalinga"/>
                        </a:rPr>
                        <a:t>Category 2 “provides smaller grants to enable the development of projects suitable for future Category 1 applications.”</a:t>
                      </a:r>
                      <a:endParaRPr lang="en-US" sz="1300" dirty="0"/>
                    </a:p>
                    <a:p>
                      <a:pPr lvl="0">
                        <a:buNone/>
                      </a:pPr>
                      <a:endParaRPr lang="en-US" sz="1000" cap="none" spc="0" dirty="0">
                        <a:solidFill>
                          <a:schemeClr val="tx1"/>
                        </a:solidFill>
                      </a:endParaRPr>
                    </a:p>
                  </a:txBody>
                  <a:tcPr marL="109208" marR="109208" marT="109208" marB="10920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lvl="0">
                        <a:buNone/>
                      </a:pPr>
                      <a:r>
                        <a:rPr lang="en-US" sz="1000" b="0" i="0" u="none" strike="noStrike" cap="none" spc="0" noProof="0" dirty="0">
                          <a:solidFill>
                            <a:srgbClr val="171717"/>
                          </a:solidFill>
                          <a:latin typeface="Kalinga"/>
                        </a:rPr>
                        <a:t>€2 million and larger</a:t>
                      </a:r>
                      <a:endParaRPr lang="en-US" sz="1000" cap="none" spc="0" dirty="0">
                        <a:solidFill>
                          <a:schemeClr val="tx1"/>
                        </a:solidFill>
                        <a:latin typeface="Kalinga"/>
                      </a:endParaRPr>
                    </a:p>
                  </a:txBody>
                  <a:tcPr marL="109208" marR="109208" marT="109208" marB="10920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2052988293"/>
                  </a:ext>
                </a:extLst>
              </a:tr>
              <a:tr h="423726">
                <a:tc>
                  <a:txBody>
                    <a:bodyPr/>
                    <a:lstStyle/>
                    <a:p>
                      <a:pPr>
                        <a:buNone/>
                      </a:pPr>
                      <a:r>
                        <a:rPr lang="en-US" sz="1000" b="1" cap="none" spc="0" dirty="0">
                          <a:solidFill>
                            <a:schemeClr val="tx1"/>
                          </a:solidFill>
                        </a:rPr>
                        <a:t>Match Funding</a:t>
                      </a:r>
                    </a:p>
                  </a:txBody>
                  <a:tcPr marL="109208" marR="109208" marT="109208" marB="10920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000" cap="none" spc="0" dirty="0">
                          <a:solidFill>
                            <a:schemeClr val="tx1"/>
                          </a:solidFill>
                        </a:rPr>
                        <a:t>25%</a:t>
                      </a:r>
                    </a:p>
                  </a:txBody>
                  <a:tcPr marL="109208" marR="109208" marT="109208" marB="10920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000" cap="none" spc="0" dirty="0">
                          <a:solidFill>
                            <a:schemeClr val="tx1"/>
                          </a:solidFill>
                        </a:rPr>
                        <a:t>25%</a:t>
                      </a:r>
                    </a:p>
                  </a:txBody>
                  <a:tcPr marL="109208" marR="109208" marT="109208" marB="10920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4053163570"/>
                  </a:ext>
                </a:extLst>
              </a:tr>
              <a:tr h="627743">
                <a:tc>
                  <a:txBody>
                    <a:bodyPr/>
                    <a:lstStyle/>
                    <a:p>
                      <a:pPr>
                        <a:buNone/>
                      </a:pPr>
                      <a:r>
                        <a:rPr lang="en-US" sz="1000" b="1" cap="none" spc="0" dirty="0">
                          <a:solidFill>
                            <a:schemeClr val="tx1"/>
                          </a:solidFill>
                        </a:rPr>
                        <a:t>Examples</a:t>
                      </a:r>
                    </a:p>
                  </a:txBody>
                  <a:tcPr marL="109208" marR="109208" marT="109208" marB="10920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000" cap="none" spc="0" dirty="0">
                          <a:solidFill>
                            <a:schemeClr val="tx1"/>
                          </a:solidFill>
                        </a:rPr>
                        <a:t>Community hubs, major public realm works</a:t>
                      </a:r>
                    </a:p>
                  </a:txBody>
                  <a:tcPr marL="109208" marR="109208" marT="109208" marB="10920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000" cap="none" spc="0" dirty="0">
                          <a:solidFill>
                            <a:schemeClr val="tx1"/>
                          </a:solidFill>
                        </a:rPr>
                        <a:t>Town Centre Redevelopment, vacant building renewal, housing, public spaces</a:t>
                      </a:r>
                    </a:p>
                  </a:txBody>
                  <a:tcPr marL="109208" marR="109208" marT="109208" marB="10920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753454440"/>
                  </a:ext>
                </a:extLst>
              </a:tr>
              <a:tr h="544688">
                <a:tc>
                  <a:txBody>
                    <a:bodyPr/>
                    <a:lstStyle/>
                    <a:p>
                      <a:pPr>
                        <a:buNone/>
                      </a:pPr>
                      <a:r>
                        <a:rPr lang="en-US" sz="1000" b="1" cap="none" spc="0" dirty="0">
                          <a:solidFill>
                            <a:schemeClr val="tx1"/>
                          </a:solidFill>
                        </a:rPr>
                        <a:t>Application</a:t>
                      </a:r>
                    </a:p>
                  </a:txBody>
                  <a:tcPr marL="109208" marR="109208" marT="109208" marB="10920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000" cap="none" spc="0" dirty="0">
                          <a:solidFill>
                            <a:schemeClr val="tx1"/>
                          </a:solidFill>
                        </a:rPr>
                        <a:t>LCC applies, community collaborates</a:t>
                      </a:r>
                    </a:p>
                  </a:txBody>
                  <a:tcPr marL="109208" marR="109208" marT="109208" marB="10920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000" cap="none" spc="0" dirty="0">
                          <a:solidFill>
                            <a:schemeClr val="tx1"/>
                          </a:solidFill>
                        </a:rPr>
                        <a:t>LCC applies, community collaborates</a:t>
                      </a:r>
                    </a:p>
                  </a:txBody>
                  <a:tcPr marL="109208" marR="109208" marT="109208" marB="10920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1753560104"/>
                  </a:ext>
                </a:extLst>
              </a:tr>
              <a:tr h="544688">
                <a:tc>
                  <a:txBody>
                    <a:bodyPr/>
                    <a:lstStyle/>
                    <a:p>
                      <a:pPr>
                        <a:buNone/>
                      </a:pPr>
                      <a:r>
                        <a:rPr lang="en-US" sz="1000" b="1" cap="none" spc="0" dirty="0">
                          <a:solidFill>
                            <a:schemeClr val="tx1"/>
                          </a:solidFill>
                        </a:rPr>
                        <a:t>Latest Priority</a:t>
                      </a:r>
                    </a:p>
                  </a:txBody>
                  <a:tcPr marL="109208" marR="109208" marT="109208" marB="109208" anchor="ctr">
                    <a:lnL w="12700" cmpd="sng">
                      <a:noFill/>
                      <a:prstDash val="solid"/>
                    </a:lnL>
                    <a:lnR w="12700" cmpd="sng">
                      <a:noFill/>
                      <a:prstDash val="solid"/>
                    </a:lnR>
                    <a:lnT w="6350" cap="flat" cmpd="sng" algn="ctr">
                      <a:solidFill>
                        <a:schemeClr val="tx1"/>
                      </a:solidFill>
                      <a:prstDash val="solid"/>
                    </a:lnT>
                    <a:lnB w="9525" cap="flat" cmpd="sng" algn="ctr">
                      <a:noFill/>
                      <a:prstDash val="solid"/>
                    </a:lnB>
                    <a:noFill/>
                  </a:tcPr>
                </a:tc>
                <a:tc>
                  <a:txBody>
                    <a:bodyPr/>
                    <a:lstStyle/>
                    <a:p>
                      <a:pPr>
                        <a:buNone/>
                      </a:pPr>
                      <a:r>
                        <a:rPr lang="en-US" sz="1000" cap="none" spc="0" dirty="0">
                          <a:solidFill>
                            <a:schemeClr val="tx1"/>
                          </a:solidFill>
                        </a:rPr>
                        <a:t>Strategic rural transformation</a:t>
                      </a:r>
                    </a:p>
                  </a:txBody>
                  <a:tcPr marL="109208" marR="109208" marT="109208" marB="109208" anchor="ctr">
                    <a:lnL w="12700" cmpd="sng">
                      <a:noFill/>
                      <a:prstDash val="solid"/>
                    </a:lnL>
                    <a:lnR w="12700" cmpd="sng">
                      <a:noFill/>
                      <a:prstDash val="solid"/>
                    </a:lnR>
                    <a:lnT w="6350" cap="flat" cmpd="sng" algn="ctr">
                      <a:solidFill>
                        <a:schemeClr val="tx1"/>
                      </a:solidFill>
                      <a:prstDash val="solid"/>
                    </a:lnT>
                    <a:lnB w="9525" cap="flat" cmpd="sng" algn="ctr">
                      <a:noFill/>
                      <a:prstDash val="solid"/>
                    </a:lnB>
                    <a:noFill/>
                  </a:tcPr>
                </a:tc>
                <a:tc>
                  <a:txBody>
                    <a:bodyPr/>
                    <a:lstStyle/>
                    <a:p>
                      <a:pPr>
                        <a:buNone/>
                      </a:pPr>
                      <a:r>
                        <a:rPr lang="en-US" sz="1000" cap="none" spc="0" dirty="0">
                          <a:solidFill>
                            <a:schemeClr val="tx1"/>
                          </a:solidFill>
                        </a:rPr>
                        <a:t>Turning derelict buildings into homes</a:t>
                      </a:r>
                    </a:p>
                  </a:txBody>
                  <a:tcPr marL="109208" marR="109208" marT="109208" marB="109208" anchor="ctr">
                    <a:lnL w="12700" cmpd="sng">
                      <a:noFill/>
                      <a:prstDash val="solid"/>
                    </a:lnL>
                    <a:lnR w="12700" cmpd="sng">
                      <a:noFill/>
                      <a:prstDash val="solid"/>
                    </a:lnR>
                    <a:lnT w="6350" cap="flat" cmpd="sng" algn="ctr">
                      <a:solidFill>
                        <a:schemeClr val="tx1"/>
                      </a:solidFill>
                      <a:prstDash val="solid"/>
                    </a:lnT>
                    <a:lnB w="9525" cap="flat" cmpd="sng" algn="ctr">
                      <a:noFill/>
                      <a:prstDash val="solid"/>
                    </a:lnB>
                    <a:noFill/>
                  </a:tcPr>
                </a:tc>
                <a:extLst>
                  <a:ext uri="{0D108BD9-81ED-4DB2-BD59-A6C34878D82A}">
                    <a16:rowId xmlns:a16="http://schemas.microsoft.com/office/drawing/2014/main" val="1736019865"/>
                  </a:ext>
                </a:extLst>
              </a:tr>
            </a:tbl>
          </a:graphicData>
        </a:graphic>
      </p:graphicFrame>
    </p:spTree>
    <p:extLst>
      <p:ext uri="{BB962C8B-B14F-4D97-AF65-F5344CB8AC3E}">
        <p14:creationId xmlns:p14="http://schemas.microsoft.com/office/powerpoint/2010/main" val="22062064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7A77-ADCF-3A0F-C9C9-297AB7BE3EC4}"/>
              </a:ext>
            </a:extLst>
          </p:cNvPr>
          <p:cNvSpPr>
            <a:spLocks noGrp="1"/>
          </p:cNvSpPr>
          <p:nvPr>
            <p:ph type="title"/>
          </p:nvPr>
        </p:nvSpPr>
        <p:spPr>
          <a:xfrm>
            <a:off x="251044" y="447914"/>
            <a:ext cx="8255229" cy="479852"/>
          </a:xfrm>
          <a:solidFill>
            <a:schemeClr val="bg2"/>
          </a:solidFill>
        </p:spPr>
        <p:txBody>
          <a:bodyPr anchor="b">
            <a:normAutofit/>
          </a:bodyPr>
          <a:lstStyle/>
          <a:p>
            <a:r>
              <a:rPr lang="en-US" b="1" dirty="0">
                <a:latin typeface="Calibri" panose="020F0502020204030204" pitchFamily="34" charset="0"/>
                <a:ea typeface="Calibri" panose="020F0502020204030204" pitchFamily="34" charset="0"/>
                <a:cs typeface="Calibri" panose="020F0502020204030204" pitchFamily="34" charset="0"/>
              </a:rPr>
              <a:t>Tips for Successful Applications</a:t>
            </a:r>
          </a:p>
        </p:txBody>
      </p:sp>
      <p:sp>
        <p:nvSpPr>
          <p:cNvPr id="7" name="Content Placeholder 6">
            <a:extLst>
              <a:ext uri="{FF2B5EF4-FFF2-40B4-BE49-F238E27FC236}">
                <a16:creationId xmlns:a16="http://schemas.microsoft.com/office/drawing/2014/main" id="{6583953F-CB25-BBD5-C3E9-726DB0EB4F7B}"/>
              </a:ext>
            </a:extLst>
          </p:cNvPr>
          <p:cNvSpPr>
            <a:spLocks noGrp="1"/>
          </p:cNvSpPr>
          <p:nvPr>
            <p:ph idx="1"/>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231069" y="927766"/>
            <a:ext cx="8255230" cy="4404646"/>
          </a:xfrm>
        </p:spPr>
        <p:txBody>
          <a:bodyPr>
            <a:normAutofit/>
          </a:bodyPr>
          <a:lstStyle/>
          <a:p>
            <a:pPr>
              <a:spcBef>
                <a:spcPts val="1802"/>
              </a:spcBef>
            </a:pPr>
            <a:r>
              <a:rPr lang="en-IE" sz="1442" dirty="0">
                <a:solidFill>
                  <a:srgbClr val="7030A0"/>
                </a:solidFill>
              </a:rPr>
              <a:t>Show Local Need: </a:t>
            </a:r>
            <a:r>
              <a:rPr lang="en-IE" sz="1442" dirty="0">
                <a:solidFill>
                  <a:schemeClr val="tx1"/>
                </a:solidFill>
              </a:rPr>
              <a:t>Clearly outline why the project is needed and the benefits for the community.</a:t>
            </a:r>
          </a:p>
          <a:p>
            <a:pPr>
              <a:spcBef>
                <a:spcPts val="1802"/>
              </a:spcBef>
            </a:pPr>
            <a:r>
              <a:rPr lang="en-IE" sz="1442" dirty="0">
                <a:solidFill>
                  <a:srgbClr val="7030A0"/>
                </a:solidFill>
              </a:rPr>
              <a:t>Demonstrate Impact: </a:t>
            </a:r>
            <a:r>
              <a:rPr lang="en-IE" sz="1442" dirty="0">
                <a:solidFill>
                  <a:schemeClr val="tx1"/>
                </a:solidFill>
              </a:rPr>
              <a:t>Highlight expected outcomes such as health, tourism, or economic benefits.</a:t>
            </a:r>
          </a:p>
          <a:p>
            <a:pPr>
              <a:spcBef>
                <a:spcPts val="1802"/>
              </a:spcBef>
            </a:pPr>
            <a:r>
              <a:rPr lang="en-IE" sz="1442" dirty="0">
                <a:solidFill>
                  <a:srgbClr val="7030A0"/>
                </a:solidFill>
              </a:rPr>
              <a:t>Community Support: </a:t>
            </a:r>
            <a:r>
              <a:rPr lang="en-IE" sz="1442" dirty="0">
                <a:solidFill>
                  <a:schemeClr val="tx1"/>
                </a:solidFill>
              </a:rPr>
              <a:t>Provide evidence of broad local engagement and backing (meetings, surveys, letters).</a:t>
            </a:r>
          </a:p>
          <a:p>
            <a:pPr>
              <a:spcBef>
                <a:spcPts val="1802"/>
              </a:spcBef>
            </a:pPr>
            <a:r>
              <a:rPr lang="en-IE" sz="1442" dirty="0">
                <a:solidFill>
                  <a:srgbClr val="7030A0"/>
                </a:solidFill>
              </a:rPr>
              <a:t>Elected Representative: </a:t>
            </a:r>
            <a:r>
              <a:rPr lang="en-IE" sz="1442" dirty="0">
                <a:solidFill>
                  <a:schemeClr val="tx1"/>
                </a:solidFill>
              </a:rPr>
              <a:t>Engage early with your local representative.</a:t>
            </a:r>
          </a:p>
          <a:p>
            <a:pPr>
              <a:spcBef>
                <a:spcPts val="1802"/>
              </a:spcBef>
            </a:pPr>
            <a:r>
              <a:rPr lang="en-IE" sz="1442" dirty="0">
                <a:solidFill>
                  <a:srgbClr val="7030A0"/>
                </a:solidFill>
              </a:rPr>
              <a:t>Match Funding: </a:t>
            </a:r>
            <a:r>
              <a:rPr lang="en-IE" sz="1442" dirty="0">
                <a:solidFill>
                  <a:schemeClr val="tx1"/>
                </a:solidFill>
              </a:rPr>
              <a:t>Provide evidence of Match Funding.</a:t>
            </a:r>
          </a:p>
          <a:p>
            <a:pPr>
              <a:spcBef>
                <a:spcPts val="1802"/>
              </a:spcBef>
            </a:pPr>
            <a:r>
              <a:rPr lang="en-IE" sz="1442" dirty="0">
                <a:solidFill>
                  <a:srgbClr val="7030A0"/>
                </a:solidFill>
              </a:rPr>
              <a:t>Accessibility &amp; Inclusion: </a:t>
            </a:r>
            <a:r>
              <a:rPr lang="en-IE" sz="1442" dirty="0">
                <a:solidFill>
                  <a:schemeClr val="tx1"/>
                </a:solidFill>
              </a:rPr>
              <a:t>Include measures for people with disabilities and older adults.</a:t>
            </a:r>
          </a:p>
          <a:p>
            <a:pPr>
              <a:spcBef>
                <a:spcPts val="1802"/>
              </a:spcBef>
            </a:pPr>
            <a:r>
              <a:rPr lang="en-IE" sz="1442" dirty="0">
                <a:solidFill>
                  <a:srgbClr val="7030A0"/>
                </a:solidFill>
              </a:rPr>
              <a:t>Environmental Considerations: </a:t>
            </a:r>
            <a:r>
              <a:rPr lang="en-IE" sz="1442" dirty="0">
                <a:solidFill>
                  <a:schemeClr val="tx1"/>
                </a:solidFill>
              </a:rPr>
              <a:t>Show how the project protects biodiversity and supports climate action.</a:t>
            </a:r>
          </a:p>
          <a:p>
            <a:pPr>
              <a:spcBef>
                <a:spcPts val="1802"/>
              </a:spcBef>
            </a:pPr>
            <a:r>
              <a:rPr lang="en-IE" sz="1442" dirty="0">
                <a:solidFill>
                  <a:srgbClr val="7030A0"/>
                </a:solidFill>
              </a:rPr>
              <a:t>Provide Visuals: </a:t>
            </a:r>
            <a:r>
              <a:rPr lang="en-IE" sz="1442" dirty="0">
                <a:solidFill>
                  <a:schemeClr val="tx1"/>
                </a:solidFill>
              </a:rPr>
              <a:t>Include maps, photos, or sketches to illustrate the project concept.</a:t>
            </a:r>
          </a:p>
          <a:p>
            <a:pPr>
              <a:spcBef>
                <a:spcPts val="1802"/>
              </a:spcBef>
            </a:pPr>
            <a:r>
              <a:rPr lang="en-IE" sz="1442" dirty="0">
                <a:solidFill>
                  <a:srgbClr val="7030A0"/>
                </a:solidFill>
              </a:rPr>
              <a:t>Realistic Delivery: </a:t>
            </a:r>
            <a:r>
              <a:rPr lang="en-IE" sz="1442" dirty="0">
                <a:solidFill>
                  <a:schemeClr val="tx1"/>
                </a:solidFill>
              </a:rPr>
              <a:t>Indicate achievable timelines and practical steps for implementation.</a:t>
            </a:r>
            <a:endParaRPr lang="en-IE" sz="216" dirty="0">
              <a:solidFill>
                <a:schemeClr val="tx1"/>
              </a:solidFill>
            </a:endParaRPr>
          </a:p>
        </p:txBody>
      </p:sp>
      <p:sp>
        <p:nvSpPr>
          <p:cNvPr id="5" name="Slide Number Placeholder 4">
            <a:extLst>
              <a:ext uri="{FF2B5EF4-FFF2-40B4-BE49-F238E27FC236}">
                <a16:creationId xmlns:a16="http://schemas.microsoft.com/office/drawing/2014/main" id="{9C014DA9-DF52-17FE-C4C5-F9BF72982C8A}"/>
              </a:ext>
            </a:extLst>
          </p:cNvPr>
          <p:cNvSpPr>
            <a:spLocks noGrp="1"/>
          </p:cNvSpPr>
          <p:nvPr>
            <p:ph type="sldNum" sz="quarter" idx="12"/>
          </p:nvPr>
        </p:nvSpPr>
        <p:spPr>
          <a:xfrm>
            <a:off x="11582400" y="6343955"/>
            <a:ext cx="457200" cy="365125"/>
          </a:xfrm>
          <a:prstGeom prst="rect">
            <a:avLst/>
          </a:prstGeom>
        </p:spPr>
        <p:txBody>
          <a:bodyPr vert="horz" lIns="91440" tIns="45720" rIns="91440" bIns="45720" rtlCol="0" anchor="b">
            <a:normAutofit/>
          </a:bodyPr>
          <a:lstStyle>
            <a:defPPr>
              <a:defRPr lang="en-US"/>
            </a:defPPr>
            <a:lvl1pPr marL="0" algn="ctr" defTabSz="914400" rtl="0" eaLnBrk="1" latinLnBrk="0" hangingPunct="1">
              <a:defRPr sz="800" b="1" i="0" kern="1200" cap="all" spc="100" baseline="0">
                <a:solidFill>
                  <a:schemeClr val="tx1"/>
                </a:solidFill>
                <a:latin typeface="+mj-lt"/>
                <a:ea typeface="Batang" panose="02030600000101010101" pitchFamily="18" charset="-127"/>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32"/>
              </a:spcAft>
            </a:pPr>
            <a:fld id="{AEAA3239-9EA4-4A65-A281-97F994456D9F}" type="slidenum">
              <a:rPr lang="en-US" smtClean="0"/>
              <a:pPr/>
              <a:t>19</a:t>
            </a:fld>
            <a:endParaRPr lang="en-US"/>
          </a:p>
        </p:txBody>
      </p:sp>
    </p:spTree>
    <p:extLst>
      <p:ext uri="{BB962C8B-B14F-4D97-AF65-F5344CB8AC3E}">
        <p14:creationId xmlns:p14="http://schemas.microsoft.com/office/powerpoint/2010/main" val="3861807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46507"/>
            <a:ext cx="7930100" cy="397545"/>
          </a:xfrm>
          <a:prstGeom prst="rect">
            <a:avLst/>
          </a:prstGeom>
        </p:spPr>
        <p:txBody>
          <a:bodyPr vert="horz" wrap="square" lIns="0" tIns="12700" rIns="0" bIns="0" rtlCol="0">
            <a:spAutoFit/>
          </a:bodyPr>
          <a:lstStyle/>
          <a:p>
            <a:pPr marL="12700" algn="l">
              <a:lnSpc>
                <a:spcPts val="2960"/>
              </a:lnSpc>
              <a:spcBef>
                <a:spcPts val="100"/>
              </a:spcBef>
            </a:pPr>
            <a:r>
              <a:rPr lang="en-GB" sz="2400" spc="-10" dirty="0"/>
              <a:t>Agenda</a:t>
            </a:r>
            <a:endParaRPr sz="2400"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614985" y="1333579"/>
            <a:ext cx="7841200" cy="2958502"/>
          </a:xfrm>
          <a:prstGeom prst="rect">
            <a:avLst/>
          </a:prstGeom>
        </p:spPr>
        <p:txBody>
          <a:bodyPr vert="horz" wrap="square" lIns="0" tIns="77470" rIns="0" bIns="0" rtlCol="0" anchor="t">
            <a:spAutoFit/>
          </a:bodyPr>
          <a:lstStyle/>
          <a:p>
            <a:pPr marL="355600" indent="-342900">
              <a:lnSpc>
                <a:spcPct val="100000"/>
              </a:lnSpc>
              <a:spcBef>
                <a:spcPts val="610"/>
              </a:spcBef>
              <a:buFont typeface="Arial" panose="020B0604020202020204" pitchFamily="34" charset="0"/>
              <a:buChar char="•"/>
            </a:pPr>
            <a:r>
              <a:rPr lang="en-GB" b="0" dirty="0">
                <a:solidFill>
                  <a:schemeClr val="tx1"/>
                </a:solidFill>
                <a:latin typeface="Museo Sans"/>
              </a:rPr>
              <a:t>Longford LCDC</a:t>
            </a:r>
          </a:p>
          <a:p>
            <a:pPr marL="355600" indent="-342900">
              <a:spcBef>
                <a:spcPts val="610"/>
              </a:spcBef>
              <a:buFont typeface="Arial" panose="020B0604020202020204" pitchFamily="34" charset="0"/>
              <a:buChar char="•"/>
            </a:pPr>
            <a:r>
              <a:rPr lang="en-GB" b="0" dirty="0">
                <a:solidFill>
                  <a:schemeClr val="tx1"/>
                </a:solidFill>
                <a:latin typeface="Museo Sans"/>
              </a:rPr>
              <a:t>Community based projects - how to select a project</a:t>
            </a:r>
          </a:p>
          <a:p>
            <a:pPr marL="355600" indent="-342900">
              <a:lnSpc>
                <a:spcPct val="100000"/>
              </a:lnSpc>
              <a:spcBef>
                <a:spcPts val="610"/>
              </a:spcBef>
              <a:buFont typeface="Arial" panose="020B0604020202020204" pitchFamily="34" charset="0"/>
              <a:buChar char="•"/>
            </a:pPr>
            <a:r>
              <a:rPr lang="en-GB" b="0" dirty="0">
                <a:solidFill>
                  <a:schemeClr val="tx1"/>
                </a:solidFill>
                <a:latin typeface="Museo Sans"/>
              </a:rPr>
              <a:t>Identifying the right scheme</a:t>
            </a:r>
          </a:p>
          <a:p>
            <a:pPr marL="355600" indent="-342900">
              <a:lnSpc>
                <a:spcPct val="100000"/>
              </a:lnSpc>
              <a:spcBef>
                <a:spcPts val="610"/>
              </a:spcBef>
              <a:buFont typeface="Arial" panose="020B0604020202020204" pitchFamily="34" charset="0"/>
              <a:buChar char="•"/>
            </a:pPr>
            <a:r>
              <a:rPr lang="en-GB" b="0" dirty="0">
                <a:solidFill>
                  <a:schemeClr val="tx1"/>
                </a:solidFill>
                <a:latin typeface="Museo Sans"/>
              </a:rPr>
              <a:t>Standard requirements for applying for grants</a:t>
            </a:r>
          </a:p>
          <a:p>
            <a:pPr marL="355600" indent="-342900">
              <a:lnSpc>
                <a:spcPct val="100000"/>
              </a:lnSpc>
              <a:spcBef>
                <a:spcPts val="610"/>
              </a:spcBef>
              <a:buFont typeface="Arial" panose="020B0604020202020204" pitchFamily="34" charset="0"/>
              <a:buChar char="•"/>
            </a:pPr>
            <a:r>
              <a:rPr lang="en-GB" b="0" dirty="0">
                <a:solidFill>
                  <a:schemeClr val="tx1"/>
                </a:solidFill>
                <a:latin typeface="Museo Sans"/>
              </a:rPr>
              <a:t>Drawing down a grant</a:t>
            </a:r>
          </a:p>
          <a:p>
            <a:pPr marL="355600" indent="-342900">
              <a:lnSpc>
                <a:spcPct val="100000"/>
              </a:lnSpc>
              <a:spcBef>
                <a:spcPts val="610"/>
              </a:spcBef>
              <a:buFont typeface="Arial" panose="020B0604020202020204" pitchFamily="34" charset="0"/>
              <a:buChar char="•"/>
            </a:pPr>
            <a:r>
              <a:rPr lang="en-GB" b="0" dirty="0">
                <a:solidFill>
                  <a:schemeClr val="tx1"/>
                </a:solidFill>
                <a:latin typeface="Museo Sans"/>
              </a:rPr>
              <a:t>Overview of available funding schemes</a:t>
            </a:r>
          </a:p>
          <a:p>
            <a:pPr marL="355600" indent="-342900">
              <a:lnSpc>
                <a:spcPct val="100000"/>
              </a:lnSpc>
              <a:spcBef>
                <a:spcPts val="610"/>
              </a:spcBef>
              <a:buFont typeface="Arial" panose="020B0604020202020204" pitchFamily="34" charset="0"/>
              <a:buChar char="•"/>
            </a:pPr>
            <a:r>
              <a:rPr lang="en-GB" b="0" dirty="0">
                <a:solidFill>
                  <a:schemeClr val="tx1"/>
                </a:solidFill>
                <a:latin typeface="Museo Sans"/>
              </a:rPr>
              <a:t>Membership of Longford Public Participation Network</a:t>
            </a:r>
          </a:p>
          <a:p>
            <a:pPr marL="355600" indent="-342900">
              <a:lnSpc>
                <a:spcPct val="100000"/>
              </a:lnSpc>
              <a:spcBef>
                <a:spcPts val="610"/>
              </a:spcBef>
              <a:buFont typeface="Arial" panose="020B0604020202020204" pitchFamily="34" charset="0"/>
              <a:buChar char="•"/>
            </a:pPr>
            <a:r>
              <a:rPr lang="en-GB" b="0" dirty="0">
                <a:solidFill>
                  <a:schemeClr val="tx1"/>
                </a:solidFill>
                <a:latin typeface="Museo Sans"/>
              </a:rPr>
              <a:t>Longford Community Resources </a:t>
            </a:r>
            <a:r>
              <a:rPr lang="en-GB" b="0" dirty="0" err="1">
                <a:solidFill>
                  <a:schemeClr val="tx1"/>
                </a:solidFill>
                <a:latin typeface="Museo Sans"/>
              </a:rPr>
              <a:t>Clg</a:t>
            </a:r>
            <a:r>
              <a:rPr lang="en-GB" b="0" dirty="0">
                <a:solidFill>
                  <a:schemeClr val="tx1"/>
                </a:solidFill>
                <a:latin typeface="Museo Sans"/>
              </a:rPr>
              <a:t> – LEADER funding</a:t>
            </a:r>
          </a:p>
          <a:p>
            <a:pPr marL="297180" marR="84455" indent="-285750" algn="just">
              <a:lnSpc>
                <a:spcPts val="1800"/>
              </a:lnSpc>
              <a:spcBef>
                <a:spcPts val="1135"/>
              </a:spcBef>
              <a:buFont typeface="Arial" panose="020B0604020202020204" pitchFamily="34" charset="0"/>
              <a:buChar char="•"/>
              <a:tabLst>
                <a:tab pos="120650" algn="l"/>
              </a:tabLst>
            </a:pPr>
            <a:endParaRPr lang="en-IE" dirty="0">
              <a:latin typeface="Museo Sans"/>
              <a:cs typeface="Museo Sans"/>
            </a:endParaRPr>
          </a:p>
        </p:txBody>
      </p:sp>
      <p:sp>
        <p:nvSpPr>
          <p:cNvPr id="8" name="Slide Number Placeholder 7">
            <a:extLst>
              <a:ext uri="{FF2B5EF4-FFF2-40B4-BE49-F238E27FC236}">
                <a16:creationId xmlns:a16="http://schemas.microsoft.com/office/drawing/2014/main" id="{FF1F4408-DBE2-9B11-7219-B4EBA38261E4}"/>
              </a:ext>
            </a:extLst>
          </p:cNvPr>
          <p:cNvSpPr>
            <a:spLocks noGrp="1"/>
          </p:cNvSpPr>
          <p:nvPr>
            <p:ph type="sldNum" sz="quarter" idx="7"/>
          </p:nvPr>
        </p:nvSpPr>
        <p:spPr/>
        <p:txBody>
          <a:bodyPr/>
          <a:lstStyle/>
          <a:p>
            <a:fld id="{B6F15528-21DE-4FAA-801E-634DDDAF4B2B}" type="slidenum">
              <a:rPr lang="en-IE" smtClean="0"/>
              <a:t>2</a:t>
            </a:fld>
            <a:endParaRPr lang="en-IE"/>
          </a:p>
        </p:txBody>
      </p:sp>
    </p:spTree>
    <p:extLst>
      <p:ext uri="{BB962C8B-B14F-4D97-AF65-F5344CB8AC3E}">
        <p14:creationId xmlns:p14="http://schemas.microsoft.com/office/powerpoint/2010/main" val="1571329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612B3-D40A-DD20-4DF0-1CC649D5C4D9}"/>
              </a:ext>
            </a:extLst>
          </p:cNvPr>
          <p:cNvSpPr>
            <a:spLocks noGrp="1"/>
          </p:cNvSpPr>
          <p:nvPr>
            <p:ph type="title"/>
          </p:nvPr>
        </p:nvSpPr>
        <p:spPr>
          <a:xfrm>
            <a:off x="274100" y="316354"/>
            <a:ext cx="4587240" cy="400110"/>
          </a:xfrm>
        </p:spPr>
        <p:txBody>
          <a:bodyPr/>
          <a:lstStyle/>
          <a:p>
            <a:r>
              <a:rPr lang="en-IE" dirty="0"/>
              <a:t>📞 </a:t>
            </a:r>
            <a:r>
              <a:rPr lang="en-GB" dirty="0"/>
              <a:t>Contact Details</a:t>
            </a:r>
            <a:endParaRPr lang="en-IE" dirty="0"/>
          </a:p>
        </p:txBody>
      </p:sp>
      <p:sp>
        <p:nvSpPr>
          <p:cNvPr id="3" name="Content Placeholder 2">
            <a:extLst>
              <a:ext uri="{FF2B5EF4-FFF2-40B4-BE49-F238E27FC236}">
                <a16:creationId xmlns:a16="http://schemas.microsoft.com/office/drawing/2014/main" id="{D5432687-27CE-B744-6D03-8FB5652FFEFF}"/>
              </a:ext>
            </a:extLst>
          </p:cNvPr>
          <p:cNvSpPr>
            <a:spLocks noGrp="1"/>
          </p:cNvSpPr>
          <p:nvPr>
            <p:ph idx="1"/>
          </p:nvPr>
        </p:nvSpPr>
        <p:spPr>
          <a:xfrm>
            <a:off x="765176" y="971943"/>
            <a:ext cx="7921725" cy="4130983"/>
          </a:xfrm>
        </p:spPr>
        <p:txBody>
          <a:bodyPr>
            <a:normAutofit/>
          </a:bodyPr>
          <a:lstStyle/>
          <a:p>
            <a:r>
              <a:rPr lang="en-IE" sz="2018" dirty="0"/>
              <a:t>Eoghan Dwyer</a:t>
            </a:r>
          </a:p>
          <a:p>
            <a:r>
              <a:rPr lang="en-IE" sz="2018" dirty="0"/>
              <a:t>Senior Staff Officer</a:t>
            </a:r>
          </a:p>
          <a:p>
            <a:r>
              <a:rPr lang="en-IE" sz="2018" dirty="0"/>
              <a:t>Regeneration</a:t>
            </a:r>
          </a:p>
          <a:p>
            <a:r>
              <a:rPr lang="en-IE" sz="2018" dirty="0"/>
              <a:t>Longford County Council</a:t>
            </a:r>
          </a:p>
          <a:p>
            <a:endParaRPr lang="en-IE" sz="2018" dirty="0"/>
          </a:p>
          <a:p>
            <a:r>
              <a:rPr lang="en-IE" sz="2018" dirty="0"/>
              <a:t>📧 Email: </a:t>
            </a:r>
            <a:r>
              <a:rPr lang="en-IE" sz="2018" dirty="0">
                <a:hlinkClick r:id="rId2"/>
              </a:rPr>
              <a:t>edwyer@longfordcoco.ie</a:t>
            </a:r>
            <a:endParaRPr lang="en-IE" sz="2018" dirty="0"/>
          </a:p>
          <a:p>
            <a:r>
              <a:rPr lang="en-IE" sz="2018" dirty="0"/>
              <a:t>📱 Phone: 043 334 4204</a:t>
            </a:r>
          </a:p>
          <a:p>
            <a:r>
              <a:rPr lang="en-IE" sz="2018" dirty="0"/>
              <a:t>🏢 Office: Church Street, Longford</a:t>
            </a:r>
          </a:p>
          <a:p>
            <a:r>
              <a:rPr lang="en-IE" sz="2018" dirty="0"/>
              <a:t>🌐 Website: </a:t>
            </a:r>
            <a:r>
              <a:rPr lang="en-IE" sz="2018" u="sng" dirty="0">
                <a:solidFill>
                  <a:srgbClr val="002060"/>
                </a:solidFill>
              </a:rPr>
              <a:t>www.longfordcoco.ie/services/regeneration</a:t>
            </a:r>
          </a:p>
        </p:txBody>
      </p:sp>
      <p:sp>
        <p:nvSpPr>
          <p:cNvPr id="6" name="Slide Number Placeholder 5">
            <a:extLst>
              <a:ext uri="{FF2B5EF4-FFF2-40B4-BE49-F238E27FC236}">
                <a16:creationId xmlns:a16="http://schemas.microsoft.com/office/drawing/2014/main" id="{5EE4398D-D8E6-BE17-D15B-122909600F4D}"/>
              </a:ext>
            </a:extLst>
          </p:cNvPr>
          <p:cNvSpPr>
            <a:spLocks noGrp="1"/>
          </p:cNvSpPr>
          <p:nvPr>
            <p:ph type="sldNum" sz="quarter" idx="12"/>
          </p:nvPr>
        </p:nvSpPr>
        <p:spPr>
          <a:xfrm>
            <a:off x="11582400" y="6343955"/>
            <a:ext cx="457200" cy="365125"/>
          </a:xfrm>
          <a:prstGeom prst="rect">
            <a:avLst/>
          </a:prstGeom>
        </p:spPr>
        <p:txBody>
          <a:bodyPr vert="horz" lIns="91440" tIns="45720" rIns="91440" bIns="45720" rtlCol="0" anchor="b"/>
          <a:lstStyle>
            <a:defPPr>
              <a:defRPr lang="en-US"/>
            </a:defPPr>
            <a:lvl1pPr marL="0" algn="ctr" defTabSz="914400" rtl="0" eaLnBrk="1" latinLnBrk="0" hangingPunct="1">
              <a:defRPr sz="800" b="1" i="0" kern="1200" cap="all" spc="100" baseline="0">
                <a:solidFill>
                  <a:schemeClr val="tx1"/>
                </a:solidFill>
                <a:latin typeface="+mj-lt"/>
                <a:ea typeface="Batang" panose="02030600000101010101" pitchFamily="18" charset="-127"/>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AA3239-9EA4-4A65-A281-97F994456D9F}" type="slidenum">
              <a:rPr lang="en-US" smtClean="0"/>
              <a:pPr/>
              <a:t>20</a:t>
            </a:fld>
            <a:endParaRPr lang="en-US"/>
          </a:p>
        </p:txBody>
      </p:sp>
    </p:spTree>
    <p:extLst>
      <p:ext uri="{BB962C8B-B14F-4D97-AF65-F5344CB8AC3E}">
        <p14:creationId xmlns:p14="http://schemas.microsoft.com/office/powerpoint/2010/main" val="2139281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569C6295-A0F4-E96B-AD4A-F5D31535A5BE}"/>
              </a:ext>
            </a:extLst>
          </p:cNvPr>
          <p:cNvSpPr txBox="1">
            <a:spLocks noGrp="1"/>
          </p:cNvSpPr>
          <p:nvPr>
            <p:ph type="title"/>
          </p:nvPr>
        </p:nvSpPr>
        <p:spPr>
          <a:xfrm>
            <a:off x="729827" y="2297698"/>
            <a:ext cx="7621624" cy="1166986"/>
          </a:xfrm>
          <a:prstGeom prst="rect">
            <a:avLst/>
          </a:prstGeom>
        </p:spPr>
        <p:txBody>
          <a:bodyPr vert="horz" wrap="square" lIns="0" tIns="12700" rIns="0" bIns="0" rtlCol="0" anchor="t">
            <a:spAutoFit/>
          </a:bodyPr>
          <a:lstStyle/>
          <a:p>
            <a:pPr marL="12700" algn="ctr">
              <a:lnSpc>
                <a:spcPts val="2960"/>
              </a:lnSpc>
              <a:spcBef>
                <a:spcPts val="100"/>
              </a:spcBef>
            </a:pPr>
            <a:r>
              <a:rPr lang="en-GB" sz="2800" spc="-12" dirty="0">
                <a:solidFill>
                  <a:schemeClr val="accent1"/>
                </a:solidFill>
              </a:rPr>
              <a:t>Arts Office</a:t>
            </a:r>
            <a:br>
              <a:rPr lang="en-GB" sz="2800" spc="-12" dirty="0">
                <a:solidFill>
                  <a:schemeClr val="accent1"/>
                </a:solidFill>
              </a:rPr>
            </a:br>
            <a:r>
              <a:rPr lang="en-GB" sz="2800" spc="-12" dirty="0">
                <a:solidFill>
                  <a:schemeClr val="accent1"/>
                </a:solidFill>
              </a:rPr>
              <a:t>Creative Ireland (CI)</a:t>
            </a:r>
            <a:br>
              <a:rPr lang="en-GB" sz="2800" spc="-12" dirty="0">
                <a:solidFill>
                  <a:schemeClr val="accent1"/>
                </a:solidFill>
              </a:rPr>
            </a:br>
            <a:r>
              <a:rPr lang="en-GB" sz="2800" spc="-12" dirty="0">
                <a:solidFill>
                  <a:schemeClr val="accent1"/>
                </a:solidFill>
              </a:rPr>
              <a:t>Longford County Archives &amp; Local Studies</a:t>
            </a:r>
            <a:endParaRPr lang="en-GB" spc="-10" dirty="0"/>
          </a:p>
        </p:txBody>
      </p:sp>
      <p:pic>
        <p:nvPicPr>
          <p:cNvPr id="5" name="object 3">
            <a:extLst>
              <a:ext uri="{FF2B5EF4-FFF2-40B4-BE49-F238E27FC236}">
                <a16:creationId xmlns:a16="http://schemas.microsoft.com/office/drawing/2014/main" id="{4F0B4B16-7D56-BEC6-7786-083F8CF349BA}"/>
              </a:ext>
            </a:extLst>
          </p:cNvPr>
          <p:cNvPicPr/>
          <p:nvPr/>
        </p:nvPicPr>
        <p:blipFill>
          <a:blip r:embed="rId2" cstate="print"/>
          <a:stretch>
            <a:fillRect/>
          </a:stretch>
        </p:blipFill>
        <p:spPr>
          <a:xfrm>
            <a:off x="7587012" y="181524"/>
            <a:ext cx="695323" cy="316640"/>
          </a:xfrm>
          <a:prstGeom prst="rect">
            <a:avLst/>
          </a:prstGeom>
        </p:spPr>
      </p:pic>
      <p:sp>
        <p:nvSpPr>
          <p:cNvPr id="6" name="object 4">
            <a:extLst>
              <a:ext uri="{FF2B5EF4-FFF2-40B4-BE49-F238E27FC236}">
                <a16:creationId xmlns:a16="http://schemas.microsoft.com/office/drawing/2014/main" id="{F04A2B05-BABB-26F6-708C-B1490FEBAE85}"/>
              </a:ext>
            </a:extLst>
          </p:cNvPr>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7" name="object 5">
            <a:extLst>
              <a:ext uri="{FF2B5EF4-FFF2-40B4-BE49-F238E27FC236}">
                <a16:creationId xmlns:a16="http://schemas.microsoft.com/office/drawing/2014/main" id="{DB6DA057-675C-15AF-9C66-526CA551A124}"/>
              </a:ext>
            </a:extLst>
          </p:cNvPr>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pic>
        <p:nvPicPr>
          <p:cNvPr id="13" name="Picture 12">
            <a:extLst>
              <a:ext uri="{FF2B5EF4-FFF2-40B4-BE49-F238E27FC236}">
                <a16:creationId xmlns:a16="http://schemas.microsoft.com/office/drawing/2014/main" id="{2F63EB45-4CF4-149F-B7AB-F27C09DE58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332" y="681137"/>
            <a:ext cx="7615250" cy="1318109"/>
          </a:xfrm>
          <a:prstGeom prst="rect">
            <a:avLst/>
          </a:prstGeom>
        </p:spPr>
      </p:pic>
      <p:pic>
        <p:nvPicPr>
          <p:cNvPr id="15" name="Picture 14">
            <a:extLst>
              <a:ext uri="{FF2B5EF4-FFF2-40B4-BE49-F238E27FC236}">
                <a16:creationId xmlns:a16="http://schemas.microsoft.com/office/drawing/2014/main" id="{B3C028C2-A1F3-39E7-01B0-3031A869BE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659" y="3866134"/>
            <a:ext cx="7607426" cy="1305653"/>
          </a:xfrm>
          <a:prstGeom prst="rect">
            <a:avLst/>
          </a:prstGeom>
        </p:spPr>
      </p:pic>
      <p:sp>
        <p:nvSpPr>
          <p:cNvPr id="2" name="Slide Number Placeholder 1">
            <a:extLst>
              <a:ext uri="{FF2B5EF4-FFF2-40B4-BE49-F238E27FC236}">
                <a16:creationId xmlns:a16="http://schemas.microsoft.com/office/drawing/2014/main" id="{7060A5BB-C586-657B-4FC3-A6828B08799C}"/>
              </a:ext>
            </a:extLst>
          </p:cNvPr>
          <p:cNvSpPr>
            <a:spLocks noGrp="1"/>
          </p:cNvSpPr>
          <p:nvPr>
            <p:ph type="sldNum" sz="quarter" idx="7"/>
          </p:nvPr>
        </p:nvSpPr>
        <p:spPr/>
        <p:txBody>
          <a:bodyPr/>
          <a:lstStyle/>
          <a:p>
            <a:fld id="{B6F15528-21DE-4FAA-801E-634DDDAF4B2B}" type="slidenum">
              <a:rPr lang="en-IE" smtClean="0"/>
              <a:t>21</a:t>
            </a:fld>
            <a:endParaRPr lang="en-IE"/>
          </a:p>
        </p:txBody>
      </p:sp>
    </p:spTree>
    <p:extLst>
      <p:ext uri="{BB962C8B-B14F-4D97-AF65-F5344CB8AC3E}">
        <p14:creationId xmlns:p14="http://schemas.microsoft.com/office/powerpoint/2010/main" val="1316905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041" y="473367"/>
            <a:ext cx="8196317" cy="782265"/>
          </a:xfrm>
          <a:prstGeom prst="rect">
            <a:avLst/>
          </a:prstGeom>
        </p:spPr>
        <p:txBody>
          <a:bodyPr vert="horz" wrap="square" lIns="0" tIns="12700" rIns="0" bIns="0" rtlCol="0" anchor="t">
            <a:spAutoFit/>
          </a:bodyPr>
          <a:lstStyle/>
          <a:p>
            <a:pPr marL="12700" algn="l">
              <a:lnSpc>
                <a:spcPts val="2960"/>
              </a:lnSpc>
              <a:spcBef>
                <a:spcPts val="100"/>
              </a:spcBef>
            </a:pPr>
            <a:r>
              <a:rPr lang="en-GB" spc="-10" dirty="0"/>
              <a:t>Arts Project Grant, Arts and Cultural Promotion Grants - Longford Arts Service</a:t>
            </a:r>
            <a:endParaRPr spc="-10" dirty="0"/>
          </a:p>
        </p:txBody>
      </p:sp>
      <p:pic>
        <p:nvPicPr>
          <p:cNvPr id="3" name="object 3"/>
          <p:cNvPicPr/>
          <p:nvPr/>
        </p:nvPicPr>
        <p:blipFill>
          <a:blip r:embed="rId3" cstate="print"/>
          <a:stretch>
            <a:fillRect/>
          </a:stretch>
        </p:blipFill>
        <p:spPr>
          <a:xfrm>
            <a:off x="7797035" y="17827"/>
            <a:ext cx="695323" cy="316640"/>
          </a:xfrm>
          <a:prstGeom prst="rect">
            <a:avLst/>
          </a:prstGeom>
        </p:spPr>
      </p:pic>
      <p:sp>
        <p:nvSpPr>
          <p:cNvPr id="4" name="object 4"/>
          <p:cNvSpPr/>
          <p:nvPr/>
        </p:nvSpPr>
        <p:spPr>
          <a:xfrm>
            <a:off x="702871" y="24365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56870" y="5348564"/>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193227" y="1314922"/>
            <a:ext cx="5791334" cy="3743332"/>
          </a:xfrm>
          <a:prstGeom prst="rect">
            <a:avLst/>
          </a:prstGeom>
        </p:spPr>
        <p:txBody>
          <a:bodyPr vert="horz" wrap="square" lIns="0" tIns="77470" rIns="0" bIns="0" rtlCol="0" anchor="t">
            <a:spAutoFit/>
          </a:bodyPr>
          <a:lstStyle/>
          <a:p>
            <a:pPr marL="15223">
              <a:spcBef>
                <a:spcPts val="731"/>
              </a:spcBef>
            </a:pPr>
            <a:r>
              <a:rPr lang="en-IE" sz="2400" spc="-12" dirty="0"/>
              <a:t>Arts Project Grant </a:t>
            </a:r>
          </a:p>
          <a:p>
            <a:pPr marL="357752" indent="-342529" algn="l">
              <a:spcBef>
                <a:spcPts val="731"/>
              </a:spcBef>
              <a:buFont typeface="Arial" panose="020B0604020202020204" pitchFamily="34" charset="0"/>
              <a:buChar char="•"/>
            </a:pPr>
            <a:r>
              <a:rPr lang="en-IE" sz="1200" b="0" dirty="0">
                <a:solidFill>
                  <a:schemeClr val="tx1"/>
                </a:solidFill>
                <a:latin typeface="+mn-lt"/>
                <a:cs typeface="Museo Sans"/>
              </a:rPr>
              <a:t>To support the development of ambitious art projects that significantly benefit the cultural well-being of citizens</a:t>
            </a:r>
          </a:p>
          <a:p>
            <a:pPr marL="357752" indent="-342529" algn="l">
              <a:spcBef>
                <a:spcPts val="731"/>
              </a:spcBef>
              <a:buFont typeface="Arial" panose="020B0604020202020204" pitchFamily="34" charset="0"/>
              <a:buChar char="•"/>
            </a:pPr>
            <a:r>
              <a:rPr lang="en-IE" sz="1200" b="0" dirty="0">
                <a:solidFill>
                  <a:schemeClr val="tx1"/>
                </a:solidFill>
                <a:latin typeface="+mn-lt"/>
                <a:cs typeface="Museo Sans"/>
              </a:rPr>
              <a:t>Amount Min €1,000 / Max €5,000</a:t>
            </a:r>
          </a:p>
          <a:p>
            <a:pPr marL="357752" indent="-342529" algn="l">
              <a:spcBef>
                <a:spcPts val="731"/>
              </a:spcBef>
              <a:buFont typeface="Arial" panose="020B0604020202020204" pitchFamily="34" charset="0"/>
              <a:buChar char="•"/>
            </a:pPr>
            <a:r>
              <a:rPr lang="en-IE" sz="1200" b="0" dirty="0">
                <a:solidFill>
                  <a:schemeClr val="tx1"/>
                </a:solidFill>
                <a:latin typeface="+mn-lt"/>
                <a:cs typeface="Museo Sans"/>
              </a:rPr>
              <a:t>Timeline: Opens 14 Oct, closes 2 Dec 2026. </a:t>
            </a:r>
            <a:endParaRPr lang="en-IE" sz="1200" dirty="0">
              <a:solidFill>
                <a:schemeClr val="tx1"/>
              </a:solidFill>
              <a:latin typeface="+mn-lt"/>
            </a:endParaRPr>
          </a:p>
          <a:p>
            <a:pPr marL="356230" marR="101236" indent="-342529" algn="l">
              <a:spcBef>
                <a:spcPts val="1361"/>
              </a:spcBef>
              <a:buFont typeface="Arial" panose="020B0604020202020204" pitchFamily="34" charset="0"/>
              <a:buChar char="•"/>
              <a:tabLst>
                <a:tab pos="144623" algn="l"/>
              </a:tabLst>
            </a:pPr>
            <a:r>
              <a:rPr lang="en-IE" sz="1200" b="0" dirty="0">
                <a:solidFill>
                  <a:schemeClr val="tx1"/>
                </a:solidFill>
                <a:latin typeface="+mn-lt"/>
                <a:cs typeface="Museo Sans"/>
              </a:rPr>
              <a:t>Examples: Arts based events, festivals, ambitious art works in development</a:t>
            </a:r>
          </a:p>
          <a:p>
            <a:pPr marL="13701" marR="101236" algn="l">
              <a:lnSpc>
                <a:spcPts val="2158"/>
              </a:lnSpc>
              <a:spcBef>
                <a:spcPts val="1361"/>
              </a:spcBef>
              <a:tabLst>
                <a:tab pos="144623" algn="l"/>
              </a:tabLst>
            </a:pPr>
            <a:r>
              <a:rPr lang="en-IE" sz="2400" spc="-12" dirty="0"/>
              <a:t>Film Bursary Grant </a:t>
            </a:r>
          </a:p>
          <a:p>
            <a:pPr marL="357752" indent="-342529" algn="l">
              <a:spcBef>
                <a:spcPts val="731"/>
              </a:spcBef>
              <a:buFont typeface="Arial" panose="020B0604020202020204" pitchFamily="34" charset="0"/>
              <a:buChar char="•"/>
            </a:pPr>
            <a:r>
              <a:rPr lang="en-IE" sz="1200" b="0" dirty="0">
                <a:solidFill>
                  <a:schemeClr val="tx1"/>
                </a:solidFill>
                <a:latin typeface="+mn-lt"/>
                <a:cs typeface="Museo Sans"/>
              </a:rPr>
              <a:t>Support emerging filmmakers in County Longford. Awarded for Production of a Short drama or documentary film</a:t>
            </a:r>
          </a:p>
          <a:p>
            <a:pPr marL="357752" indent="-342529" algn="l">
              <a:spcBef>
                <a:spcPts val="731"/>
              </a:spcBef>
              <a:buFont typeface="Arial" panose="020B0604020202020204" pitchFamily="34" charset="0"/>
              <a:buChar char="•"/>
            </a:pPr>
            <a:r>
              <a:rPr lang="en-IE" sz="1200" b="0" dirty="0">
                <a:solidFill>
                  <a:schemeClr val="tx1"/>
                </a:solidFill>
                <a:latin typeface="+mn-lt"/>
                <a:cs typeface="Museo Sans"/>
              </a:rPr>
              <a:t>Amount: €7000.00</a:t>
            </a:r>
          </a:p>
          <a:p>
            <a:pPr marL="356230" marR="101236" indent="-342529" algn="l">
              <a:spcBef>
                <a:spcPts val="1361"/>
              </a:spcBef>
              <a:buFont typeface="Arial" panose="020B0604020202020204" pitchFamily="34" charset="0"/>
              <a:buChar char="•"/>
              <a:tabLst>
                <a:tab pos="144623" algn="l"/>
              </a:tabLst>
            </a:pPr>
            <a:r>
              <a:rPr lang="en-IE" sz="1200" b="0" dirty="0">
                <a:solidFill>
                  <a:schemeClr val="tx1"/>
                </a:solidFill>
                <a:latin typeface="+mn-lt"/>
                <a:cs typeface="Museo Sans"/>
              </a:rPr>
              <a:t>Timeline: opens 14 Oct – Closes 6 Dec 2026</a:t>
            </a:r>
          </a:p>
          <a:p>
            <a:pPr marL="356230" marR="101236" indent="-342529" algn="l">
              <a:spcBef>
                <a:spcPts val="1361"/>
              </a:spcBef>
              <a:buFont typeface="Arial" panose="020B0604020202020204" pitchFamily="34" charset="0"/>
              <a:buChar char="•"/>
              <a:tabLst>
                <a:tab pos="144623" algn="l"/>
              </a:tabLst>
            </a:pPr>
            <a:r>
              <a:rPr lang="en-IE" sz="1200" b="0" dirty="0">
                <a:solidFill>
                  <a:schemeClr val="tx1"/>
                </a:solidFill>
                <a:latin typeface="+mn-lt"/>
                <a:cs typeface="Museo Sans"/>
              </a:rPr>
              <a:t>Examples: Invitation to participate in a prominent international exhibition</a:t>
            </a:r>
            <a:endParaRPr lang="en-IE" sz="1200" dirty="0">
              <a:solidFill>
                <a:schemeClr val="tx1"/>
              </a:solidFill>
              <a:latin typeface="+mn-lt"/>
              <a:cs typeface="Museo Sans"/>
            </a:endParaRPr>
          </a:p>
        </p:txBody>
      </p:sp>
      <p:pic>
        <p:nvPicPr>
          <p:cNvPr id="8" name="Picture 7">
            <a:extLst>
              <a:ext uri="{FF2B5EF4-FFF2-40B4-BE49-F238E27FC236}">
                <a16:creationId xmlns:a16="http://schemas.microsoft.com/office/drawing/2014/main" id="{54FDC42F-E8B9-733E-07AF-D4CFC9A2F8A3}"/>
              </a:ext>
            </a:extLst>
          </p:cNvPr>
          <p:cNvPicPr>
            <a:picLocks noChangeAspect="1"/>
          </p:cNvPicPr>
          <p:nvPr/>
        </p:nvPicPr>
        <p:blipFill>
          <a:blip r:embed="rId4"/>
          <a:stretch>
            <a:fillRect/>
          </a:stretch>
        </p:blipFill>
        <p:spPr>
          <a:xfrm>
            <a:off x="6249459" y="1498632"/>
            <a:ext cx="2345714" cy="2345788"/>
          </a:xfrm>
          <a:prstGeom prst="rect">
            <a:avLst/>
          </a:prstGeom>
        </p:spPr>
      </p:pic>
      <p:sp>
        <p:nvSpPr>
          <p:cNvPr id="9" name="Slide Number Placeholder 8">
            <a:extLst>
              <a:ext uri="{FF2B5EF4-FFF2-40B4-BE49-F238E27FC236}">
                <a16:creationId xmlns:a16="http://schemas.microsoft.com/office/drawing/2014/main" id="{7710970A-8819-DE33-5E1E-A08989D4B587}"/>
              </a:ext>
            </a:extLst>
          </p:cNvPr>
          <p:cNvSpPr>
            <a:spLocks noGrp="1"/>
          </p:cNvSpPr>
          <p:nvPr>
            <p:ph type="sldNum" sz="quarter" idx="7"/>
          </p:nvPr>
        </p:nvSpPr>
        <p:spPr/>
        <p:txBody>
          <a:bodyPr/>
          <a:lstStyle/>
          <a:p>
            <a:fld id="{B6F15528-21DE-4FAA-801E-634DDDAF4B2B}" type="slidenum">
              <a:rPr lang="en-IE" smtClean="0"/>
              <a:t>22</a:t>
            </a:fld>
            <a:endParaRPr lang="en-IE"/>
          </a:p>
        </p:txBody>
      </p:sp>
      <p:sp>
        <p:nvSpPr>
          <p:cNvPr id="7" name="TextBox 6">
            <a:extLst>
              <a:ext uri="{FF2B5EF4-FFF2-40B4-BE49-F238E27FC236}">
                <a16:creationId xmlns:a16="http://schemas.microsoft.com/office/drawing/2014/main" id="{42B28816-E54D-0543-20D6-C41377A78946}"/>
              </a:ext>
            </a:extLst>
          </p:cNvPr>
          <p:cNvSpPr txBox="1"/>
          <p:nvPr/>
        </p:nvSpPr>
        <p:spPr>
          <a:xfrm>
            <a:off x="5984561" y="4141640"/>
            <a:ext cx="290036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1" dirty="0">
                <a:solidFill>
                  <a:srgbClr val="991C7D"/>
                </a:solidFill>
              </a:rPr>
              <a:t>Contact Shane Crossan</a:t>
            </a:r>
            <a:br>
              <a:rPr lang="en-GB" sz="1600" b="1" dirty="0">
                <a:solidFill>
                  <a:srgbClr val="991C7D"/>
                </a:solidFill>
              </a:rPr>
            </a:br>
            <a:r>
              <a:rPr lang="en-GB" sz="1600" b="1" dirty="0">
                <a:latin typeface="Segoe UI"/>
                <a:cs typeface="Segoe UI"/>
                <a:hlinkClick r:id="rId5"/>
              </a:rPr>
              <a:t>scrossan@longfordcoco.ie</a:t>
            </a:r>
            <a:r>
              <a:rPr lang="en-GB" sz="1600" b="1" dirty="0">
                <a:solidFill>
                  <a:srgbClr val="991C7D"/>
                </a:solidFill>
              </a:rPr>
              <a:t> </a:t>
            </a:r>
            <a:endParaRPr lang="en-US" dirty="0"/>
          </a:p>
        </p:txBody>
      </p:sp>
    </p:spTree>
    <p:extLst>
      <p:ext uri="{BB962C8B-B14F-4D97-AF65-F5344CB8AC3E}">
        <p14:creationId xmlns:p14="http://schemas.microsoft.com/office/powerpoint/2010/main" val="1950707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3405" y="428921"/>
            <a:ext cx="7930100" cy="782265"/>
          </a:xfrm>
          <a:prstGeom prst="rect">
            <a:avLst/>
          </a:prstGeom>
        </p:spPr>
        <p:txBody>
          <a:bodyPr vert="horz" wrap="square" lIns="0" tIns="12700" rIns="0" bIns="0" rtlCol="0" anchor="t">
            <a:spAutoFit/>
          </a:bodyPr>
          <a:lstStyle/>
          <a:p>
            <a:pPr marL="12700" algn="l">
              <a:lnSpc>
                <a:spcPts val="2960"/>
              </a:lnSpc>
              <a:spcBef>
                <a:spcPts val="100"/>
              </a:spcBef>
            </a:pPr>
            <a:r>
              <a:rPr lang="en-GB" spc="-10" dirty="0"/>
              <a:t>Artist Bursary and Culture Night Grant</a:t>
            </a:r>
            <a:br>
              <a:rPr lang="en-GB" spc="-10" dirty="0"/>
            </a:br>
            <a:r>
              <a:rPr lang="en-GB" spc="-10" dirty="0"/>
              <a:t>Longford Arts Service</a:t>
            </a:r>
            <a:endParaRPr spc="-10" dirty="0"/>
          </a:p>
        </p:txBody>
      </p:sp>
      <p:pic>
        <p:nvPicPr>
          <p:cNvPr id="3" name="object 3"/>
          <p:cNvPicPr/>
          <p:nvPr/>
        </p:nvPicPr>
        <p:blipFill>
          <a:blip r:embed="rId3" cstate="print"/>
          <a:stretch>
            <a:fillRect/>
          </a:stretch>
        </p:blipFill>
        <p:spPr>
          <a:xfrm>
            <a:off x="7597135" y="70430"/>
            <a:ext cx="695323" cy="316640"/>
          </a:xfrm>
          <a:prstGeom prst="rect">
            <a:avLst/>
          </a:prstGeom>
        </p:spPr>
      </p:pic>
      <p:sp>
        <p:nvSpPr>
          <p:cNvPr id="4" name="object 4"/>
          <p:cNvSpPr/>
          <p:nvPr/>
        </p:nvSpPr>
        <p:spPr>
          <a:xfrm>
            <a:off x="756870" y="3886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445556" y="1164375"/>
            <a:ext cx="5978984" cy="3927998"/>
          </a:xfrm>
          <a:prstGeom prst="rect">
            <a:avLst/>
          </a:prstGeom>
        </p:spPr>
        <p:txBody>
          <a:bodyPr vert="horz" wrap="square" lIns="0" tIns="77470" rIns="0" bIns="0" rtlCol="0" anchor="t">
            <a:spAutoFit/>
          </a:bodyPr>
          <a:lstStyle/>
          <a:p>
            <a:pPr marL="12700">
              <a:lnSpc>
                <a:spcPct val="100000"/>
              </a:lnSpc>
              <a:spcBef>
                <a:spcPts val="610"/>
              </a:spcBef>
            </a:pPr>
            <a:r>
              <a:rPr lang="en-IE" sz="1800" spc="-10" dirty="0"/>
              <a:t>Artist Bursary</a:t>
            </a:r>
          </a:p>
          <a:p>
            <a:pPr marL="298450" indent="-285750" algn="l">
              <a:spcBef>
                <a:spcPts val="610"/>
              </a:spcBef>
              <a:buFont typeface="Arial" panose="020B0604020202020204" pitchFamily="34" charset="0"/>
              <a:buChar char="•"/>
            </a:pPr>
            <a:r>
              <a:rPr lang="en-IE" b="0" dirty="0">
                <a:solidFill>
                  <a:schemeClr val="tx1"/>
                </a:solidFill>
                <a:latin typeface="Museo Sans"/>
                <a:cs typeface="Museo Sans"/>
              </a:rPr>
              <a:t>Purpose: The professional development of artists. For example, training, mentoring, travel, equipment.</a:t>
            </a:r>
          </a:p>
          <a:p>
            <a:pPr marL="297180" marR="84455" indent="-285750" algn="l">
              <a:lnSpc>
                <a:spcPts val="1800"/>
              </a:lnSpc>
              <a:spcBef>
                <a:spcPts val="1135"/>
              </a:spcBef>
              <a:buFont typeface="Arial" panose="020B0604020202020204" pitchFamily="34" charset="0"/>
              <a:buChar char="•"/>
              <a:tabLst>
                <a:tab pos="120650" algn="l"/>
              </a:tabLst>
            </a:pPr>
            <a:r>
              <a:rPr lang="en-IE" b="0" dirty="0">
                <a:solidFill>
                  <a:schemeClr val="tx1"/>
                </a:solidFill>
                <a:latin typeface="Museo Sans"/>
                <a:cs typeface="Museo Sans"/>
              </a:rPr>
              <a:t>Amount: Min €500 / Max €3,000.  </a:t>
            </a:r>
          </a:p>
          <a:p>
            <a:pPr marL="297180" marR="84455" indent="-285750" algn="l">
              <a:lnSpc>
                <a:spcPts val="1800"/>
              </a:lnSpc>
              <a:spcBef>
                <a:spcPts val="1135"/>
              </a:spcBef>
              <a:buFont typeface="Arial" panose="020B0604020202020204" pitchFamily="34" charset="0"/>
              <a:buChar char="•"/>
              <a:tabLst>
                <a:tab pos="120650" algn="l"/>
              </a:tabLst>
            </a:pPr>
            <a:r>
              <a:rPr lang="en-IE" b="0" dirty="0">
                <a:solidFill>
                  <a:schemeClr val="tx1"/>
                </a:solidFill>
                <a:latin typeface="Museo Sans"/>
                <a:cs typeface="Museo Sans"/>
              </a:rPr>
              <a:t>Timeline: Opens 14 Oct – Closes 6 Dec 2026</a:t>
            </a:r>
          </a:p>
          <a:p>
            <a:pPr marL="11430" marR="84455" algn="just">
              <a:lnSpc>
                <a:spcPts val="1800"/>
              </a:lnSpc>
              <a:spcBef>
                <a:spcPts val="1135"/>
              </a:spcBef>
              <a:tabLst>
                <a:tab pos="120650" algn="l"/>
              </a:tabLst>
            </a:pPr>
            <a:r>
              <a:rPr lang="en-IE" sz="1800" spc="-10" dirty="0"/>
              <a:t>Culture Night Grant</a:t>
            </a:r>
          </a:p>
          <a:p>
            <a:pPr marL="297180" marR="84455" indent="-285750" algn="l">
              <a:spcBef>
                <a:spcPts val="800"/>
              </a:spcBef>
              <a:buFont typeface="Arial" panose="020B0604020202020204" pitchFamily="34" charset="0"/>
              <a:buChar char="•"/>
              <a:tabLst>
                <a:tab pos="120650" algn="l"/>
              </a:tabLst>
            </a:pPr>
            <a:r>
              <a:rPr lang="en-IE" b="0" dirty="0">
                <a:solidFill>
                  <a:schemeClr val="tx1"/>
                </a:solidFill>
                <a:latin typeface="Museo Sans"/>
                <a:cs typeface="Museo Sans"/>
              </a:rPr>
              <a:t>To support citizens/organisations with costs associated with Culture Night events for example, venue rental, marketing, materials</a:t>
            </a:r>
          </a:p>
          <a:p>
            <a:pPr marL="297180" marR="84455" indent="-285750" algn="l">
              <a:spcBef>
                <a:spcPts val="800"/>
              </a:spcBef>
              <a:buFont typeface="Arial" panose="020B0604020202020204" pitchFamily="34" charset="0"/>
              <a:buChar char="•"/>
              <a:tabLst>
                <a:tab pos="120650" algn="l"/>
              </a:tabLst>
            </a:pPr>
            <a:r>
              <a:rPr lang="en-IE" b="0" dirty="0">
                <a:solidFill>
                  <a:schemeClr val="tx1"/>
                </a:solidFill>
                <a:latin typeface="Museo Sans"/>
                <a:cs typeface="Museo Sans"/>
              </a:rPr>
              <a:t>Amount: Min €200 / Max €500. Fund limit €4,500</a:t>
            </a:r>
          </a:p>
          <a:p>
            <a:pPr marL="297180" marR="84455" indent="-285750" algn="l">
              <a:spcBef>
                <a:spcPts val="800"/>
              </a:spcBef>
              <a:buFont typeface="Arial" panose="020B0604020202020204" pitchFamily="34" charset="0"/>
              <a:buChar char="•"/>
              <a:tabLst>
                <a:tab pos="120650" algn="l"/>
              </a:tabLst>
            </a:pPr>
            <a:r>
              <a:rPr lang="en-IE" b="0" dirty="0">
                <a:solidFill>
                  <a:schemeClr val="tx1"/>
                </a:solidFill>
                <a:latin typeface="Museo Sans"/>
                <a:cs typeface="Museo Sans"/>
              </a:rPr>
              <a:t>Timeline: Opens 27 May, closes 11 July 2026</a:t>
            </a:r>
          </a:p>
          <a:p>
            <a:pPr marL="297180" marR="84455" indent="-285750" algn="l">
              <a:spcBef>
                <a:spcPts val="800"/>
              </a:spcBef>
              <a:buFont typeface="Arial" panose="020B0604020202020204" pitchFamily="34" charset="0"/>
              <a:buChar char="•"/>
              <a:tabLst>
                <a:tab pos="120650" algn="l"/>
              </a:tabLst>
            </a:pPr>
            <a:r>
              <a:rPr lang="en-IE" b="0" dirty="0">
                <a:solidFill>
                  <a:schemeClr val="tx1"/>
                </a:solidFill>
                <a:latin typeface="Museo Sans"/>
                <a:cs typeface="Museo Sans"/>
              </a:rPr>
              <a:t>Culture Night is on Friday, 18 September 2026</a:t>
            </a:r>
          </a:p>
        </p:txBody>
      </p:sp>
      <p:pic>
        <p:nvPicPr>
          <p:cNvPr id="8" name="Picture 7">
            <a:extLst>
              <a:ext uri="{FF2B5EF4-FFF2-40B4-BE49-F238E27FC236}">
                <a16:creationId xmlns:a16="http://schemas.microsoft.com/office/drawing/2014/main" id="{4BF29D15-1418-85FF-273E-48766F2EA71D}"/>
              </a:ext>
            </a:extLst>
          </p:cNvPr>
          <p:cNvPicPr>
            <a:picLocks noChangeAspect="1"/>
          </p:cNvPicPr>
          <p:nvPr/>
        </p:nvPicPr>
        <p:blipFill>
          <a:blip r:embed="rId4"/>
          <a:stretch>
            <a:fillRect/>
          </a:stretch>
        </p:blipFill>
        <p:spPr>
          <a:xfrm>
            <a:off x="6478539" y="1192444"/>
            <a:ext cx="1980967" cy="2171023"/>
          </a:xfrm>
          <a:prstGeom prst="rect">
            <a:avLst/>
          </a:prstGeom>
        </p:spPr>
      </p:pic>
      <p:sp>
        <p:nvSpPr>
          <p:cNvPr id="9" name="Slide Number Placeholder 8">
            <a:extLst>
              <a:ext uri="{FF2B5EF4-FFF2-40B4-BE49-F238E27FC236}">
                <a16:creationId xmlns:a16="http://schemas.microsoft.com/office/drawing/2014/main" id="{D604A717-79EB-7EB2-4B72-EC6887790DA4}"/>
              </a:ext>
            </a:extLst>
          </p:cNvPr>
          <p:cNvSpPr>
            <a:spLocks noGrp="1"/>
          </p:cNvSpPr>
          <p:nvPr>
            <p:ph type="sldNum" sz="quarter" idx="7"/>
          </p:nvPr>
        </p:nvSpPr>
        <p:spPr/>
        <p:txBody>
          <a:bodyPr/>
          <a:lstStyle/>
          <a:p>
            <a:fld id="{B6F15528-21DE-4FAA-801E-634DDDAF4B2B}" type="slidenum">
              <a:rPr lang="en-IE" smtClean="0"/>
              <a:t>23</a:t>
            </a:fld>
            <a:endParaRPr lang="en-IE"/>
          </a:p>
        </p:txBody>
      </p:sp>
      <p:sp>
        <p:nvSpPr>
          <p:cNvPr id="7" name="TextBox 6">
            <a:extLst>
              <a:ext uri="{FF2B5EF4-FFF2-40B4-BE49-F238E27FC236}">
                <a16:creationId xmlns:a16="http://schemas.microsoft.com/office/drawing/2014/main" id="{15F698EC-951E-677A-3F12-0C64BF17D097}"/>
              </a:ext>
            </a:extLst>
          </p:cNvPr>
          <p:cNvSpPr txBox="1"/>
          <p:nvPr/>
        </p:nvSpPr>
        <p:spPr>
          <a:xfrm>
            <a:off x="6107865" y="3663461"/>
            <a:ext cx="23913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1">
                <a:solidFill>
                  <a:srgbClr val="991C7D"/>
                </a:solidFill>
              </a:rPr>
              <a:t>Contact Arts Officer</a:t>
            </a:r>
            <a:endParaRPr lang="en-US" sz="1600">
              <a:solidFill>
                <a:srgbClr val="000000"/>
              </a:solidFill>
            </a:endParaRPr>
          </a:p>
          <a:p>
            <a:pPr algn="l"/>
            <a:r>
              <a:rPr lang="en-GB" sz="1600" b="1">
                <a:solidFill>
                  <a:srgbClr val="991C7D"/>
                </a:solidFill>
              </a:rPr>
              <a:t>Shane Crossan</a:t>
            </a:r>
            <a:br>
              <a:rPr lang="en-GB" sz="1600" b="1"/>
            </a:br>
            <a:r>
              <a:rPr lang="en-GB" sz="1400" b="1">
                <a:latin typeface="Segoe UI"/>
                <a:cs typeface="Segoe UI"/>
                <a:hlinkClick r:id="rId5"/>
              </a:rPr>
              <a:t>scrossan@longfordcoco.ie</a:t>
            </a:r>
            <a:r>
              <a:rPr lang="en-GB" sz="1400" b="1">
                <a:solidFill>
                  <a:srgbClr val="991C7D"/>
                </a:solidFill>
              </a:rPr>
              <a:t> </a:t>
            </a:r>
            <a:endParaRPr lang="en-US" sz="1400"/>
          </a:p>
        </p:txBody>
      </p:sp>
    </p:spTree>
    <p:extLst>
      <p:ext uri="{BB962C8B-B14F-4D97-AF65-F5344CB8AC3E}">
        <p14:creationId xmlns:p14="http://schemas.microsoft.com/office/powerpoint/2010/main" val="1964207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1521" y="759543"/>
            <a:ext cx="6851923" cy="349121"/>
          </a:xfrm>
          <a:prstGeom prst="rect">
            <a:avLst/>
          </a:prstGeom>
        </p:spPr>
        <p:txBody>
          <a:bodyPr vert="horz" wrap="square" lIns="0" tIns="10973" rIns="0" bIns="0" rtlCol="0" anchor="t">
            <a:spAutoFit/>
          </a:bodyPr>
          <a:lstStyle/>
          <a:p>
            <a:pPr marL="10973" algn="l">
              <a:lnSpc>
                <a:spcPts val="2557"/>
              </a:lnSpc>
              <a:spcBef>
                <a:spcPts val="86"/>
              </a:spcBef>
            </a:pPr>
            <a:r>
              <a:rPr lang="en-GB" spc="-9" dirty="0"/>
              <a:t>Artist Collaboration Award</a:t>
            </a:r>
            <a:endParaRPr spc="-9" dirty="0"/>
          </a:p>
        </p:txBody>
      </p:sp>
      <p:pic>
        <p:nvPicPr>
          <p:cNvPr id="3" name="object 3"/>
          <p:cNvPicPr/>
          <p:nvPr/>
        </p:nvPicPr>
        <p:blipFill>
          <a:blip r:embed="rId3" cstate="print"/>
          <a:stretch>
            <a:fillRect/>
          </a:stretch>
        </p:blipFill>
        <p:spPr>
          <a:xfrm>
            <a:off x="7161665" y="449792"/>
            <a:ext cx="600787" cy="273589"/>
          </a:xfrm>
          <a:prstGeom prst="rect">
            <a:avLst/>
          </a:prstGeom>
        </p:spPr>
      </p:pic>
      <p:sp>
        <p:nvSpPr>
          <p:cNvPr id="4" name="object 4"/>
          <p:cNvSpPr/>
          <p:nvPr/>
        </p:nvSpPr>
        <p:spPr>
          <a:xfrm>
            <a:off x="1251402" y="724720"/>
            <a:ext cx="6552162"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defTabSz="790062"/>
            <a:endParaRPr sz="1555"/>
          </a:p>
        </p:txBody>
      </p:sp>
      <p:sp>
        <p:nvSpPr>
          <p:cNvPr id="5" name="object 5"/>
          <p:cNvSpPr/>
          <p:nvPr/>
        </p:nvSpPr>
        <p:spPr>
          <a:xfrm>
            <a:off x="1240282" y="4961807"/>
            <a:ext cx="6552162"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defTabSz="790062"/>
            <a:endParaRPr sz="1555"/>
          </a:p>
        </p:txBody>
      </p:sp>
      <p:sp>
        <p:nvSpPr>
          <p:cNvPr id="6" name="object 6"/>
          <p:cNvSpPr txBox="1">
            <a:spLocks noGrp="1"/>
          </p:cNvSpPr>
          <p:nvPr>
            <p:ph type="body" idx="1"/>
          </p:nvPr>
        </p:nvSpPr>
        <p:spPr>
          <a:xfrm>
            <a:off x="982414" y="1395004"/>
            <a:ext cx="5166081" cy="3638055"/>
          </a:xfrm>
          <a:prstGeom prst="rect">
            <a:avLst/>
          </a:prstGeom>
        </p:spPr>
        <p:txBody>
          <a:bodyPr vert="horz" wrap="square" lIns="0" tIns="66937" rIns="0" bIns="0" rtlCol="0" anchor="t">
            <a:spAutoFit/>
          </a:bodyPr>
          <a:lstStyle/>
          <a:p>
            <a:pPr marL="257868" indent="-246895" algn="l">
              <a:spcBef>
                <a:spcPts val="527"/>
              </a:spcBef>
              <a:buFont typeface="Arial" panose="020B0604020202020204" pitchFamily="34" charset="0"/>
              <a:buChar char="•"/>
            </a:pPr>
            <a:r>
              <a:rPr lang="en-IE" b="0" dirty="0">
                <a:solidFill>
                  <a:schemeClr val="tx1"/>
                </a:solidFill>
                <a:latin typeface="Museo Sans"/>
                <a:cs typeface="Museo Sans"/>
              </a:rPr>
              <a:t>Purpose: Support of Longford based artists from any one or multiple arts disciplines.</a:t>
            </a:r>
          </a:p>
          <a:p>
            <a:pPr marL="257868" indent="-246895" algn="l">
              <a:spcBef>
                <a:spcPts val="527"/>
              </a:spcBef>
              <a:buFont typeface="Arial" panose="020B0604020202020204" pitchFamily="34" charset="0"/>
              <a:buChar char="•"/>
            </a:pPr>
            <a:r>
              <a:rPr lang="en-IE" b="0" dirty="0">
                <a:solidFill>
                  <a:schemeClr val="tx1"/>
                </a:solidFill>
                <a:latin typeface="Museo Sans"/>
                <a:cs typeface="Museo Sans"/>
              </a:rPr>
              <a:t>Collaboration includes but is not limited to, groups of artists, visual artist collaborations, theatre companies, music collectives etc.</a:t>
            </a:r>
          </a:p>
          <a:p>
            <a:pPr marL="257868" indent="-246895" algn="l">
              <a:spcBef>
                <a:spcPts val="527"/>
              </a:spcBef>
              <a:buFont typeface="Arial" panose="020B0604020202020204" pitchFamily="34" charset="0"/>
              <a:buChar char="•"/>
            </a:pPr>
            <a:r>
              <a:rPr lang="en-IE" b="0" dirty="0">
                <a:solidFill>
                  <a:schemeClr val="tx1"/>
                </a:solidFill>
                <a:latin typeface="Museo Sans"/>
                <a:cs typeface="Museo Sans"/>
              </a:rPr>
              <a:t>Development of new work – Costs relating to research and development by a group of artist for exhibition, performance or publication.</a:t>
            </a:r>
          </a:p>
          <a:p>
            <a:pPr marL="257868" indent="-246895" algn="l">
              <a:spcBef>
                <a:spcPts val="527"/>
              </a:spcBef>
              <a:buFont typeface="Arial" panose="020B0604020202020204" pitchFamily="34" charset="0"/>
              <a:buChar char="•"/>
            </a:pPr>
            <a:r>
              <a:rPr lang="en-IE" b="0" dirty="0">
                <a:solidFill>
                  <a:schemeClr val="tx1"/>
                </a:solidFill>
                <a:latin typeface="Museo Sans"/>
                <a:cs typeface="Museo Sans"/>
              </a:rPr>
              <a:t>Presentation of work – Costs relating to presentation of work, or engagement with communities, by a group of artists.</a:t>
            </a:r>
          </a:p>
          <a:p>
            <a:pPr marL="256771" marR="72971" indent="-246895" algn="l">
              <a:lnSpc>
                <a:spcPts val="1555"/>
              </a:lnSpc>
              <a:spcBef>
                <a:spcPts val="981"/>
              </a:spcBef>
              <a:buFont typeface="Arial" panose="020B0604020202020204" pitchFamily="34" charset="0"/>
              <a:buChar char="•"/>
              <a:tabLst>
                <a:tab pos="104244" algn="l"/>
              </a:tabLst>
            </a:pPr>
            <a:r>
              <a:rPr lang="en-IE" b="0" dirty="0">
                <a:solidFill>
                  <a:schemeClr val="tx1"/>
                </a:solidFill>
                <a:latin typeface="Museo Sans"/>
                <a:cs typeface="Museo Sans"/>
              </a:rPr>
              <a:t>Amount: Up to €3,000.  </a:t>
            </a:r>
          </a:p>
          <a:p>
            <a:pPr marL="256771" marR="72971" indent="-246895" algn="l">
              <a:lnSpc>
                <a:spcPts val="1555"/>
              </a:lnSpc>
              <a:spcBef>
                <a:spcPts val="981"/>
              </a:spcBef>
              <a:buFont typeface="Arial" panose="020B0604020202020204" pitchFamily="34" charset="0"/>
              <a:buChar char="•"/>
              <a:tabLst>
                <a:tab pos="104244" algn="l"/>
              </a:tabLst>
            </a:pPr>
            <a:r>
              <a:rPr lang="en-IE" b="0" dirty="0">
                <a:solidFill>
                  <a:schemeClr val="tx1"/>
                </a:solidFill>
                <a:latin typeface="Museo Sans"/>
                <a:cs typeface="Museo Sans"/>
              </a:rPr>
              <a:t>Timeline: Opens 03 Feb – Closes 19 Mar 2026</a:t>
            </a:r>
          </a:p>
        </p:txBody>
      </p:sp>
      <p:sp>
        <p:nvSpPr>
          <p:cNvPr id="9" name="Slide Number Placeholder 8">
            <a:extLst>
              <a:ext uri="{FF2B5EF4-FFF2-40B4-BE49-F238E27FC236}">
                <a16:creationId xmlns:a16="http://schemas.microsoft.com/office/drawing/2014/main" id="{D604A717-79EB-7EB2-4B72-EC6887790DA4}"/>
              </a:ext>
            </a:extLst>
          </p:cNvPr>
          <p:cNvSpPr>
            <a:spLocks noGrp="1"/>
          </p:cNvSpPr>
          <p:nvPr>
            <p:ph type="sldNum" sz="quarter" idx="7"/>
          </p:nvPr>
        </p:nvSpPr>
        <p:spPr>
          <a:xfrm>
            <a:off x="8182186" y="6288670"/>
            <a:ext cx="2422906" cy="239296"/>
          </a:xfrm>
        </p:spPr>
        <p:txBody>
          <a:bodyPr/>
          <a:lstStyle/>
          <a:p>
            <a:pPr defTabSz="790062"/>
            <a:fld id="{B6F15528-21DE-4FAA-801E-634DDDAF4B2B}" type="slidenum">
              <a:rPr lang="en-IE" sz="1555">
                <a:solidFill>
                  <a:prstClr val="black">
                    <a:tint val="75000"/>
                  </a:prstClr>
                </a:solidFill>
              </a:rPr>
              <a:pPr defTabSz="790062"/>
              <a:t>24</a:t>
            </a:fld>
            <a:endParaRPr lang="en-IE" sz="1555">
              <a:solidFill>
                <a:prstClr val="black">
                  <a:tint val="75000"/>
                </a:prstClr>
              </a:solidFill>
            </a:endParaRPr>
          </a:p>
        </p:txBody>
      </p:sp>
      <p:sp>
        <p:nvSpPr>
          <p:cNvPr id="7" name="TextBox 6">
            <a:extLst>
              <a:ext uri="{FF2B5EF4-FFF2-40B4-BE49-F238E27FC236}">
                <a16:creationId xmlns:a16="http://schemas.microsoft.com/office/drawing/2014/main" id="{15F698EC-951E-677A-3F12-0C64BF17D097}"/>
              </a:ext>
            </a:extLst>
          </p:cNvPr>
          <p:cNvSpPr txBox="1"/>
          <p:nvPr/>
        </p:nvSpPr>
        <p:spPr>
          <a:xfrm>
            <a:off x="5887226" y="3964715"/>
            <a:ext cx="2066218" cy="877562"/>
          </a:xfrm>
          <a:prstGeom prst="rect">
            <a:avLst/>
          </a:prstGeom>
          <a:noFill/>
        </p:spPr>
        <p:txBody>
          <a:bodyPr rot="0" spcFirstLastPara="0" vertOverflow="overflow" horzOverflow="overflow" vert="horz" wrap="square" lIns="79008" tIns="39504" rIns="79008" bIns="39504" numCol="1" spcCol="0" rtlCol="0" fromWordArt="0" anchor="t" anchorCtr="0" forceAA="0" compatLnSpc="1">
            <a:prstTxWarp prst="textNoShape">
              <a:avLst/>
            </a:prstTxWarp>
            <a:spAutoFit/>
          </a:bodyPr>
          <a:lstStyle/>
          <a:p>
            <a:pPr defTabSz="790062"/>
            <a:r>
              <a:rPr lang="en-GB" sz="1382" b="1" dirty="0">
                <a:solidFill>
                  <a:srgbClr val="991C7D"/>
                </a:solidFill>
              </a:rPr>
              <a:t>Contact Arts Officer</a:t>
            </a:r>
            <a:endParaRPr lang="en-US" sz="1382" dirty="0">
              <a:solidFill>
                <a:srgbClr val="000000"/>
              </a:solidFill>
            </a:endParaRPr>
          </a:p>
          <a:p>
            <a:pPr defTabSz="790062"/>
            <a:r>
              <a:rPr lang="en-GB" sz="1382" b="1" dirty="0">
                <a:solidFill>
                  <a:srgbClr val="991C7D"/>
                </a:solidFill>
              </a:rPr>
              <a:t>Shane Crossan</a:t>
            </a:r>
            <a:br>
              <a:rPr lang="en-GB" sz="1382" b="1" dirty="0"/>
            </a:br>
            <a:r>
              <a:rPr lang="en-GB" sz="1210" b="1" dirty="0">
                <a:latin typeface="Segoe UI"/>
                <a:cs typeface="Segoe UI"/>
                <a:hlinkClick r:id="rId4"/>
              </a:rPr>
              <a:t>scrossan@longfordcoco.ie</a:t>
            </a:r>
            <a:r>
              <a:rPr lang="en-GB" sz="1210" b="1" dirty="0">
                <a:solidFill>
                  <a:srgbClr val="991C7D"/>
                </a:solidFill>
              </a:rPr>
              <a:t> </a:t>
            </a:r>
            <a:endParaRPr lang="en-US" sz="1210" dirty="0"/>
          </a:p>
        </p:txBody>
      </p:sp>
      <p:pic>
        <p:nvPicPr>
          <p:cNvPr id="11" name="Picture 10" descr="A child painting on a floor&#10;&#10;AI-generated content may be incorrect.">
            <a:extLst>
              <a:ext uri="{FF2B5EF4-FFF2-40B4-BE49-F238E27FC236}">
                <a16:creationId xmlns:a16="http://schemas.microsoft.com/office/drawing/2014/main" id="{2E455F43-3FCC-F622-5F00-9E79BD1D05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9102" y="1213718"/>
            <a:ext cx="1647864" cy="2472287"/>
          </a:xfrm>
          <a:prstGeom prst="rect">
            <a:avLst/>
          </a:prstGeom>
        </p:spPr>
      </p:pic>
    </p:spTree>
    <p:extLst>
      <p:ext uri="{BB962C8B-B14F-4D97-AF65-F5344CB8AC3E}">
        <p14:creationId xmlns:p14="http://schemas.microsoft.com/office/powerpoint/2010/main" val="883419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2753" y="204509"/>
            <a:ext cx="6851923" cy="682546"/>
          </a:xfrm>
          <a:prstGeom prst="rect">
            <a:avLst/>
          </a:prstGeom>
        </p:spPr>
        <p:txBody>
          <a:bodyPr vert="horz" wrap="square" lIns="0" tIns="10973" rIns="0" bIns="0" rtlCol="0" anchor="t">
            <a:spAutoFit/>
          </a:bodyPr>
          <a:lstStyle/>
          <a:p>
            <a:pPr marL="10973">
              <a:lnSpc>
                <a:spcPts val="2557"/>
              </a:lnSpc>
              <a:spcBef>
                <a:spcPts val="86"/>
              </a:spcBef>
            </a:pPr>
            <a:r>
              <a:rPr lang="en-GB" spc="-9" dirty="0"/>
              <a:t>Creative Ireland (CI) &amp; Cruinniú na nÓg</a:t>
            </a:r>
            <a:br>
              <a:rPr lang="en-GB" spc="-9" dirty="0"/>
            </a:br>
            <a:endParaRPr spc="-9" dirty="0"/>
          </a:p>
        </p:txBody>
      </p:sp>
      <p:pic>
        <p:nvPicPr>
          <p:cNvPr id="3" name="object 3"/>
          <p:cNvPicPr/>
          <p:nvPr/>
        </p:nvPicPr>
        <p:blipFill>
          <a:blip r:embed="rId3" cstate="print"/>
          <a:stretch>
            <a:fillRect/>
          </a:stretch>
        </p:blipFill>
        <p:spPr>
          <a:xfrm>
            <a:off x="7152917" y="545782"/>
            <a:ext cx="600787" cy="273589"/>
          </a:xfrm>
          <a:prstGeom prst="rect">
            <a:avLst/>
          </a:prstGeom>
        </p:spPr>
      </p:pic>
      <p:sp>
        <p:nvSpPr>
          <p:cNvPr id="4" name="object 4"/>
          <p:cNvSpPr/>
          <p:nvPr/>
        </p:nvSpPr>
        <p:spPr>
          <a:xfrm>
            <a:off x="1240282" y="914032"/>
            <a:ext cx="6552162"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defTabSz="790062"/>
            <a:endParaRPr sz="1555"/>
          </a:p>
        </p:txBody>
      </p:sp>
      <p:sp>
        <p:nvSpPr>
          <p:cNvPr id="5" name="object 5"/>
          <p:cNvSpPr/>
          <p:nvPr/>
        </p:nvSpPr>
        <p:spPr>
          <a:xfrm>
            <a:off x="1240282" y="4961807"/>
            <a:ext cx="6552162"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defTabSz="790062"/>
            <a:endParaRPr sz="1555"/>
          </a:p>
        </p:txBody>
      </p:sp>
      <p:sp>
        <p:nvSpPr>
          <p:cNvPr id="6" name="object 6"/>
          <p:cNvSpPr txBox="1">
            <a:spLocks noGrp="1"/>
          </p:cNvSpPr>
          <p:nvPr>
            <p:ph type="body" idx="1"/>
          </p:nvPr>
        </p:nvSpPr>
        <p:spPr>
          <a:xfrm>
            <a:off x="1240282" y="1377720"/>
            <a:ext cx="6563282" cy="4337990"/>
          </a:xfrm>
          <a:prstGeom prst="rect">
            <a:avLst/>
          </a:prstGeom>
        </p:spPr>
        <p:txBody>
          <a:bodyPr vert="horz" wrap="square" lIns="0" tIns="66937" rIns="0" bIns="0" rtlCol="0" anchor="t">
            <a:spAutoFit/>
          </a:bodyPr>
          <a:lstStyle/>
          <a:p>
            <a:pPr marL="10973">
              <a:spcBef>
                <a:spcPts val="527"/>
              </a:spcBef>
            </a:pPr>
            <a:r>
              <a:rPr lang="en-IE" spc="-9" dirty="0"/>
              <a:t>This Longford County Council programme supports innovative, creative, and cultural initiatives within the county.</a:t>
            </a:r>
          </a:p>
          <a:p>
            <a:pPr marL="10973">
              <a:spcBef>
                <a:spcPts val="527"/>
              </a:spcBef>
            </a:pPr>
            <a:r>
              <a:rPr lang="en-IE" spc="-9" dirty="0">
                <a:solidFill>
                  <a:schemeClr val="tx1"/>
                </a:solidFill>
              </a:rPr>
              <a:t>CI: </a:t>
            </a:r>
            <a:r>
              <a:rPr lang="en-IE" b="0" dirty="0">
                <a:solidFill>
                  <a:schemeClr val="tx1"/>
                </a:solidFill>
                <a:latin typeface="Museo Sans"/>
                <a:cs typeface="Museo Sans"/>
              </a:rPr>
              <a:t>Events and projects involving arts, creative industries, heritage, film, animation and others. Projects ‘as </a:t>
            </a:r>
            <a:r>
              <a:rPr lang="en-IE" b="0" dirty="0" err="1">
                <a:solidFill>
                  <a:schemeClr val="tx1"/>
                </a:solidFill>
                <a:latin typeface="Museo Sans"/>
                <a:cs typeface="Museo Sans"/>
              </a:rPr>
              <a:t>Gaeilge</a:t>
            </a:r>
            <a:r>
              <a:rPr lang="en-IE" b="0" dirty="0">
                <a:solidFill>
                  <a:schemeClr val="tx1"/>
                </a:solidFill>
                <a:latin typeface="Museo Sans"/>
                <a:cs typeface="Museo Sans"/>
              </a:rPr>
              <a:t>’ are also welcome.</a:t>
            </a:r>
          </a:p>
          <a:p>
            <a:pPr marL="257868" indent="-246895">
              <a:spcBef>
                <a:spcPts val="527"/>
              </a:spcBef>
              <a:buFont typeface="Arial" panose="020B0604020202020204" pitchFamily="34" charset="0"/>
              <a:buChar char="•"/>
            </a:pPr>
            <a:r>
              <a:rPr lang="en-IE" spc="-9" dirty="0">
                <a:solidFill>
                  <a:schemeClr val="tx1"/>
                </a:solidFill>
              </a:rPr>
              <a:t>Open to: </a:t>
            </a:r>
            <a:r>
              <a:rPr lang="en-IE" b="0" dirty="0">
                <a:solidFill>
                  <a:schemeClr val="tx1"/>
                </a:solidFill>
                <a:latin typeface="Museo Sans"/>
                <a:cs typeface="Museo Sans"/>
              </a:rPr>
              <a:t>I</a:t>
            </a:r>
            <a:r>
              <a:rPr lang="en-IE" b="0" i="0" dirty="0">
                <a:solidFill>
                  <a:schemeClr val="tx1"/>
                </a:solidFill>
                <a:effectLst/>
                <a:latin typeface="Museo Sans"/>
              </a:rPr>
              <a:t>ndividuals, organisations, community groups, cultural</a:t>
            </a:r>
            <a:r>
              <a:rPr lang="en-IE" b="0" dirty="0">
                <a:solidFill>
                  <a:schemeClr val="tx1"/>
                </a:solidFill>
                <a:latin typeface="Museo Sans"/>
              </a:rPr>
              <a:t>/creative artists.</a:t>
            </a:r>
          </a:p>
          <a:p>
            <a:pPr marL="257868" indent="-246895">
              <a:spcBef>
                <a:spcPts val="527"/>
              </a:spcBef>
              <a:buFont typeface="Arial" panose="020B0604020202020204" pitchFamily="34" charset="0"/>
              <a:buChar char="•"/>
            </a:pPr>
            <a:r>
              <a:rPr lang="en-IE" dirty="0">
                <a:solidFill>
                  <a:schemeClr val="tx1"/>
                </a:solidFill>
                <a:latin typeface="Museo Sans"/>
                <a:cs typeface="Museo Sans"/>
              </a:rPr>
              <a:t>All projects: </a:t>
            </a:r>
            <a:r>
              <a:rPr lang="en-IE" b="0" dirty="0">
                <a:solidFill>
                  <a:schemeClr val="tx1"/>
                </a:solidFill>
                <a:latin typeface="Museo Sans"/>
                <a:cs typeface="Museo Sans"/>
              </a:rPr>
              <a:t>must be community-focused and involve a community element</a:t>
            </a:r>
          </a:p>
          <a:p>
            <a:pPr marL="257868" indent="-246895">
              <a:spcBef>
                <a:spcPts val="527"/>
              </a:spcBef>
              <a:buFont typeface="Arial" panose="020B0604020202020204" pitchFamily="34" charset="0"/>
              <a:buChar char="•"/>
            </a:pPr>
            <a:r>
              <a:rPr lang="en-IE" spc="-9" dirty="0">
                <a:solidFill>
                  <a:schemeClr val="tx1"/>
                </a:solidFill>
              </a:rPr>
              <a:t>Cruinniú: </a:t>
            </a:r>
            <a:r>
              <a:rPr lang="en-IE" b="0" dirty="0">
                <a:solidFill>
                  <a:schemeClr val="tx1"/>
                </a:solidFill>
                <a:latin typeface="Museo Sans"/>
                <a:cs typeface="Museo Sans"/>
              </a:rPr>
              <a:t>6</a:t>
            </a:r>
            <a:r>
              <a:rPr lang="en-IE" b="0" baseline="30000" dirty="0">
                <a:solidFill>
                  <a:schemeClr val="tx1"/>
                </a:solidFill>
                <a:latin typeface="Museo Sans"/>
                <a:cs typeface="Museo Sans"/>
              </a:rPr>
              <a:t>th</a:t>
            </a:r>
            <a:r>
              <a:rPr lang="en-IE" b="0" dirty="0">
                <a:solidFill>
                  <a:schemeClr val="tx1"/>
                </a:solidFill>
                <a:latin typeface="Museo Sans"/>
                <a:cs typeface="Museo Sans"/>
              </a:rPr>
              <a:t> June 2026 – A free day of creative activity for children and young people up to 18 years of age.</a:t>
            </a:r>
          </a:p>
          <a:p>
            <a:pPr marL="257868" indent="-246895">
              <a:spcBef>
                <a:spcPts val="527"/>
              </a:spcBef>
              <a:buFont typeface="Arial" panose="020B0604020202020204" pitchFamily="34" charset="0"/>
              <a:buChar char="•"/>
            </a:pPr>
            <a:r>
              <a:rPr lang="en-IE" spc="-10" dirty="0">
                <a:solidFill>
                  <a:schemeClr val="tx1"/>
                </a:solidFill>
                <a:latin typeface="Museo Sans"/>
              </a:rPr>
              <a:t>Expressions of interest - groups: </a:t>
            </a:r>
            <a:r>
              <a:rPr lang="en-IE" b="0" spc="-10" dirty="0">
                <a:solidFill>
                  <a:schemeClr val="tx1"/>
                </a:solidFill>
                <a:latin typeface="Museo Sans"/>
              </a:rPr>
              <a:t>(Closed - 5</a:t>
            </a:r>
            <a:r>
              <a:rPr lang="en-IE" b="0" spc="-10" baseline="30000" dirty="0">
                <a:solidFill>
                  <a:schemeClr val="tx1"/>
                </a:solidFill>
                <a:latin typeface="Museo Sans"/>
              </a:rPr>
              <a:t>th</a:t>
            </a:r>
            <a:r>
              <a:rPr lang="en-IE" b="0" spc="-10" dirty="0">
                <a:solidFill>
                  <a:schemeClr val="tx1"/>
                </a:solidFill>
                <a:latin typeface="Museo Sans"/>
              </a:rPr>
              <a:t> January) Reopens - November 2026.</a:t>
            </a:r>
          </a:p>
          <a:p>
            <a:pPr marL="257868" indent="-246895">
              <a:spcBef>
                <a:spcPts val="527"/>
              </a:spcBef>
              <a:buFont typeface="Arial" panose="020B0604020202020204" pitchFamily="34" charset="0"/>
              <a:buChar char="•"/>
            </a:pPr>
            <a:r>
              <a:rPr lang="en-IE" spc="-10" dirty="0">
                <a:solidFill>
                  <a:schemeClr val="tx1"/>
                </a:solidFill>
                <a:latin typeface="Museo Sans"/>
                <a:cs typeface="Museo Sans"/>
              </a:rPr>
              <a:t>Artist / Creatives / Facilitator Panel: </a:t>
            </a:r>
            <a:r>
              <a:rPr lang="en-IE" b="0" spc="-10" dirty="0">
                <a:solidFill>
                  <a:schemeClr val="tx1"/>
                </a:solidFill>
                <a:latin typeface="Museo Sans"/>
                <a:cs typeface="Museo Sans"/>
              </a:rPr>
              <a:t>Closing date – 26</a:t>
            </a:r>
            <a:r>
              <a:rPr lang="en-IE" b="0" spc="-10" baseline="30000" dirty="0">
                <a:solidFill>
                  <a:schemeClr val="tx1"/>
                </a:solidFill>
                <a:latin typeface="Museo Sans"/>
                <a:cs typeface="Museo Sans"/>
              </a:rPr>
              <a:t>th</a:t>
            </a:r>
            <a:r>
              <a:rPr lang="en-IE" b="0" spc="-10" dirty="0">
                <a:solidFill>
                  <a:schemeClr val="tx1"/>
                </a:solidFill>
                <a:latin typeface="Museo Sans"/>
                <a:cs typeface="Museo Sans"/>
              </a:rPr>
              <a:t> January 2026.</a:t>
            </a:r>
            <a:endParaRPr lang="en-IE" b="0" dirty="0">
              <a:solidFill>
                <a:schemeClr val="tx1"/>
              </a:solidFill>
              <a:latin typeface="Museo Sans"/>
              <a:cs typeface="Museo Sans"/>
            </a:endParaRPr>
          </a:p>
          <a:p>
            <a:pPr marL="10973">
              <a:spcBef>
                <a:spcPts val="527"/>
              </a:spcBef>
            </a:pPr>
            <a:endParaRPr lang="en-IE" spc="-9" dirty="0"/>
          </a:p>
          <a:p>
            <a:pPr marL="10973">
              <a:spcBef>
                <a:spcPts val="527"/>
              </a:spcBef>
            </a:pPr>
            <a:r>
              <a:rPr lang="en-IE" spc="-9" dirty="0"/>
              <a:t>Contact: Ciarán Lennon</a:t>
            </a:r>
          </a:p>
          <a:p>
            <a:pPr marL="10973">
              <a:spcBef>
                <a:spcPts val="527"/>
              </a:spcBef>
            </a:pPr>
            <a:r>
              <a:rPr lang="en-IE" spc="-9" dirty="0"/>
              <a:t>creativelongford@longfordcoco.ie</a:t>
            </a:r>
          </a:p>
        </p:txBody>
      </p:sp>
      <p:sp>
        <p:nvSpPr>
          <p:cNvPr id="8" name="Slide Number Placeholder 7">
            <a:extLst>
              <a:ext uri="{FF2B5EF4-FFF2-40B4-BE49-F238E27FC236}">
                <a16:creationId xmlns:a16="http://schemas.microsoft.com/office/drawing/2014/main" id="{A91BCD94-6ED7-660C-54D1-EA5EDB23ECA3}"/>
              </a:ext>
            </a:extLst>
          </p:cNvPr>
          <p:cNvSpPr>
            <a:spLocks noGrp="1"/>
          </p:cNvSpPr>
          <p:nvPr>
            <p:ph type="sldNum" sz="quarter" idx="7"/>
          </p:nvPr>
        </p:nvSpPr>
        <p:spPr>
          <a:xfrm>
            <a:off x="8182186" y="6288670"/>
            <a:ext cx="2422906" cy="239296"/>
          </a:xfrm>
        </p:spPr>
        <p:txBody>
          <a:bodyPr/>
          <a:lstStyle/>
          <a:p>
            <a:pPr defTabSz="790062"/>
            <a:fld id="{B6F15528-21DE-4FAA-801E-634DDDAF4B2B}" type="slidenum">
              <a:rPr lang="en-IE" sz="1555">
                <a:solidFill>
                  <a:prstClr val="black">
                    <a:tint val="75000"/>
                  </a:prstClr>
                </a:solidFill>
              </a:rPr>
              <a:pPr defTabSz="790062"/>
              <a:t>25</a:t>
            </a:fld>
            <a:endParaRPr lang="en-IE" sz="1555">
              <a:solidFill>
                <a:prstClr val="black">
                  <a:tint val="75000"/>
                </a:prstClr>
              </a:solidFill>
            </a:endParaRPr>
          </a:p>
        </p:txBody>
      </p:sp>
      <p:pic>
        <p:nvPicPr>
          <p:cNvPr id="9" name="Picture 8" descr="A white background with gold text&#10;&#10;AI-generated content may be incorrect.">
            <a:extLst>
              <a:ext uri="{FF2B5EF4-FFF2-40B4-BE49-F238E27FC236}">
                <a16:creationId xmlns:a16="http://schemas.microsoft.com/office/drawing/2014/main" id="{0FFD6971-2305-1E42-3DDD-E0DB7DE65B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37" t="23252" r="15094" b="20578"/>
          <a:stretch/>
        </p:blipFill>
        <p:spPr>
          <a:xfrm>
            <a:off x="6744434" y="4770056"/>
            <a:ext cx="1417752" cy="674876"/>
          </a:xfrm>
          <a:prstGeom prst="rect">
            <a:avLst/>
          </a:prstGeom>
        </p:spPr>
      </p:pic>
      <p:pic>
        <p:nvPicPr>
          <p:cNvPr id="11" name="Picture 10" descr="A white and brown rectangle with text&#10;&#10;AI-generated content may be incorrect.">
            <a:extLst>
              <a:ext uri="{FF2B5EF4-FFF2-40B4-BE49-F238E27FC236}">
                <a16:creationId xmlns:a16="http://schemas.microsoft.com/office/drawing/2014/main" id="{717B1284-B162-0AD8-F427-8C9FE16EA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86" t="24324" r="10418" b="23961"/>
          <a:stretch/>
        </p:blipFill>
        <p:spPr>
          <a:xfrm>
            <a:off x="4394200" y="4861283"/>
            <a:ext cx="2162655" cy="58364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4585" y="960404"/>
            <a:ext cx="5953182" cy="349121"/>
          </a:xfrm>
          <a:prstGeom prst="rect">
            <a:avLst/>
          </a:prstGeom>
        </p:spPr>
        <p:txBody>
          <a:bodyPr vert="horz" wrap="square" lIns="0" tIns="10973" rIns="0" bIns="0" rtlCol="0" anchor="t">
            <a:spAutoFit/>
          </a:bodyPr>
          <a:lstStyle/>
          <a:p>
            <a:pPr marL="10973" algn="ctr">
              <a:lnSpc>
                <a:spcPts val="2557"/>
              </a:lnSpc>
              <a:spcBef>
                <a:spcPts val="86"/>
              </a:spcBef>
            </a:pPr>
            <a:r>
              <a:rPr lang="en-GB" spc="-9" dirty="0"/>
              <a:t>Creative Ireland project examples</a:t>
            </a:r>
            <a:endParaRPr spc="-9" dirty="0"/>
          </a:p>
        </p:txBody>
      </p:sp>
      <p:sp>
        <p:nvSpPr>
          <p:cNvPr id="3" name="object 6">
            <a:extLst>
              <a:ext uri="{FF2B5EF4-FFF2-40B4-BE49-F238E27FC236}">
                <a16:creationId xmlns:a16="http://schemas.microsoft.com/office/drawing/2014/main" id="{99580979-6C06-4AD3-58DC-21C65D3D4847}"/>
              </a:ext>
            </a:extLst>
          </p:cNvPr>
          <p:cNvSpPr txBox="1">
            <a:spLocks/>
          </p:cNvSpPr>
          <p:nvPr/>
        </p:nvSpPr>
        <p:spPr>
          <a:xfrm>
            <a:off x="1042762" y="4401940"/>
            <a:ext cx="6775110" cy="497708"/>
          </a:xfrm>
          <a:prstGeom prst="rect">
            <a:avLst/>
          </a:prstGeom>
        </p:spPr>
        <p:txBody>
          <a:bodyPr vert="horz" wrap="square" lIns="0" tIns="66937" rIns="0" bIns="0" rtlCol="0" anchor="t">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0973" algn="ctr" defTabSz="790062">
              <a:spcBef>
                <a:spcPts val="527"/>
              </a:spcBef>
            </a:pPr>
            <a:r>
              <a:rPr lang="en-IE" sz="1382" b="1" dirty="0">
                <a:solidFill>
                  <a:srgbClr val="000000"/>
                </a:solidFill>
                <a:latin typeface="Museo Sans"/>
                <a:cs typeface="Museo Sans"/>
              </a:rPr>
              <a:t>For further information visit: </a:t>
            </a:r>
            <a:r>
              <a:rPr lang="en-GB" sz="1382" u="sng" dirty="0">
                <a:solidFill>
                  <a:srgbClr val="0563C1"/>
                </a:solidFill>
                <a:latin typeface="Museo Sans"/>
                <a:ea typeface="Calibri" panose="020F0502020204030204" pitchFamily="34" charset="0"/>
                <a:cs typeface="Calibri"/>
                <a:hlinkClick r:id="rId2"/>
              </a:rPr>
              <a:t>https://www.longfordlibrary.ie/creative-ireland-longford/</a:t>
            </a:r>
            <a:r>
              <a:rPr lang="en-IE" sz="1382" dirty="0">
                <a:latin typeface="Museo Sans"/>
                <a:ea typeface="Calibri" panose="020F0502020204030204" pitchFamily="34" charset="0"/>
                <a:cs typeface="Calibri"/>
              </a:rPr>
              <a:t> </a:t>
            </a:r>
            <a:endParaRPr lang="en-IE" sz="1382" dirty="0">
              <a:latin typeface="Museo Sans"/>
              <a:ea typeface="Calibri" panose="020F0502020204030204" pitchFamily="34" charset="0"/>
              <a:cs typeface="Times New Roman" panose="02020603050405020304" pitchFamily="18" charset="0"/>
            </a:endParaRPr>
          </a:p>
          <a:p>
            <a:pPr algn="ctr" defTabSz="790062">
              <a:lnSpc>
                <a:spcPct val="107000"/>
              </a:lnSpc>
              <a:spcAft>
                <a:spcPts val="691"/>
              </a:spcAft>
            </a:pPr>
            <a:r>
              <a:rPr lang="en-GB" sz="1382" dirty="0">
                <a:latin typeface="Museo Sans"/>
                <a:ea typeface="Calibri" panose="020F0502020204030204" pitchFamily="34" charset="0"/>
                <a:cs typeface="Calibri"/>
              </a:rPr>
              <a:t>Email </a:t>
            </a:r>
            <a:r>
              <a:rPr lang="en-GB" sz="1382" u="sng" dirty="0">
                <a:solidFill>
                  <a:srgbClr val="0563C1"/>
                </a:solidFill>
                <a:latin typeface="Museo Sans"/>
                <a:ea typeface="Calibri" panose="020F0502020204030204" pitchFamily="34" charset="0"/>
                <a:cs typeface="Calibri"/>
                <a:hlinkClick r:id="rId3"/>
              </a:rPr>
              <a:t>creativeireland@longfordcoco.ie</a:t>
            </a:r>
            <a:r>
              <a:rPr lang="en-GB" sz="1382" dirty="0">
                <a:latin typeface="Museo Sans"/>
                <a:ea typeface="Calibri" panose="020F0502020204030204" pitchFamily="34" charset="0"/>
                <a:cs typeface="Calibri"/>
              </a:rPr>
              <a:t> or call (043) 334 11 24</a:t>
            </a:r>
            <a:endParaRPr lang="en-IE" sz="1382" dirty="0">
              <a:solidFill>
                <a:srgbClr val="000000"/>
              </a:solidFill>
              <a:latin typeface="Museo Sans"/>
              <a:cs typeface="Museo Sans"/>
            </a:endParaRPr>
          </a:p>
        </p:txBody>
      </p:sp>
      <p:pic>
        <p:nvPicPr>
          <p:cNvPr id="8" name="Picture 7" descr="A collage of images of people and art&#10;&#10;Description automatically generated">
            <a:extLst>
              <a:ext uri="{FF2B5EF4-FFF2-40B4-BE49-F238E27FC236}">
                <a16:creationId xmlns:a16="http://schemas.microsoft.com/office/drawing/2014/main" id="{418F694E-9CB0-1979-358D-59B2AD7AE8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4586" y="1390483"/>
            <a:ext cx="6218592" cy="2924874"/>
          </a:xfrm>
          <a:prstGeom prst="rect">
            <a:avLst/>
          </a:prstGeom>
        </p:spPr>
      </p:pic>
      <p:sp>
        <p:nvSpPr>
          <p:cNvPr id="4" name="Slide Number Placeholder 3">
            <a:extLst>
              <a:ext uri="{FF2B5EF4-FFF2-40B4-BE49-F238E27FC236}">
                <a16:creationId xmlns:a16="http://schemas.microsoft.com/office/drawing/2014/main" id="{2ECF971C-C721-02F8-24A0-0C8DFB05BC8F}"/>
              </a:ext>
            </a:extLst>
          </p:cNvPr>
          <p:cNvSpPr>
            <a:spLocks noGrp="1"/>
          </p:cNvSpPr>
          <p:nvPr>
            <p:ph type="sldNum" sz="quarter" idx="7"/>
          </p:nvPr>
        </p:nvSpPr>
        <p:spPr>
          <a:xfrm>
            <a:off x="8182186" y="6288670"/>
            <a:ext cx="2422906" cy="239296"/>
          </a:xfrm>
        </p:spPr>
        <p:txBody>
          <a:bodyPr/>
          <a:lstStyle/>
          <a:p>
            <a:pPr defTabSz="790062"/>
            <a:fld id="{B6F15528-21DE-4FAA-801E-634DDDAF4B2B}" type="slidenum">
              <a:rPr lang="en-IE" sz="1555">
                <a:solidFill>
                  <a:prstClr val="black">
                    <a:tint val="75000"/>
                  </a:prstClr>
                </a:solidFill>
              </a:rPr>
              <a:pPr defTabSz="790062"/>
              <a:t>26</a:t>
            </a:fld>
            <a:endParaRPr lang="en-IE" sz="1555">
              <a:solidFill>
                <a:prstClr val="black">
                  <a:tint val="75000"/>
                </a:prst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7152917" y="545782"/>
            <a:ext cx="600787" cy="273589"/>
          </a:xfrm>
          <a:prstGeom prst="rect">
            <a:avLst/>
          </a:prstGeom>
        </p:spPr>
      </p:pic>
      <p:sp>
        <p:nvSpPr>
          <p:cNvPr id="4" name="object 4"/>
          <p:cNvSpPr/>
          <p:nvPr/>
        </p:nvSpPr>
        <p:spPr>
          <a:xfrm>
            <a:off x="1240282" y="914032"/>
            <a:ext cx="6552162"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defTabSz="790062"/>
            <a:endParaRPr sz="1555"/>
          </a:p>
        </p:txBody>
      </p:sp>
      <p:sp>
        <p:nvSpPr>
          <p:cNvPr id="5" name="object 5"/>
          <p:cNvSpPr/>
          <p:nvPr/>
        </p:nvSpPr>
        <p:spPr>
          <a:xfrm>
            <a:off x="1240282" y="4961807"/>
            <a:ext cx="6552162"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defTabSz="790062"/>
            <a:endParaRPr sz="1555"/>
          </a:p>
        </p:txBody>
      </p:sp>
      <p:sp>
        <p:nvSpPr>
          <p:cNvPr id="8" name="Slide Number Placeholder 7">
            <a:extLst>
              <a:ext uri="{FF2B5EF4-FFF2-40B4-BE49-F238E27FC236}">
                <a16:creationId xmlns:a16="http://schemas.microsoft.com/office/drawing/2014/main" id="{A91BCD94-6ED7-660C-54D1-EA5EDB23ECA3}"/>
              </a:ext>
            </a:extLst>
          </p:cNvPr>
          <p:cNvSpPr>
            <a:spLocks noGrp="1"/>
          </p:cNvSpPr>
          <p:nvPr>
            <p:ph type="sldNum" sz="quarter" idx="7"/>
          </p:nvPr>
        </p:nvSpPr>
        <p:spPr>
          <a:xfrm>
            <a:off x="8182186" y="6288670"/>
            <a:ext cx="2422906" cy="239296"/>
          </a:xfrm>
        </p:spPr>
        <p:txBody>
          <a:bodyPr/>
          <a:lstStyle/>
          <a:p>
            <a:pPr defTabSz="790062"/>
            <a:fld id="{B6F15528-21DE-4FAA-801E-634DDDAF4B2B}" type="slidenum">
              <a:rPr lang="en-IE" sz="1555">
                <a:solidFill>
                  <a:prstClr val="black">
                    <a:tint val="75000"/>
                  </a:prstClr>
                </a:solidFill>
              </a:rPr>
              <a:pPr defTabSz="790062"/>
              <a:t>27</a:t>
            </a:fld>
            <a:endParaRPr lang="en-IE" sz="1555">
              <a:solidFill>
                <a:prstClr val="black">
                  <a:tint val="75000"/>
                </a:prstClr>
              </a:solidFill>
            </a:endParaRPr>
          </a:p>
        </p:txBody>
      </p:sp>
      <p:sp>
        <p:nvSpPr>
          <p:cNvPr id="12" name="Title 1">
            <a:extLst>
              <a:ext uri="{FF2B5EF4-FFF2-40B4-BE49-F238E27FC236}">
                <a16:creationId xmlns:a16="http://schemas.microsoft.com/office/drawing/2014/main" id="{07D5BB0C-AEAD-977E-376A-E6F0C1827A68}"/>
              </a:ext>
            </a:extLst>
          </p:cNvPr>
          <p:cNvSpPr>
            <a:spLocks noGrp="1"/>
          </p:cNvSpPr>
          <p:nvPr>
            <p:ph type="title"/>
          </p:nvPr>
        </p:nvSpPr>
        <p:spPr>
          <a:xfrm>
            <a:off x="1229309" y="1070487"/>
            <a:ext cx="6682737" cy="400110"/>
          </a:xfrm>
        </p:spPr>
        <p:txBody>
          <a:bodyPr/>
          <a:lstStyle/>
          <a:p>
            <a:r>
              <a:rPr lang="en-GB" spc="-9" dirty="0">
                <a:solidFill>
                  <a:schemeClr val="accent1">
                    <a:lumMod val="75000"/>
                  </a:schemeClr>
                </a:solidFill>
                <a:latin typeface="Museo Sans"/>
              </a:rPr>
              <a:t>Longford County Archives &amp; Local Studies</a:t>
            </a:r>
            <a:endParaRPr lang="en-IE" dirty="0">
              <a:solidFill>
                <a:schemeClr val="accent1">
                  <a:lumMod val="75000"/>
                </a:schemeClr>
              </a:solidFill>
            </a:endParaRPr>
          </a:p>
        </p:txBody>
      </p:sp>
      <p:sp>
        <p:nvSpPr>
          <p:cNvPr id="13" name="Text Placeholder 2">
            <a:extLst>
              <a:ext uri="{FF2B5EF4-FFF2-40B4-BE49-F238E27FC236}">
                <a16:creationId xmlns:a16="http://schemas.microsoft.com/office/drawing/2014/main" id="{3D085DE0-B4F9-B42B-AE43-4D8FFE33FBF3}"/>
              </a:ext>
            </a:extLst>
          </p:cNvPr>
          <p:cNvSpPr>
            <a:spLocks noGrp="1"/>
          </p:cNvSpPr>
          <p:nvPr>
            <p:ph type="body" idx="1"/>
          </p:nvPr>
        </p:nvSpPr>
        <p:spPr>
          <a:xfrm>
            <a:off x="1240282" y="1484524"/>
            <a:ext cx="5844383" cy="2677656"/>
          </a:xfrm>
        </p:spPr>
        <p:txBody>
          <a:bodyPr/>
          <a:lstStyle/>
          <a:p>
            <a:pPr marL="309106" indent="-295953">
              <a:spcBef>
                <a:spcPts val="631"/>
              </a:spcBef>
              <a:buFont typeface="Arial" panose="020B0604020202020204" pitchFamily="34" charset="0"/>
              <a:buChar char="•"/>
            </a:pPr>
            <a:r>
              <a:rPr lang="en-IE" b="0" spc="-10" dirty="0">
                <a:solidFill>
                  <a:schemeClr val="tx1"/>
                </a:solidFill>
                <a:latin typeface="Museo Sans"/>
              </a:rPr>
              <a:t>€5000 available in total.</a:t>
            </a:r>
          </a:p>
          <a:p>
            <a:pPr marL="309106" indent="-295953">
              <a:spcBef>
                <a:spcPts val="631"/>
              </a:spcBef>
              <a:buFont typeface="Arial" panose="020B0604020202020204" pitchFamily="34" charset="0"/>
              <a:buChar char="•"/>
            </a:pPr>
            <a:r>
              <a:rPr lang="en-IE" b="0" spc="-10" dirty="0">
                <a:solidFill>
                  <a:schemeClr val="tx1"/>
                </a:solidFill>
                <a:latin typeface="Museo Sans"/>
                <a:cs typeface="Museo Sans"/>
              </a:rPr>
              <a:t>Grants to a maximum of €1000 per project.</a:t>
            </a:r>
          </a:p>
          <a:p>
            <a:pPr marL="309106" indent="-295953">
              <a:spcBef>
                <a:spcPts val="631"/>
              </a:spcBef>
              <a:buFont typeface="Arial" panose="020B0604020202020204" pitchFamily="34" charset="0"/>
              <a:buChar char="•"/>
            </a:pPr>
            <a:r>
              <a:rPr lang="en-IE" b="0" spc="-10" dirty="0">
                <a:solidFill>
                  <a:schemeClr val="tx1"/>
                </a:solidFill>
                <a:latin typeface="Museo Sans"/>
                <a:cs typeface="Museo Sans"/>
              </a:rPr>
              <a:t>A full draft of book must be submitted with the application, to be assessed, </a:t>
            </a:r>
          </a:p>
          <a:p>
            <a:pPr marL="309106" indent="-295953">
              <a:spcBef>
                <a:spcPts val="631"/>
              </a:spcBef>
            </a:pPr>
            <a:r>
              <a:rPr lang="en-IE" b="0" spc="-10" dirty="0">
                <a:solidFill>
                  <a:schemeClr val="tx1"/>
                </a:solidFill>
                <a:latin typeface="Museo Sans"/>
                <a:cs typeface="Museo Sans"/>
              </a:rPr>
              <a:t>        plus a quotation for design and printing.</a:t>
            </a:r>
          </a:p>
          <a:p>
            <a:pPr marL="309106" indent="-295953">
              <a:spcBef>
                <a:spcPts val="631"/>
              </a:spcBef>
              <a:buFont typeface="Arial" panose="020B0604020202020204" pitchFamily="34" charset="0"/>
              <a:buChar char="•"/>
            </a:pPr>
            <a:r>
              <a:rPr lang="en-IE" b="0" spc="-10" dirty="0">
                <a:solidFill>
                  <a:schemeClr val="tx1"/>
                </a:solidFill>
                <a:latin typeface="Museo Sans"/>
                <a:cs typeface="Museo Sans"/>
              </a:rPr>
              <a:t>Deadline for applications: 1 June 2026</a:t>
            </a:r>
            <a:r>
              <a:rPr lang="en-IE" spc="-10" dirty="0">
                <a:latin typeface="Museo Sans"/>
                <a:cs typeface="Museo Sans"/>
              </a:rPr>
              <a:t>.</a:t>
            </a:r>
          </a:p>
          <a:p>
            <a:pPr marL="13153">
              <a:spcBef>
                <a:spcPts val="631"/>
              </a:spcBef>
            </a:pPr>
            <a:r>
              <a:rPr lang="en-IE" spc="-10" dirty="0">
                <a:solidFill>
                  <a:schemeClr val="tx1"/>
                </a:solidFill>
                <a:latin typeface="Museo Sans"/>
                <a:cs typeface="Museo Sans"/>
              </a:rPr>
              <a:t>More information</a:t>
            </a:r>
            <a:r>
              <a:rPr lang="en-IE" spc="-10" dirty="0">
                <a:latin typeface="Museo Sans"/>
                <a:cs typeface="Museo Sans"/>
              </a:rPr>
              <a:t>: </a:t>
            </a:r>
            <a:r>
              <a:rPr lang="en-IE" spc="-10" dirty="0">
                <a:latin typeface="Museo Sans"/>
                <a:cs typeface="Museo Sans"/>
                <a:hlinkClick r:id="rId4"/>
              </a:rPr>
              <a:t>archivist@longfordcoco.ie</a:t>
            </a:r>
            <a:endParaRPr lang="en-IE" spc="-10" dirty="0">
              <a:latin typeface="Museo Sans"/>
              <a:cs typeface="Museo Sans"/>
            </a:endParaRPr>
          </a:p>
          <a:p>
            <a:pPr marL="13153">
              <a:spcBef>
                <a:spcPts val="631"/>
              </a:spcBef>
            </a:pPr>
            <a:endParaRPr lang="en-IE" spc="-10" dirty="0">
              <a:latin typeface="Museo Sans"/>
              <a:cs typeface="Museo Sans"/>
            </a:endParaRPr>
          </a:p>
          <a:p>
            <a:endParaRPr lang="en-IE" dirty="0"/>
          </a:p>
        </p:txBody>
      </p:sp>
      <p:pic>
        <p:nvPicPr>
          <p:cNvPr id="15" name="Picture 14" descr="A book cover with a map&#10;&#10;AI-generated content may be incorrect.">
            <a:extLst>
              <a:ext uri="{FF2B5EF4-FFF2-40B4-BE49-F238E27FC236}">
                <a16:creationId xmlns:a16="http://schemas.microsoft.com/office/drawing/2014/main" id="{44EB5947-C65E-8773-8120-752BDC2C07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8733" y="2782390"/>
            <a:ext cx="1320409" cy="1988834"/>
          </a:xfrm>
          <a:prstGeom prst="rect">
            <a:avLst/>
          </a:prstGeom>
        </p:spPr>
      </p:pic>
      <p:pic>
        <p:nvPicPr>
          <p:cNvPr id="17" name="Picture 16" descr="A green book cover with text&#10;&#10;AI-generated content may be incorrect.">
            <a:extLst>
              <a:ext uri="{FF2B5EF4-FFF2-40B4-BE49-F238E27FC236}">
                <a16:creationId xmlns:a16="http://schemas.microsoft.com/office/drawing/2014/main" id="{606D2037-9986-FF20-A8A5-4D1ACCC967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6238" y="2782390"/>
            <a:ext cx="1340465" cy="1988834"/>
          </a:xfrm>
          <a:prstGeom prst="rect">
            <a:avLst/>
          </a:prstGeom>
        </p:spPr>
      </p:pic>
      <p:pic>
        <p:nvPicPr>
          <p:cNvPr id="6" name="Picture 5" descr="A room with tables and chairs&#10;&#10;AI-generated content may be incorrect.">
            <a:extLst>
              <a:ext uri="{FF2B5EF4-FFF2-40B4-BE49-F238E27FC236}">
                <a16:creationId xmlns:a16="http://schemas.microsoft.com/office/drawing/2014/main" id="{67742614-12D3-88D5-1C1E-93749A2E16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781" b="13304"/>
          <a:stretch/>
        </p:blipFill>
        <p:spPr>
          <a:xfrm>
            <a:off x="1293181" y="3639759"/>
            <a:ext cx="2674257" cy="1322048"/>
          </a:xfrm>
          <a:prstGeom prst="rect">
            <a:avLst/>
          </a:prstGeom>
        </p:spPr>
      </p:pic>
    </p:spTree>
    <p:extLst>
      <p:ext uri="{BB962C8B-B14F-4D97-AF65-F5344CB8AC3E}">
        <p14:creationId xmlns:p14="http://schemas.microsoft.com/office/powerpoint/2010/main" val="3316421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FA3594E5-A96B-284F-D1B8-05F8843AC631}"/>
              </a:ext>
            </a:extLst>
          </p:cNvPr>
          <p:cNvPicPr/>
          <p:nvPr/>
        </p:nvPicPr>
        <p:blipFill>
          <a:blip r:embed="rId2" cstate="print"/>
          <a:stretch>
            <a:fillRect/>
          </a:stretch>
        </p:blipFill>
        <p:spPr>
          <a:xfrm>
            <a:off x="7587012" y="211014"/>
            <a:ext cx="695323" cy="316640"/>
          </a:xfrm>
          <a:prstGeom prst="rect">
            <a:avLst/>
          </a:prstGeom>
        </p:spPr>
      </p:pic>
      <p:sp>
        <p:nvSpPr>
          <p:cNvPr id="12" name="object 4">
            <a:extLst>
              <a:ext uri="{FF2B5EF4-FFF2-40B4-BE49-F238E27FC236}">
                <a16:creationId xmlns:a16="http://schemas.microsoft.com/office/drawing/2014/main" id="{82C084E5-A77F-2B91-2F41-EF8F86068BAB}"/>
              </a:ext>
            </a:extLst>
          </p:cNvPr>
          <p:cNvSpPr/>
          <p:nvPr/>
        </p:nvSpPr>
        <p:spPr>
          <a:xfrm>
            <a:off x="744000" y="63721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13" name="object 5">
            <a:extLst>
              <a:ext uri="{FF2B5EF4-FFF2-40B4-BE49-F238E27FC236}">
                <a16:creationId xmlns:a16="http://schemas.microsoft.com/office/drawing/2014/main" id="{9B419089-B077-2CC0-9332-06D972C5BD22}"/>
              </a:ext>
            </a:extLst>
          </p:cNvPr>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16" name="object 2">
            <a:extLst>
              <a:ext uri="{FF2B5EF4-FFF2-40B4-BE49-F238E27FC236}">
                <a16:creationId xmlns:a16="http://schemas.microsoft.com/office/drawing/2014/main" id="{C9BF6C05-8F8A-DEB5-2673-8681A8DC1ECD}"/>
              </a:ext>
            </a:extLst>
          </p:cNvPr>
          <p:cNvSpPr txBox="1">
            <a:spLocks noGrp="1"/>
          </p:cNvSpPr>
          <p:nvPr>
            <p:ph type="title"/>
          </p:nvPr>
        </p:nvSpPr>
        <p:spPr>
          <a:xfrm>
            <a:off x="699165" y="746767"/>
            <a:ext cx="7583170" cy="782265"/>
          </a:xfrm>
          <a:prstGeom prst="rect">
            <a:avLst/>
          </a:prstGeom>
        </p:spPr>
        <p:txBody>
          <a:bodyPr vert="horz" wrap="square" lIns="0" tIns="12700" rIns="0" bIns="0" rtlCol="0">
            <a:spAutoFit/>
          </a:bodyPr>
          <a:lstStyle/>
          <a:p>
            <a:pPr marL="12700" algn="l">
              <a:lnSpc>
                <a:spcPts val="2960"/>
              </a:lnSpc>
              <a:spcBef>
                <a:spcPts val="100"/>
              </a:spcBef>
            </a:pPr>
            <a:r>
              <a:rPr lang="en-GB" spc="-10" dirty="0"/>
              <a:t>Heritage Funding Opportunities for Communities</a:t>
            </a:r>
            <a:br>
              <a:rPr lang="en-GB" spc="-10" dirty="0"/>
            </a:br>
            <a:endParaRPr spc="-10" dirty="0"/>
          </a:p>
        </p:txBody>
      </p:sp>
      <p:pic>
        <p:nvPicPr>
          <p:cNvPr id="21" name="Picture 20" descr="A close-up of a sign&#10;&#10;Description automatically generated">
            <a:extLst>
              <a:ext uri="{FF2B5EF4-FFF2-40B4-BE49-F238E27FC236}">
                <a16:creationId xmlns:a16="http://schemas.microsoft.com/office/drawing/2014/main" id="{4530BB30-61B4-21AA-F73C-37D24B01E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47" y="4545374"/>
            <a:ext cx="2394532" cy="550742"/>
          </a:xfrm>
          <a:prstGeom prst="rect">
            <a:avLst/>
          </a:prstGeom>
        </p:spPr>
      </p:pic>
      <p:sp>
        <p:nvSpPr>
          <p:cNvPr id="2" name="Slide Number Placeholder 1">
            <a:extLst>
              <a:ext uri="{FF2B5EF4-FFF2-40B4-BE49-F238E27FC236}">
                <a16:creationId xmlns:a16="http://schemas.microsoft.com/office/drawing/2014/main" id="{E49A9098-70CD-6F23-0650-35C0F27F03CF}"/>
              </a:ext>
            </a:extLst>
          </p:cNvPr>
          <p:cNvSpPr>
            <a:spLocks noGrp="1"/>
          </p:cNvSpPr>
          <p:nvPr>
            <p:ph type="sldNum" sz="quarter" idx="7"/>
          </p:nvPr>
        </p:nvSpPr>
        <p:spPr/>
        <p:txBody>
          <a:bodyPr/>
          <a:lstStyle/>
          <a:p>
            <a:fld id="{B6F15528-21DE-4FAA-801E-634DDDAF4B2B}" type="slidenum">
              <a:rPr lang="en-IE" smtClean="0"/>
              <a:t>28</a:t>
            </a:fld>
            <a:endParaRPr lang="en-IE"/>
          </a:p>
        </p:txBody>
      </p:sp>
      <p:grpSp>
        <p:nvGrpSpPr>
          <p:cNvPr id="3" name="Group 2">
            <a:extLst>
              <a:ext uri="{FF2B5EF4-FFF2-40B4-BE49-F238E27FC236}">
                <a16:creationId xmlns:a16="http://schemas.microsoft.com/office/drawing/2014/main" id="{D25B4B76-205D-9BD9-A532-12091B57D1A1}"/>
              </a:ext>
            </a:extLst>
          </p:cNvPr>
          <p:cNvGrpSpPr/>
          <p:nvPr/>
        </p:nvGrpSpPr>
        <p:grpSpPr>
          <a:xfrm>
            <a:off x="506065" y="1269945"/>
            <a:ext cx="7675998" cy="2334685"/>
            <a:chOff x="651172" y="1689104"/>
            <a:chExt cx="7675998" cy="2334685"/>
          </a:xfrm>
        </p:grpSpPr>
        <p:pic>
          <p:nvPicPr>
            <p:cNvPr id="4" name="Picture 3" descr="A cemetery with scaffolding around it&#10;&#10;Description automatically generated">
              <a:extLst>
                <a:ext uri="{FF2B5EF4-FFF2-40B4-BE49-F238E27FC236}">
                  <a16:creationId xmlns:a16="http://schemas.microsoft.com/office/drawing/2014/main" id="{FE048301-767F-2ED2-3D7E-D5FDE595C1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10" r="7390"/>
            <a:stretch/>
          </p:blipFill>
          <p:spPr>
            <a:xfrm>
              <a:off x="651172" y="1689105"/>
              <a:ext cx="2334683" cy="2334683"/>
            </a:xfrm>
            <a:prstGeom prst="rect">
              <a:avLst/>
            </a:prstGeom>
          </p:spPr>
        </p:pic>
        <p:pic>
          <p:nvPicPr>
            <p:cNvPr id="5" name="Picture 4" descr="A person standing next to a table with a model of a house&#10;&#10;Description automatically generated">
              <a:extLst>
                <a:ext uri="{FF2B5EF4-FFF2-40B4-BE49-F238E27FC236}">
                  <a16:creationId xmlns:a16="http://schemas.microsoft.com/office/drawing/2014/main" id="{15608A48-ABBA-ACE4-4856-65BFE60A45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5855" y="1689104"/>
              <a:ext cx="3112911" cy="2334683"/>
            </a:xfrm>
            <a:prstGeom prst="rect">
              <a:avLst/>
            </a:prstGeom>
          </p:spPr>
        </p:pic>
        <p:pic>
          <p:nvPicPr>
            <p:cNvPr id="6" name="Picture 5" descr="A group of people holding purple flags&#10;&#10;Description automatically generated">
              <a:extLst>
                <a:ext uri="{FF2B5EF4-FFF2-40B4-BE49-F238E27FC236}">
                  <a16:creationId xmlns:a16="http://schemas.microsoft.com/office/drawing/2014/main" id="{ECB35EF7-771F-43A6-F9D9-496DADD745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2487" y="1689106"/>
              <a:ext cx="2334683" cy="2334683"/>
            </a:xfrm>
            <a:prstGeom prst="rect">
              <a:avLst/>
            </a:prstGeom>
          </p:spPr>
        </p:pic>
      </p:grpSp>
      <p:sp>
        <p:nvSpPr>
          <p:cNvPr id="8" name="TextBox 7">
            <a:extLst>
              <a:ext uri="{FF2B5EF4-FFF2-40B4-BE49-F238E27FC236}">
                <a16:creationId xmlns:a16="http://schemas.microsoft.com/office/drawing/2014/main" id="{750C0DE0-F8DF-84D8-928D-A73B671BA5FE}"/>
              </a:ext>
            </a:extLst>
          </p:cNvPr>
          <p:cNvSpPr txBox="1"/>
          <p:nvPr/>
        </p:nvSpPr>
        <p:spPr>
          <a:xfrm>
            <a:off x="549447" y="3712740"/>
            <a:ext cx="7732888" cy="584775"/>
          </a:xfrm>
          <a:prstGeom prst="rect">
            <a:avLst/>
          </a:prstGeom>
          <a:noFill/>
        </p:spPr>
        <p:txBody>
          <a:bodyPr wrap="square">
            <a:spAutoFit/>
          </a:bodyPr>
          <a:lstStyle/>
          <a:p>
            <a:pPr marL="12700">
              <a:spcBef>
                <a:spcPts val="610"/>
              </a:spcBef>
            </a:pPr>
            <a:r>
              <a:rPr lang="en-IE" sz="1600" dirty="0">
                <a:latin typeface="Museo Sans 700" panose="02000000000000000000" pitchFamily="50" charset="0"/>
                <a:cs typeface="Museo Sans"/>
              </a:rPr>
              <a:t>There are a number of funding opportunities for communities to support their research, conservation and awareness of built and cultural heritage in Co. Longford and beyond. </a:t>
            </a:r>
          </a:p>
        </p:txBody>
      </p:sp>
      <p:pic>
        <p:nvPicPr>
          <p:cNvPr id="9" name="Picture 8" descr="A black background with red text&#10;&#10;Description automatically generated">
            <a:extLst>
              <a:ext uri="{FF2B5EF4-FFF2-40B4-BE49-F238E27FC236}">
                <a16:creationId xmlns:a16="http://schemas.microsoft.com/office/drawing/2014/main" id="{6A889634-4BA1-472E-5D78-786006F4BC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521" b="-1"/>
          <a:stretch/>
        </p:blipFill>
        <p:spPr>
          <a:xfrm>
            <a:off x="3039532" y="4608975"/>
            <a:ext cx="2946361" cy="475166"/>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9FBA088A-2961-AA99-AF5A-D17EF689B9B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73" t="15182" r="6148" b="15351"/>
          <a:stretch/>
        </p:blipFill>
        <p:spPr>
          <a:xfrm>
            <a:off x="6167229" y="4538388"/>
            <a:ext cx="2203269" cy="579871"/>
          </a:xfrm>
          <a:prstGeom prst="rect">
            <a:avLst/>
          </a:prstGeom>
        </p:spPr>
      </p:pic>
    </p:spTree>
    <p:extLst>
      <p:ext uri="{BB962C8B-B14F-4D97-AF65-F5344CB8AC3E}">
        <p14:creationId xmlns:p14="http://schemas.microsoft.com/office/powerpoint/2010/main" val="3041437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7152917" y="571262"/>
            <a:ext cx="600787" cy="273589"/>
          </a:xfrm>
          <a:prstGeom prst="rect">
            <a:avLst/>
          </a:prstGeom>
        </p:spPr>
      </p:pic>
      <p:sp>
        <p:nvSpPr>
          <p:cNvPr id="4" name="object 4"/>
          <p:cNvSpPr/>
          <p:nvPr/>
        </p:nvSpPr>
        <p:spPr>
          <a:xfrm>
            <a:off x="1240282" y="939512"/>
            <a:ext cx="6552162"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algn="l" defTabSz="790062" rtl="0"/>
            <a:endParaRPr sz="1555">
              <a:latin typeface="Calibri"/>
              <a:ea typeface="+mn-ea"/>
              <a:cs typeface="+mn-cs"/>
            </a:endParaRPr>
          </a:p>
        </p:txBody>
      </p:sp>
      <p:sp>
        <p:nvSpPr>
          <p:cNvPr id="5" name="object 5"/>
          <p:cNvSpPr/>
          <p:nvPr/>
        </p:nvSpPr>
        <p:spPr>
          <a:xfrm>
            <a:off x="1240282" y="4961807"/>
            <a:ext cx="6552162"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algn="l" defTabSz="790062" rtl="0"/>
            <a:endParaRPr sz="1555">
              <a:latin typeface="Calibri"/>
              <a:ea typeface="+mn-ea"/>
              <a:cs typeface="+mn-cs"/>
            </a:endParaRPr>
          </a:p>
        </p:txBody>
      </p:sp>
      <p:sp>
        <p:nvSpPr>
          <p:cNvPr id="8" name="Slide Number Placeholder 7">
            <a:extLst>
              <a:ext uri="{FF2B5EF4-FFF2-40B4-BE49-F238E27FC236}">
                <a16:creationId xmlns:a16="http://schemas.microsoft.com/office/drawing/2014/main" id="{91009EB2-4687-B334-4220-FA171B77BBCB}"/>
              </a:ext>
            </a:extLst>
          </p:cNvPr>
          <p:cNvSpPr>
            <a:spLocks noGrp="1"/>
          </p:cNvSpPr>
          <p:nvPr>
            <p:ph type="sldNum" sz="quarter" idx="7"/>
          </p:nvPr>
        </p:nvSpPr>
        <p:spPr>
          <a:xfrm>
            <a:off x="8182186" y="6288670"/>
            <a:ext cx="2422906" cy="239296"/>
          </a:xfrm>
        </p:spPr>
        <p:txBody>
          <a:bodyPr/>
          <a:lstStyle/>
          <a:p>
            <a:pPr defTabSz="790062" rtl="0"/>
            <a:fld id="{B6F15528-21DE-4FAA-801E-634DDDAF4B2B}" type="slidenum">
              <a:rPr lang="en-IE" sz="1555">
                <a:solidFill>
                  <a:prstClr val="black">
                    <a:tint val="75000"/>
                  </a:prstClr>
                </a:solidFill>
                <a:latin typeface="Calibri"/>
                <a:ea typeface="+mn-ea"/>
                <a:cs typeface="+mn-cs"/>
              </a:rPr>
              <a:pPr defTabSz="790062" rtl="0"/>
              <a:t>29</a:t>
            </a:fld>
            <a:endParaRPr lang="en-IE" sz="1555">
              <a:solidFill>
                <a:prstClr val="black">
                  <a:tint val="75000"/>
                </a:prstClr>
              </a:solidFill>
              <a:latin typeface="Calibri"/>
              <a:ea typeface="+mn-ea"/>
              <a:cs typeface="+mn-cs"/>
            </a:endParaRPr>
          </a:p>
        </p:txBody>
      </p:sp>
      <p:sp>
        <p:nvSpPr>
          <p:cNvPr id="13" name="object 2">
            <a:extLst>
              <a:ext uri="{FF2B5EF4-FFF2-40B4-BE49-F238E27FC236}">
                <a16:creationId xmlns:a16="http://schemas.microsoft.com/office/drawing/2014/main" id="{16BF2327-C39A-AC9F-5B5B-FF26C8E66CC3}"/>
              </a:ext>
            </a:extLst>
          </p:cNvPr>
          <p:cNvSpPr txBox="1">
            <a:spLocks noGrp="1"/>
          </p:cNvSpPr>
          <p:nvPr>
            <p:ph type="title"/>
          </p:nvPr>
        </p:nvSpPr>
        <p:spPr>
          <a:xfrm>
            <a:off x="542409" y="467290"/>
            <a:ext cx="7552153" cy="344505"/>
          </a:xfrm>
          <a:prstGeom prst="rect">
            <a:avLst/>
          </a:prstGeom>
        </p:spPr>
        <p:txBody>
          <a:bodyPr vert="horz" wrap="square" lIns="0" tIns="10973" rIns="0" bIns="0" rtlCol="0">
            <a:spAutoFit/>
          </a:bodyPr>
          <a:lstStyle/>
          <a:p>
            <a:pPr marL="10973">
              <a:lnSpc>
                <a:spcPts val="2557"/>
              </a:lnSpc>
              <a:spcBef>
                <a:spcPts val="86"/>
              </a:spcBef>
            </a:pPr>
            <a:r>
              <a:rPr lang="en-GB" spc="-9" dirty="0"/>
              <a:t>Heritage Funding Opportunities – The Heritage Council</a:t>
            </a:r>
            <a:endParaRPr spc="-9" dirty="0"/>
          </a:p>
        </p:txBody>
      </p:sp>
      <p:sp>
        <p:nvSpPr>
          <p:cNvPr id="14" name="object 6">
            <a:extLst>
              <a:ext uri="{FF2B5EF4-FFF2-40B4-BE49-F238E27FC236}">
                <a16:creationId xmlns:a16="http://schemas.microsoft.com/office/drawing/2014/main" id="{50AC5BA8-6C1F-8CEE-C12C-1C95075FD538}"/>
              </a:ext>
            </a:extLst>
          </p:cNvPr>
          <p:cNvSpPr txBox="1">
            <a:spLocks noGrp="1"/>
          </p:cNvSpPr>
          <p:nvPr>
            <p:ph type="body" idx="1"/>
          </p:nvPr>
        </p:nvSpPr>
        <p:spPr>
          <a:xfrm>
            <a:off x="542409" y="2603371"/>
            <a:ext cx="7274485" cy="879095"/>
          </a:xfrm>
          <a:prstGeom prst="rect">
            <a:avLst/>
          </a:prstGeom>
        </p:spPr>
        <p:txBody>
          <a:bodyPr vert="horz" wrap="square" lIns="0" tIns="66937" rIns="0" bIns="0" rtlCol="0" anchor="t">
            <a:spAutoFit/>
          </a:bodyPr>
          <a:lstStyle/>
          <a:p>
            <a:pPr marL="10973">
              <a:spcBef>
                <a:spcPts val="527"/>
              </a:spcBef>
            </a:pPr>
            <a:r>
              <a:rPr lang="en-IE" sz="1297" dirty="0">
                <a:solidFill>
                  <a:schemeClr val="tx1">
                    <a:lumMod val="75000"/>
                    <a:lumOff val="25000"/>
                  </a:schemeClr>
                </a:solidFill>
                <a:latin typeface="Museo Sans"/>
                <a:cs typeface="Museo Sans"/>
              </a:rPr>
              <a:t>Heritage Organisations Support Fund 2026 (closing 5pm, 26 Jan 2026. Online Application)</a:t>
            </a:r>
          </a:p>
          <a:p>
            <a:pPr marL="257868" indent="-246895">
              <a:buFont typeface="Arial" panose="020B0604020202020204" pitchFamily="34" charset="0"/>
              <a:buChar char="•"/>
            </a:pPr>
            <a:r>
              <a:rPr lang="en-IE" sz="1297" b="0" dirty="0">
                <a:solidFill>
                  <a:srgbClr val="333333"/>
                </a:solidFill>
                <a:latin typeface="Museo Sans"/>
              </a:rPr>
              <a:t>The scheme is open to not-for-profit heritage-focused organisations with national/regional relevance. Aims to build capacity and foster innovation in Ireland. Approx 30-40 orgs supported each year.</a:t>
            </a:r>
          </a:p>
          <a:p>
            <a:pPr marL="257868" indent="-246895">
              <a:buFont typeface="Arial" panose="020B0604020202020204" pitchFamily="34" charset="0"/>
              <a:buChar char="•"/>
            </a:pPr>
            <a:r>
              <a:rPr lang="en-IE" sz="1297" b="0" dirty="0">
                <a:solidFill>
                  <a:srgbClr val="333333"/>
                </a:solidFill>
                <a:latin typeface="Museo Sans"/>
              </a:rPr>
              <a:t>Provides providing funding towards their core costs; m</a:t>
            </a:r>
            <a:r>
              <a:rPr lang="en-IE" sz="1297" b="0" dirty="0">
                <a:solidFill>
                  <a:srgbClr val="333333"/>
                </a:solidFill>
                <a:latin typeface="Museo Sans"/>
                <a:cs typeface="Museo Sans"/>
              </a:rPr>
              <a:t>ax grant of €50,000. </a:t>
            </a:r>
            <a:r>
              <a:rPr lang="en-IE" sz="1297" b="0" dirty="0">
                <a:solidFill>
                  <a:schemeClr val="tx1"/>
                </a:solidFill>
                <a:latin typeface="Museo Sans"/>
                <a:cs typeface="Museo Sans"/>
              </a:rPr>
              <a:t>   </a:t>
            </a:r>
            <a:r>
              <a:rPr lang="en-IE" b="0" dirty="0">
                <a:solidFill>
                  <a:schemeClr val="tx1"/>
                </a:solidFill>
                <a:latin typeface="Museo Sans"/>
                <a:cs typeface="Museo Sans"/>
              </a:rPr>
              <a:t>   </a:t>
            </a:r>
          </a:p>
        </p:txBody>
      </p:sp>
      <p:pic>
        <p:nvPicPr>
          <p:cNvPr id="15" name="Picture 14" descr="A screenshot of a video game&#10;&#10;AI-generated content may be incorrect.">
            <a:extLst>
              <a:ext uri="{FF2B5EF4-FFF2-40B4-BE49-F238E27FC236}">
                <a16:creationId xmlns:a16="http://schemas.microsoft.com/office/drawing/2014/main" id="{D911C85F-8031-9C16-7AA4-F301AD121B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266" t="27245" b="24425"/>
          <a:stretch/>
        </p:blipFill>
        <p:spPr>
          <a:xfrm>
            <a:off x="7094571" y="1057838"/>
            <a:ext cx="1235490" cy="321492"/>
          </a:xfrm>
          <a:prstGeom prst="rect">
            <a:avLst/>
          </a:prstGeom>
        </p:spPr>
      </p:pic>
      <p:sp>
        <p:nvSpPr>
          <p:cNvPr id="16" name="object 6">
            <a:extLst>
              <a:ext uri="{FF2B5EF4-FFF2-40B4-BE49-F238E27FC236}">
                <a16:creationId xmlns:a16="http://schemas.microsoft.com/office/drawing/2014/main" id="{AF422F2C-5E03-2350-788F-FF4D651C96A3}"/>
              </a:ext>
            </a:extLst>
          </p:cNvPr>
          <p:cNvSpPr txBox="1">
            <a:spLocks/>
          </p:cNvSpPr>
          <p:nvPr/>
        </p:nvSpPr>
        <p:spPr>
          <a:xfrm>
            <a:off x="593252" y="983161"/>
            <a:ext cx="7552153" cy="1464833"/>
          </a:xfrm>
          <a:prstGeom prst="rect">
            <a:avLst/>
          </a:prstGeom>
        </p:spPr>
        <p:txBody>
          <a:bodyPr vert="horz" wrap="square" lIns="0" tIns="66937" rIns="0" bIns="0" rtlCol="0" anchor="t">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0973" algn="l" defTabSz="790062" rtl="0"/>
            <a:r>
              <a:rPr lang="en-IE" sz="1297" b="1" dirty="0">
                <a:solidFill>
                  <a:prstClr val="black">
                    <a:lumMod val="75000"/>
                    <a:lumOff val="25000"/>
                  </a:prstClr>
                </a:solidFill>
                <a:latin typeface="Museo Sans"/>
                <a:cs typeface="Museo Sans"/>
              </a:rPr>
              <a:t>Community Heritage Grant Scheme 2026 (opening Feb 2026. Online Application)</a:t>
            </a:r>
            <a:r>
              <a:rPr lang="en-IE" sz="1297" dirty="0">
                <a:solidFill>
                  <a:srgbClr val="333333"/>
                </a:solidFill>
                <a:latin typeface="Museo Sans"/>
              </a:rPr>
              <a:t> </a:t>
            </a:r>
          </a:p>
          <a:p>
            <a:pPr marL="10973" algn="l" defTabSz="1249543" rtl="0"/>
            <a:r>
              <a:rPr lang="en-IE" sz="1297" dirty="0">
                <a:solidFill>
                  <a:srgbClr val="333333"/>
                </a:solidFill>
                <a:latin typeface="Museo Sans"/>
              </a:rPr>
              <a:t>Open to voluntary &amp; community groups, as well as NGOS and not-for-profit trusts, </a:t>
            </a:r>
          </a:p>
          <a:p>
            <a:pPr marL="10973" algn="l" defTabSz="1249543" rtl="0"/>
            <a:r>
              <a:rPr lang="en-IE" sz="1297" dirty="0">
                <a:solidFill>
                  <a:srgbClr val="333333"/>
                </a:solidFill>
                <a:latin typeface="Museo Sans"/>
              </a:rPr>
              <a:t>&amp;  </a:t>
            </a:r>
            <a:r>
              <a:rPr lang="en-IE" sz="1297" dirty="0">
                <a:solidFill>
                  <a:srgbClr val="A22F1D"/>
                </a:solidFill>
                <a:latin typeface="Museo Sans"/>
                <a:hlinkClick r:id="rId5"/>
              </a:rPr>
              <a:t>Adopt a Monument Programme </a:t>
            </a:r>
            <a:r>
              <a:rPr lang="en-IE" sz="1297" dirty="0">
                <a:solidFill>
                  <a:prstClr val="black"/>
                </a:solidFill>
                <a:latin typeface="Museo Sans"/>
              </a:rPr>
              <a:t>participants.</a:t>
            </a:r>
          </a:p>
          <a:p>
            <a:pPr marL="10973" algn="l" defTabSz="1249543" rtl="0"/>
            <a:r>
              <a:rPr lang="en-IE" sz="1297" dirty="0">
                <a:solidFill>
                  <a:srgbClr val="333333"/>
                </a:solidFill>
                <a:latin typeface="Museo Sans"/>
                <a:cs typeface="Museo Sans"/>
              </a:rPr>
              <a:t>Typically supported projects are: </a:t>
            </a:r>
          </a:p>
          <a:p>
            <a:pPr marL="258135" indent="-247162" algn="l" defTabSz="790062" rtl="0">
              <a:buFont typeface="Arial" panose="020B0604020202020204" pitchFamily="34" charset="0"/>
              <a:buChar char="•"/>
            </a:pPr>
            <a:r>
              <a:rPr lang="en-IE" sz="1297" dirty="0">
                <a:solidFill>
                  <a:srgbClr val="333333"/>
                </a:solidFill>
                <a:latin typeface="Museo Sans"/>
              </a:rPr>
              <a:t>Workshops and training events. Development of Digital Heritage Resources.</a:t>
            </a:r>
          </a:p>
          <a:p>
            <a:pPr marL="258135" indent="-247162" algn="l" defTabSz="790062" rtl="0">
              <a:buFont typeface="Arial" panose="020B0604020202020204" pitchFamily="34" charset="0"/>
              <a:buChar char="•"/>
            </a:pPr>
            <a:r>
              <a:rPr lang="en-IE" sz="1297" dirty="0">
                <a:solidFill>
                  <a:srgbClr val="333333"/>
                </a:solidFill>
                <a:latin typeface="Museo Sans"/>
              </a:rPr>
              <a:t>Conservation surveys, reports, plans, and audits. Conservation repairs to heritage objects, habitats, monuments, structures. </a:t>
            </a:r>
          </a:p>
        </p:txBody>
      </p:sp>
      <p:sp>
        <p:nvSpPr>
          <p:cNvPr id="17" name="object 6">
            <a:extLst>
              <a:ext uri="{FF2B5EF4-FFF2-40B4-BE49-F238E27FC236}">
                <a16:creationId xmlns:a16="http://schemas.microsoft.com/office/drawing/2014/main" id="{007F8B4D-C99C-393F-9A3C-8BC2307FA3E2}"/>
              </a:ext>
            </a:extLst>
          </p:cNvPr>
          <p:cNvSpPr txBox="1">
            <a:spLocks/>
          </p:cNvSpPr>
          <p:nvPr/>
        </p:nvSpPr>
        <p:spPr>
          <a:xfrm>
            <a:off x="542409" y="3695546"/>
            <a:ext cx="7274485" cy="666409"/>
          </a:xfrm>
          <a:prstGeom prst="rect">
            <a:avLst/>
          </a:prstGeom>
        </p:spPr>
        <p:txBody>
          <a:bodyPr vert="horz" wrap="square" lIns="0" tIns="66937" rIns="0" bIns="0" rtlCol="0" anchor="t">
            <a:spAutoFit/>
          </a:bodyPr>
          <a:lstStyle>
            <a:lvl1pPr marL="0">
              <a:defRPr sz="1918" b="1" i="0">
                <a:solidFill>
                  <a:srgbClr val="991C7D"/>
                </a:solidFill>
                <a:latin typeface="MuseoSans-700"/>
                <a:ea typeface="+mn-ea"/>
                <a:cs typeface="MuseoSans-700"/>
              </a:defRPr>
            </a:lvl1pPr>
            <a:lvl2pPr marL="548046">
              <a:defRPr>
                <a:latin typeface="+mn-lt"/>
                <a:ea typeface="+mn-ea"/>
                <a:cs typeface="+mn-cs"/>
              </a:defRPr>
            </a:lvl2pPr>
            <a:lvl3pPr marL="1096091">
              <a:defRPr>
                <a:latin typeface="+mn-lt"/>
                <a:ea typeface="+mn-ea"/>
                <a:cs typeface="+mn-cs"/>
              </a:defRPr>
            </a:lvl3pPr>
            <a:lvl4pPr marL="1644137">
              <a:defRPr>
                <a:latin typeface="+mn-lt"/>
                <a:ea typeface="+mn-ea"/>
                <a:cs typeface="+mn-cs"/>
              </a:defRPr>
            </a:lvl4pPr>
            <a:lvl5pPr marL="2192183">
              <a:defRPr>
                <a:latin typeface="+mn-lt"/>
                <a:ea typeface="+mn-ea"/>
                <a:cs typeface="+mn-cs"/>
              </a:defRPr>
            </a:lvl5pPr>
            <a:lvl6pPr marL="2740228">
              <a:defRPr>
                <a:latin typeface="+mn-lt"/>
                <a:ea typeface="+mn-ea"/>
                <a:cs typeface="+mn-cs"/>
              </a:defRPr>
            </a:lvl6pPr>
            <a:lvl7pPr marL="3288274">
              <a:defRPr>
                <a:latin typeface="+mn-lt"/>
                <a:ea typeface="+mn-ea"/>
                <a:cs typeface="+mn-cs"/>
              </a:defRPr>
            </a:lvl7pPr>
            <a:lvl8pPr marL="3836319">
              <a:defRPr>
                <a:latin typeface="+mn-lt"/>
                <a:ea typeface="+mn-ea"/>
                <a:cs typeface="+mn-cs"/>
              </a:defRPr>
            </a:lvl8pPr>
            <a:lvl9pPr marL="4384365">
              <a:defRPr>
                <a:latin typeface="+mn-lt"/>
                <a:ea typeface="+mn-ea"/>
                <a:cs typeface="+mn-cs"/>
              </a:defRPr>
            </a:lvl9pPr>
          </a:lstStyle>
          <a:p>
            <a:pPr marL="10973" algn="l" defTabSz="659100" rtl="0">
              <a:spcBef>
                <a:spcPts val="527"/>
              </a:spcBef>
            </a:pPr>
            <a:r>
              <a:rPr lang="en-IE" sz="1297" dirty="0">
                <a:solidFill>
                  <a:prstClr val="black">
                    <a:lumMod val="75000"/>
                    <a:lumOff val="25000"/>
                  </a:prstClr>
                </a:solidFill>
                <a:latin typeface="Museo Sans"/>
                <a:cs typeface="Museo Sans"/>
              </a:rPr>
              <a:t>Heritage Stewardship Fund (opening Nov 2026)</a:t>
            </a:r>
          </a:p>
          <a:p>
            <a:pPr marL="257868" indent="-246895" algn="l" defTabSz="659100" rtl="0">
              <a:buFont typeface="Arial" panose="020B0604020202020204" pitchFamily="34" charset="0"/>
              <a:buChar char="•"/>
            </a:pPr>
            <a:r>
              <a:rPr lang="en-IE" sz="1297" b="0" dirty="0">
                <a:solidFill>
                  <a:srgbClr val="333333"/>
                </a:solidFill>
                <a:latin typeface="Museo Sans"/>
              </a:rPr>
              <a:t>Primarily aimed at State bodies and Local Authorities; does include Educational Institutions.</a:t>
            </a:r>
          </a:p>
          <a:p>
            <a:pPr marL="257868" indent="-246895" algn="l" defTabSz="659100" rtl="0">
              <a:buFont typeface="Arial" panose="020B0604020202020204" pitchFamily="34" charset="0"/>
              <a:buChar char="•"/>
            </a:pPr>
            <a:r>
              <a:rPr lang="en-IE" sz="1297" b="0" dirty="0">
                <a:solidFill>
                  <a:srgbClr val="333333"/>
                </a:solidFill>
                <a:latin typeface="Museo Sans"/>
              </a:rPr>
              <a:t>Supports heritage-focused projects, including those that build climate resilience. </a:t>
            </a:r>
            <a:r>
              <a:rPr lang="en-IE" sz="1297" b="0" dirty="0">
                <a:solidFill>
                  <a:prstClr val="black"/>
                </a:solidFill>
                <a:latin typeface="Museo Sans"/>
                <a:cs typeface="Museo Sans"/>
              </a:rPr>
              <a:t>      </a:t>
            </a:r>
          </a:p>
        </p:txBody>
      </p:sp>
      <p:sp>
        <p:nvSpPr>
          <p:cNvPr id="18" name="object 2">
            <a:extLst>
              <a:ext uri="{FF2B5EF4-FFF2-40B4-BE49-F238E27FC236}">
                <a16:creationId xmlns:a16="http://schemas.microsoft.com/office/drawing/2014/main" id="{4083D2D1-A771-478D-6D77-17C065107E06}"/>
              </a:ext>
            </a:extLst>
          </p:cNvPr>
          <p:cNvSpPr txBox="1">
            <a:spLocks/>
          </p:cNvSpPr>
          <p:nvPr/>
        </p:nvSpPr>
        <p:spPr>
          <a:xfrm>
            <a:off x="2428249" y="4574972"/>
            <a:ext cx="3931902" cy="344505"/>
          </a:xfrm>
          <a:prstGeom prst="rect">
            <a:avLst/>
          </a:prstGeom>
        </p:spPr>
        <p:txBody>
          <a:bodyPr vert="horz" wrap="square" lIns="0" tIns="10973" rIns="0" bIns="0" rtlCol="0">
            <a:spAutoFit/>
          </a:bodyPr>
          <a:lstStyle>
            <a:lvl1pPr>
              <a:defRPr sz="3117" b="1" i="0">
                <a:solidFill>
                  <a:srgbClr val="3B5B73"/>
                </a:solidFill>
                <a:latin typeface="MuseoSans-700"/>
                <a:ea typeface="+mj-ea"/>
                <a:cs typeface="MuseoSans-700"/>
              </a:defRPr>
            </a:lvl1pPr>
          </a:lstStyle>
          <a:p>
            <a:pPr marL="10973" algn="l" defTabSz="659100" rtl="0">
              <a:lnSpc>
                <a:spcPts val="2557"/>
              </a:lnSpc>
              <a:spcBef>
                <a:spcPts val="86"/>
              </a:spcBef>
            </a:pPr>
            <a:r>
              <a:rPr lang="en-IE" sz="2247" spc="-9" dirty="0"/>
              <a:t>www.heritagecouncil.ie/funding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6870" y="746507"/>
            <a:ext cx="5161330" cy="782265"/>
          </a:xfrm>
          <a:prstGeom prst="rect">
            <a:avLst/>
          </a:prstGeom>
        </p:spPr>
        <p:txBody>
          <a:bodyPr vert="horz" wrap="square" lIns="0" tIns="12700" rIns="0" bIns="0" rtlCol="0" anchor="t">
            <a:spAutoFit/>
          </a:bodyPr>
          <a:lstStyle/>
          <a:p>
            <a:pPr marL="12700" algn="l">
              <a:lnSpc>
                <a:spcPts val="2960"/>
              </a:lnSpc>
              <a:spcBef>
                <a:spcPts val="100"/>
              </a:spcBef>
            </a:pPr>
            <a:r>
              <a:rPr lang="en-GB" sz="2400" spc="-10" dirty="0"/>
              <a:t>Longford Local Community</a:t>
            </a:r>
            <a:br>
              <a:rPr lang="en-GB" sz="2400" spc="-10" dirty="0"/>
            </a:br>
            <a:r>
              <a:rPr lang="en-GB" sz="2400" spc="-10" dirty="0"/>
              <a:t>Development Committee</a:t>
            </a:r>
            <a:endParaRPr sz="2400"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56870" y="650875"/>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419725" y="1883823"/>
            <a:ext cx="8165475" cy="2727670"/>
          </a:xfrm>
          <a:prstGeom prst="rect">
            <a:avLst/>
          </a:prstGeom>
        </p:spPr>
        <p:txBody>
          <a:bodyPr vert="horz" wrap="square" lIns="0" tIns="77470" rIns="0" bIns="0" rtlCol="0" anchor="t">
            <a:spAutoFit/>
          </a:bodyPr>
          <a:lstStyle/>
          <a:p>
            <a:pPr marL="355600" indent="-342900">
              <a:spcBef>
                <a:spcPts val="610"/>
              </a:spcBef>
              <a:buFont typeface="Arial" panose="020B0604020202020204" pitchFamily="34" charset="0"/>
              <a:buChar char="•"/>
            </a:pPr>
            <a:r>
              <a:rPr lang="en-IE" b="0" spc="-20" dirty="0">
                <a:solidFill>
                  <a:srgbClr val="000000"/>
                </a:solidFill>
                <a:latin typeface="Museo Sans"/>
              </a:rPr>
              <a:t>Committee</a:t>
            </a:r>
            <a:r>
              <a:rPr lang="en-IE" b="0" dirty="0">
                <a:solidFill>
                  <a:schemeClr val="tx1"/>
                </a:solidFill>
                <a:latin typeface="Museo Sans"/>
              </a:rPr>
              <a:t> of the local authority whose role is to seek co-ordination of local and community development in the county</a:t>
            </a:r>
          </a:p>
          <a:p>
            <a:pPr marL="355600" indent="-342900">
              <a:spcBef>
                <a:spcPts val="610"/>
              </a:spcBef>
              <a:buFont typeface="Arial" panose="020B0604020202020204" pitchFamily="34" charset="0"/>
              <a:buChar char="•"/>
            </a:pPr>
            <a:r>
              <a:rPr lang="en-IE" b="0" dirty="0">
                <a:solidFill>
                  <a:schemeClr val="tx1"/>
                </a:solidFill>
                <a:latin typeface="Museo Sans"/>
              </a:rPr>
              <a:t>Representatives from statutory agencies, community reps through the PPN and civic interests.</a:t>
            </a:r>
          </a:p>
          <a:p>
            <a:pPr marL="355600" indent="-342900">
              <a:spcBef>
                <a:spcPts val="610"/>
              </a:spcBef>
              <a:buFont typeface="Arial" panose="020B0604020202020204" pitchFamily="34" charset="0"/>
              <a:buChar char="•"/>
            </a:pPr>
            <a:r>
              <a:rPr lang="en-IE" b="0" dirty="0">
                <a:solidFill>
                  <a:schemeClr val="tx1"/>
                </a:solidFill>
                <a:latin typeface="Museo Sans"/>
              </a:rPr>
              <a:t>Oversee the implementation of the community elements of the Local Economic and Community Plan (LECP) as well as a number of funding schemes</a:t>
            </a:r>
          </a:p>
          <a:p>
            <a:pPr marL="355600" indent="-342900">
              <a:spcBef>
                <a:spcPts val="610"/>
              </a:spcBef>
              <a:buFont typeface="Arial" panose="020B0604020202020204" pitchFamily="34" charset="0"/>
              <a:buChar char="•"/>
            </a:pPr>
            <a:r>
              <a:rPr lang="en-IE" b="0" dirty="0">
                <a:solidFill>
                  <a:srgbClr val="000000"/>
                </a:solidFill>
                <a:effectLst/>
                <a:latin typeface="Museo Sans"/>
              </a:rPr>
              <a:t>Acts as the Local Action Group for the LEADER Programme, with Longford Co. Council as the Financial Partner and Longford Community Resources </a:t>
            </a:r>
            <a:r>
              <a:rPr lang="en-IE" b="0" dirty="0" err="1">
                <a:solidFill>
                  <a:srgbClr val="000000"/>
                </a:solidFill>
                <a:effectLst/>
                <a:latin typeface="Museo Sans"/>
              </a:rPr>
              <a:t>Clg</a:t>
            </a:r>
            <a:r>
              <a:rPr lang="en-IE" b="0" dirty="0">
                <a:solidFill>
                  <a:srgbClr val="000000"/>
                </a:solidFill>
                <a:effectLst/>
                <a:latin typeface="Museo Sans"/>
              </a:rPr>
              <a:t> as the Implementing Partner</a:t>
            </a:r>
            <a:endParaRPr lang="en-IE" b="0" dirty="0">
              <a:effectLst/>
              <a:latin typeface="Museo Sans"/>
              <a:ea typeface="Times New Roman" panose="02020603050405020304" pitchFamily="18" charset="0"/>
              <a:cs typeface="Times New Roman" panose="02020603050405020304" pitchFamily="18" charset="0"/>
            </a:endParaRPr>
          </a:p>
          <a:p>
            <a:pPr marL="355600" indent="-342900">
              <a:spcBef>
                <a:spcPts val="610"/>
              </a:spcBef>
              <a:buFont typeface="Arial" panose="020B0604020202020204" pitchFamily="34" charset="0"/>
              <a:buChar char="•"/>
            </a:pPr>
            <a:endParaRPr lang="en-IE" b="0" dirty="0">
              <a:solidFill>
                <a:schemeClr val="tx1"/>
              </a:solidFill>
              <a:latin typeface="Museo Sans"/>
            </a:endParaRPr>
          </a:p>
          <a:p>
            <a:pPr marL="297180" marR="84455" indent="-285750" algn="just">
              <a:lnSpc>
                <a:spcPts val="1800"/>
              </a:lnSpc>
              <a:spcBef>
                <a:spcPts val="1135"/>
              </a:spcBef>
              <a:buFont typeface="Arial" panose="020B0604020202020204" pitchFamily="34" charset="0"/>
              <a:buChar char="•"/>
              <a:tabLst>
                <a:tab pos="120650" algn="l"/>
              </a:tabLst>
            </a:pPr>
            <a:endParaRPr lang="en-IE" dirty="0">
              <a:latin typeface="Museo Sans"/>
              <a:cs typeface="Museo Sans"/>
            </a:endParaRPr>
          </a:p>
        </p:txBody>
      </p:sp>
      <p:pic>
        <p:nvPicPr>
          <p:cNvPr id="8" name="Picture 7" descr="LCDC_Longford.jpg">
            <a:extLst>
              <a:ext uri="{FF2B5EF4-FFF2-40B4-BE49-F238E27FC236}">
                <a16:creationId xmlns:a16="http://schemas.microsoft.com/office/drawing/2014/main" id="{BE626AAA-B139-E974-D2AA-4CDF7DCC89F0}"/>
              </a:ext>
            </a:extLst>
          </p:cNvPr>
          <p:cNvPicPr>
            <a:picLocks noChangeAspect="1"/>
          </p:cNvPicPr>
          <p:nvPr/>
        </p:nvPicPr>
        <p:blipFill>
          <a:blip r:embed="rId4" cstate="print"/>
          <a:stretch>
            <a:fillRect/>
          </a:stretch>
        </p:blipFill>
        <p:spPr>
          <a:xfrm>
            <a:off x="6803880" y="745123"/>
            <a:ext cx="1516559" cy="1044454"/>
          </a:xfrm>
          <a:prstGeom prst="rect">
            <a:avLst/>
          </a:prstGeom>
        </p:spPr>
      </p:pic>
      <p:sp>
        <p:nvSpPr>
          <p:cNvPr id="9" name="Slide Number Placeholder 8">
            <a:extLst>
              <a:ext uri="{FF2B5EF4-FFF2-40B4-BE49-F238E27FC236}">
                <a16:creationId xmlns:a16="http://schemas.microsoft.com/office/drawing/2014/main" id="{9566B884-C050-6DB9-DD06-7CFA43DF5782}"/>
              </a:ext>
            </a:extLst>
          </p:cNvPr>
          <p:cNvSpPr>
            <a:spLocks noGrp="1"/>
          </p:cNvSpPr>
          <p:nvPr>
            <p:ph type="sldNum" sz="quarter" idx="7"/>
          </p:nvPr>
        </p:nvSpPr>
        <p:spPr/>
        <p:txBody>
          <a:bodyPr/>
          <a:lstStyle/>
          <a:p>
            <a:fld id="{B6F15528-21DE-4FAA-801E-634DDDAF4B2B}" type="slidenum">
              <a:rPr lang="en-IE" smtClean="0"/>
              <a:t>3</a:t>
            </a:fld>
            <a:endParaRPr lang="en-IE"/>
          </a:p>
        </p:txBody>
      </p:sp>
    </p:spTree>
    <p:extLst>
      <p:ext uri="{BB962C8B-B14F-4D97-AF65-F5344CB8AC3E}">
        <p14:creationId xmlns:p14="http://schemas.microsoft.com/office/powerpoint/2010/main" val="2691102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AA7E9B-7714-3681-8A26-F19A459F4B2C}"/>
              </a:ext>
            </a:extLst>
          </p:cNvPr>
          <p:cNvSpPr>
            <a:spLocks noGrp="1"/>
          </p:cNvSpPr>
          <p:nvPr>
            <p:ph type="sldNum" sz="quarter" idx="7"/>
          </p:nvPr>
        </p:nvSpPr>
        <p:spPr>
          <a:xfrm>
            <a:off x="8182186" y="6288670"/>
            <a:ext cx="2422906" cy="239296"/>
          </a:xfrm>
        </p:spPr>
        <p:txBody>
          <a:bodyPr/>
          <a:lstStyle/>
          <a:p>
            <a:pPr defTabSz="790062" rtl="0"/>
            <a:fld id="{B6F15528-21DE-4FAA-801E-634DDDAF4B2B}" type="slidenum">
              <a:rPr lang="en-IE" sz="1555">
                <a:solidFill>
                  <a:prstClr val="black">
                    <a:tint val="75000"/>
                  </a:prstClr>
                </a:solidFill>
                <a:latin typeface="Calibri"/>
                <a:ea typeface="+mn-ea"/>
                <a:cs typeface="+mn-cs"/>
              </a:rPr>
              <a:pPr defTabSz="790062" rtl="0"/>
              <a:t>30</a:t>
            </a:fld>
            <a:endParaRPr lang="en-IE" sz="1555" dirty="0">
              <a:solidFill>
                <a:prstClr val="black">
                  <a:tint val="75000"/>
                </a:prstClr>
              </a:solidFill>
              <a:latin typeface="Calibri"/>
              <a:ea typeface="+mn-ea"/>
              <a:cs typeface="+mn-cs"/>
            </a:endParaRPr>
          </a:p>
        </p:txBody>
      </p:sp>
      <p:sp>
        <p:nvSpPr>
          <p:cNvPr id="7" name="object 2">
            <a:extLst>
              <a:ext uri="{FF2B5EF4-FFF2-40B4-BE49-F238E27FC236}">
                <a16:creationId xmlns:a16="http://schemas.microsoft.com/office/drawing/2014/main" id="{0BE007C0-0651-4AFA-EA2C-E7FF20CB9306}"/>
              </a:ext>
            </a:extLst>
          </p:cNvPr>
          <p:cNvSpPr txBox="1">
            <a:spLocks noGrp="1"/>
          </p:cNvSpPr>
          <p:nvPr>
            <p:ph type="title"/>
          </p:nvPr>
        </p:nvSpPr>
        <p:spPr>
          <a:xfrm>
            <a:off x="721161" y="567671"/>
            <a:ext cx="7461024" cy="344505"/>
          </a:xfrm>
          <a:prstGeom prst="rect">
            <a:avLst/>
          </a:prstGeom>
        </p:spPr>
        <p:txBody>
          <a:bodyPr vert="horz" wrap="square" lIns="0" tIns="10973" rIns="0" bIns="0" rtlCol="0">
            <a:spAutoFit/>
          </a:bodyPr>
          <a:lstStyle/>
          <a:p>
            <a:pPr marL="10973" algn="l">
              <a:lnSpc>
                <a:spcPts val="2557"/>
              </a:lnSpc>
              <a:spcBef>
                <a:spcPts val="86"/>
              </a:spcBef>
            </a:pPr>
            <a:r>
              <a:rPr lang="en-GB" spc="-9" dirty="0"/>
              <a:t>Heritage Funding – Built Heritage &amp; Archaeology</a:t>
            </a:r>
            <a:endParaRPr spc="-9" dirty="0"/>
          </a:p>
        </p:txBody>
      </p:sp>
      <p:sp>
        <p:nvSpPr>
          <p:cNvPr id="8" name="TextBox 7">
            <a:extLst>
              <a:ext uri="{FF2B5EF4-FFF2-40B4-BE49-F238E27FC236}">
                <a16:creationId xmlns:a16="http://schemas.microsoft.com/office/drawing/2014/main" id="{C68EAA18-2A62-4F07-9F4D-3C5FB66203B3}"/>
              </a:ext>
            </a:extLst>
          </p:cNvPr>
          <p:cNvSpPr txBox="1"/>
          <p:nvPr/>
        </p:nvSpPr>
        <p:spPr>
          <a:xfrm>
            <a:off x="721161" y="3520387"/>
            <a:ext cx="7638943" cy="994568"/>
          </a:xfrm>
          <a:prstGeom prst="rect">
            <a:avLst/>
          </a:prstGeom>
          <a:noFill/>
        </p:spPr>
        <p:txBody>
          <a:bodyPr wrap="square">
            <a:spAutoFit/>
          </a:bodyPr>
          <a:lstStyle/>
          <a:p>
            <a:pPr marL="10973" algn="l" defTabSz="790062" rtl="0">
              <a:spcBef>
                <a:spcPts val="527"/>
              </a:spcBef>
            </a:pPr>
            <a:r>
              <a:rPr lang="en-IE" sz="1555" b="1" dirty="0">
                <a:solidFill>
                  <a:prstClr val="black"/>
                </a:solidFill>
                <a:latin typeface="Museo Sans"/>
                <a:ea typeface="+mn-ea"/>
                <a:cs typeface="Museo Sans"/>
              </a:rPr>
              <a:t>Historic Structures Fund 2027 (opening December 2026)</a:t>
            </a:r>
          </a:p>
          <a:p>
            <a:pPr marL="10973" algn="l" defTabSz="790062" rtl="0">
              <a:spcBef>
                <a:spcPts val="527"/>
              </a:spcBef>
            </a:pPr>
            <a:r>
              <a:rPr lang="en-IE" sz="1297" dirty="0">
                <a:solidFill>
                  <a:srgbClr val="000000"/>
                </a:solidFill>
                <a:latin typeface="Museo Sans"/>
                <a:ea typeface="+mn-ea"/>
                <a:cs typeface="+mn-cs"/>
              </a:rPr>
              <a:t>For larger-scale repairs, reuse and refurbishment to historic Protected Structures, at risk of significant deterioration.  A clear </a:t>
            </a:r>
            <a:r>
              <a:rPr lang="en-IE" sz="1297" u="sng" dirty="0">
                <a:solidFill>
                  <a:srgbClr val="000000"/>
                </a:solidFill>
                <a:latin typeface="Museo Sans"/>
                <a:ea typeface="+mn-ea"/>
                <a:cs typeface="+mn-cs"/>
              </a:rPr>
              <a:t>community, public or residential benefit </a:t>
            </a:r>
            <a:r>
              <a:rPr lang="en-IE" sz="1297" dirty="0">
                <a:solidFill>
                  <a:srgbClr val="000000"/>
                </a:solidFill>
                <a:latin typeface="Museo Sans"/>
                <a:ea typeface="+mn-ea"/>
                <a:cs typeface="+mn-cs"/>
              </a:rPr>
              <a:t>must be demonstrated.  </a:t>
            </a:r>
            <a:endParaRPr lang="en-IE" sz="1297" dirty="0">
              <a:solidFill>
                <a:prstClr val="black"/>
              </a:solidFill>
              <a:latin typeface="Museo Sans"/>
              <a:ea typeface="+mn-ea"/>
              <a:cs typeface="Museo Sans"/>
            </a:endParaRPr>
          </a:p>
          <a:p>
            <a:pPr marL="246895" indent="-246895" algn="l" defTabSz="790062" rtl="0">
              <a:buFont typeface="Arial" panose="020B0604020202020204" pitchFamily="34" charset="0"/>
              <a:buChar char="•"/>
            </a:pPr>
            <a:r>
              <a:rPr lang="en-IE" sz="1297" dirty="0">
                <a:solidFill>
                  <a:prstClr val="black"/>
                </a:solidFill>
                <a:latin typeface="Museo Sans"/>
                <a:ea typeface="+mn-ea"/>
                <a:cs typeface="Museo Sans"/>
              </a:rPr>
              <a:t>Grants will be between €50,000 – 200,000, up to a max of 50% of the project costs. </a:t>
            </a:r>
          </a:p>
        </p:txBody>
      </p:sp>
      <p:pic>
        <p:nvPicPr>
          <p:cNvPr id="10" name="Picture 9" descr="A black background with white text&#10;&#10;Description automatically generated">
            <a:extLst>
              <a:ext uri="{FF2B5EF4-FFF2-40B4-BE49-F238E27FC236}">
                <a16:creationId xmlns:a16="http://schemas.microsoft.com/office/drawing/2014/main" id="{FAE7A62F-F88D-A9E5-860A-CA76FBDFA7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73" t="15182" r="6148" b="15351"/>
          <a:stretch/>
        </p:blipFill>
        <p:spPr>
          <a:xfrm>
            <a:off x="7172092" y="4600379"/>
            <a:ext cx="1395200" cy="367198"/>
          </a:xfrm>
          <a:prstGeom prst="rect">
            <a:avLst/>
          </a:prstGeom>
        </p:spPr>
      </p:pic>
      <p:sp>
        <p:nvSpPr>
          <p:cNvPr id="11" name="object 2">
            <a:extLst>
              <a:ext uri="{FF2B5EF4-FFF2-40B4-BE49-F238E27FC236}">
                <a16:creationId xmlns:a16="http://schemas.microsoft.com/office/drawing/2014/main" id="{913AB7EE-9D13-25CA-F1C2-F2C580185019}"/>
              </a:ext>
            </a:extLst>
          </p:cNvPr>
          <p:cNvSpPr txBox="1">
            <a:spLocks/>
          </p:cNvSpPr>
          <p:nvPr/>
        </p:nvSpPr>
        <p:spPr>
          <a:xfrm>
            <a:off x="721161" y="4600378"/>
            <a:ext cx="6233533" cy="690753"/>
          </a:xfrm>
          <a:prstGeom prst="rect">
            <a:avLst/>
          </a:prstGeom>
        </p:spPr>
        <p:txBody>
          <a:bodyPr vert="horz" wrap="square" lIns="0" tIns="10973" rIns="0" bIns="0" rtlCol="0">
            <a:spAutoFit/>
          </a:bodyPr>
          <a:lstStyle>
            <a:lvl1pPr>
              <a:defRPr sz="3117" b="1" i="0">
                <a:solidFill>
                  <a:srgbClr val="3B5B73"/>
                </a:solidFill>
                <a:latin typeface="MuseoSans-700"/>
                <a:ea typeface="+mj-ea"/>
                <a:cs typeface="MuseoSans-700"/>
              </a:defRPr>
            </a:lvl1pPr>
          </a:lstStyle>
          <a:p>
            <a:pPr marL="10973" algn="l" defTabSz="659100" rtl="0">
              <a:lnSpc>
                <a:spcPts val="2557"/>
              </a:lnSpc>
              <a:spcBef>
                <a:spcPts val="86"/>
              </a:spcBef>
            </a:pPr>
            <a:r>
              <a:rPr lang="en-IE" sz="2247" spc="-9" dirty="0"/>
              <a:t>For information &amp; application forms visit:</a:t>
            </a:r>
          </a:p>
          <a:p>
            <a:pPr marL="10973" algn="l" defTabSz="659100" rtl="0">
              <a:lnSpc>
                <a:spcPts val="2557"/>
              </a:lnSpc>
              <a:spcBef>
                <a:spcPts val="86"/>
              </a:spcBef>
            </a:pPr>
            <a:r>
              <a:rPr lang="en-IE" sz="2247" spc="-9" dirty="0"/>
              <a:t>www.longfordlibrary.ie/heritage/heritage-funding</a:t>
            </a:r>
          </a:p>
        </p:txBody>
      </p:sp>
      <p:sp>
        <p:nvSpPr>
          <p:cNvPr id="12" name="TextBox 11">
            <a:extLst>
              <a:ext uri="{FF2B5EF4-FFF2-40B4-BE49-F238E27FC236}">
                <a16:creationId xmlns:a16="http://schemas.microsoft.com/office/drawing/2014/main" id="{6ECC0DE9-ABAA-48B2-C94E-DC74C168D76B}"/>
              </a:ext>
            </a:extLst>
          </p:cNvPr>
          <p:cNvSpPr txBox="1"/>
          <p:nvPr/>
        </p:nvSpPr>
        <p:spPr>
          <a:xfrm>
            <a:off x="721161" y="1871938"/>
            <a:ext cx="7638943" cy="1561710"/>
          </a:xfrm>
          <a:prstGeom prst="rect">
            <a:avLst/>
          </a:prstGeom>
          <a:noFill/>
        </p:spPr>
        <p:txBody>
          <a:bodyPr wrap="square">
            <a:spAutoFit/>
          </a:bodyPr>
          <a:lstStyle/>
          <a:p>
            <a:pPr marL="10973" algn="l" defTabSz="790062" rtl="0">
              <a:spcBef>
                <a:spcPts val="527"/>
              </a:spcBef>
            </a:pPr>
            <a:r>
              <a:rPr lang="en-IE" sz="1555" b="1" dirty="0">
                <a:solidFill>
                  <a:prstClr val="black"/>
                </a:solidFill>
                <a:latin typeface="Museo Sans"/>
                <a:ea typeface="+mn-ea"/>
                <a:cs typeface="Museo Sans"/>
              </a:rPr>
              <a:t>Built Heritage Investment Scheme 2027 (opening mid-2026)</a:t>
            </a:r>
          </a:p>
          <a:p>
            <a:pPr marL="10973" algn="l" defTabSz="790062" rtl="0">
              <a:spcBef>
                <a:spcPts val="527"/>
              </a:spcBef>
            </a:pPr>
            <a:r>
              <a:rPr lang="en-IE" sz="1297" dirty="0">
                <a:solidFill>
                  <a:srgbClr val="000000"/>
                </a:solidFill>
                <a:latin typeface="Museo Sans"/>
                <a:ea typeface="+mn-ea"/>
                <a:cs typeface="+mn-cs"/>
              </a:rPr>
              <a:t>Funding conservation works to protected structures, and other historic buildings in limited circumstances. </a:t>
            </a:r>
            <a:r>
              <a:rPr lang="en-IE" sz="1297" dirty="0">
                <a:solidFill>
                  <a:prstClr val="black"/>
                </a:solidFill>
                <a:latin typeface="Museo Sans"/>
                <a:ea typeface="+mn-ea"/>
                <a:cs typeface="Museo Sans"/>
              </a:rPr>
              <a:t>Grants will be between €2,500 – 50,000, up to a max of 80% of the project costs. Typical grant amounts are between €8,000-20,000. Dependant on allocation received from DHLGH.</a:t>
            </a:r>
            <a:endParaRPr lang="en-IE" sz="1382" b="1" dirty="0">
              <a:solidFill>
                <a:prstClr val="black"/>
              </a:solidFill>
              <a:latin typeface="Museo Sans"/>
              <a:ea typeface="+mn-ea"/>
              <a:cs typeface="Museo Sans"/>
            </a:endParaRPr>
          </a:p>
          <a:p>
            <a:pPr marL="10973" algn="l" defTabSz="790062" rtl="0">
              <a:spcBef>
                <a:spcPts val="527"/>
              </a:spcBef>
            </a:pPr>
            <a:r>
              <a:rPr lang="en-IE" sz="1382" b="1" dirty="0">
                <a:solidFill>
                  <a:prstClr val="black"/>
                </a:solidFill>
                <a:latin typeface="Museo Sans"/>
                <a:ea typeface="+mn-ea"/>
                <a:cs typeface="Museo Sans"/>
              </a:rPr>
              <a:t>Historic Thatched Building </a:t>
            </a:r>
            <a:r>
              <a:rPr lang="en-IE" sz="1555" b="1" dirty="0">
                <a:solidFill>
                  <a:prstClr val="black"/>
                </a:solidFill>
                <a:latin typeface="Museo Sans"/>
                <a:ea typeface="+mn-ea"/>
                <a:cs typeface="Museo Sans"/>
              </a:rPr>
              <a:t>Stream 2027 (opening mid-2026)</a:t>
            </a:r>
          </a:p>
          <a:p>
            <a:pPr marL="10973" algn="l" defTabSz="790062" rtl="0">
              <a:spcBef>
                <a:spcPts val="527"/>
              </a:spcBef>
            </a:pPr>
            <a:r>
              <a:rPr lang="en-IE" sz="1297" dirty="0">
                <a:solidFill>
                  <a:prstClr val="black"/>
                </a:solidFill>
                <a:latin typeface="Museo Sans"/>
                <a:ea typeface="+mn-ea"/>
                <a:cs typeface="Museo Sans"/>
              </a:rPr>
              <a:t>A very limited fund, aimed to supplement other grant schemes, for repair of thatch to historic buildings.</a:t>
            </a:r>
          </a:p>
        </p:txBody>
      </p:sp>
      <p:sp>
        <p:nvSpPr>
          <p:cNvPr id="13" name="object 6">
            <a:extLst>
              <a:ext uri="{FF2B5EF4-FFF2-40B4-BE49-F238E27FC236}">
                <a16:creationId xmlns:a16="http://schemas.microsoft.com/office/drawing/2014/main" id="{8D67A1D5-CFE9-E522-7143-D81397F60674}"/>
              </a:ext>
            </a:extLst>
          </p:cNvPr>
          <p:cNvSpPr txBox="1">
            <a:spLocks/>
          </p:cNvSpPr>
          <p:nvPr/>
        </p:nvSpPr>
        <p:spPr>
          <a:xfrm>
            <a:off x="721161" y="1020882"/>
            <a:ext cx="7638943" cy="706099"/>
          </a:xfrm>
          <a:prstGeom prst="rect">
            <a:avLst/>
          </a:prstGeom>
        </p:spPr>
        <p:txBody>
          <a:bodyPr vert="horz" wrap="square" lIns="0" tIns="66937" rIns="0" bIns="0" rtlCol="0" anchor="t">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0973" algn="l" defTabSz="790062" rtl="0">
              <a:spcBef>
                <a:spcPts val="527"/>
              </a:spcBef>
            </a:pPr>
            <a:r>
              <a:rPr lang="en-IE" sz="1555" b="1" dirty="0">
                <a:solidFill>
                  <a:prstClr val="black">
                    <a:lumMod val="75000"/>
                    <a:lumOff val="25000"/>
                  </a:prstClr>
                </a:solidFill>
                <a:latin typeface="Museo Sans"/>
                <a:cs typeface="Museo Sans"/>
              </a:rPr>
              <a:t>Community Monuments Fund 2026 (closing date 30 January 2026)</a:t>
            </a:r>
          </a:p>
          <a:p>
            <a:pPr algn="l" defTabSz="790062" rtl="0"/>
            <a:r>
              <a:rPr lang="en-IE" sz="1297" dirty="0">
                <a:solidFill>
                  <a:srgbClr val="000000"/>
                </a:solidFill>
                <a:latin typeface="Museo Sans"/>
              </a:rPr>
              <a:t>To support community-based Conservation Management Plans, Capital Repair Works &amp; Access/ Interpretation for Archaeological Monuments and Sites. Up to €30,000 for CMPs and €100,000 for repairs.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AA7E9B-7714-3681-8A26-F19A459F4B2C}"/>
              </a:ext>
            </a:extLst>
          </p:cNvPr>
          <p:cNvSpPr>
            <a:spLocks noGrp="1"/>
          </p:cNvSpPr>
          <p:nvPr>
            <p:ph type="sldNum" sz="quarter" idx="7"/>
          </p:nvPr>
        </p:nvSpPr>
        <p:spPr>
          <a:xfrm>
            <a:off x="8182186" y="6288670"/>
            <a:ext cx="2422906" cy="239296"/>
          </a:xfrm>
        </p:spPr>
        <p:txBody>
          <a:bodyPr/>
          <a:lstStyle/>
          <a:p>
            <a:pPr defTabSz="790062" rtl="0"/>
            <a:fld id="{B6F15528-21DE-4FAA-801E-634DDDAF4B2B}" type="slidenum">
              <a:rPr lang="en-IE" sz="1555">
                <a:solidFill>
                  <a:prstClr val="black">
                    <a:tint val="75000"/>
                  </a:prstClr>
                </a:solidFill>
                <a:latin typeface="Calibri"/>
                <a:ea typeface="+mn-ea"/>
                <a:cs typeface="+mn-cs"/>
              </a:rPr>
              <a:pPr defTabSz="790062" rtl="0"/>
              <a:t>31</a:t>
            </a:fld>
            <a:endParaRPr lang="en-IE" sz="1555">
              <a:solidFill>
                <a:prstClr val="black">
                  <a:tint val="75000"/>
                </a:prstClr>
              </a:solidFill>
              <a:latin typeface="Calibri"/>
              <a:ea typeface="+mn-ea"/>
              <a:cs typeface="+mn-cs"/>
            </a:endParaRPr>
          </a:p>
        </p:txBody>
      </p:sp>
      <p:sp>
        <p:nvSpPr>
          <p:cNvPr id="6" name="object 2">
            <a:extLst>
              <a:ext uri="{FF2B5EF4-FFF2-40B4-BE49-F238E27FC236}">
                <a16:creationId xmlns:a16="http://schemas.microsoft.com/office/drawing/2014/main" id="{1458E3F8-A620-B7A7-4844-B8D43412202E}"/>
              </a:ext>
            </a:extLst>
          </p:cNvPr>
          <p:cNvSpPr txBox="1">
            <a:spLocks noGrp="1"/>
          </p:cNvSpPr>
          <p:nvPr>
            <p:ph type="title"/>
          </p:nvPr>
        </p:nvSpPr>
        <p:spPr>
          <a:xfrm>
            <a:off x="364600" y="3262250"/>
            <a:ext cx="6233533" cy="344505"/>
          </a:xfrm>
          <a:prstGeom prst="rect">
            <a:avLst/>
          </a:prstGeom>
        </p:spPr>
        <p:txBody>
          <a:bodyPr vert="horz" wrap="square" lIns="0" tIns="10973" rIns="0" bIns="0" rtlCol="0">
            <a:spAutoFit/>
          </a:bodyPr>
          <a:lstStyle/>
          <a:p>
            <a:pPr marL="10973" algn="l">
              <a:lnSpc>
                <a:spcPts val="2557"/>
              </a:lnSpc>
              <a:spcBef>
                <a:spcPts val="86"/>
              </a:spcBef>
            </a:pPr>
            <a:r>
              <a:rPr lang="en-GB" spc="-9" dirty="0"/>
              <a:t>Heritage Funding Opportunities – Other</a:t>
            </a:r>
            <a:endParaRPr spc="-9" dirty="0"/>
          </a:p>
        </p:txBody>
      </p:sp>
      <p:sp>
        <p:nvSpPr>
          <p:cNvPr id="8" name="object 6">
            <a:extLst>
              <a:ext uri="{FF2B5EF4-FFF2-40B4-BE49-F238E27FC236}">
                <a16:creationId xmlns:a16="http://schemas.microsoft.com/office/drawing/2014/main" id="{E000FCEE-21D2-0329-4BE7-237348885213}"/>
              </a:ext>
            </a:extLst>
          </p:cNvPr>
          <p:cNvSpPr txBox="1">
            <a:spLocks/>
          </p:cNvSpPr>
          <p:nvPr/>
        </p:nvSpPr>
        <p:spPr>
          <a:xfrm>
            <a:off x="364600" y="1000574"/>
            <a:ext cx="6318478" cy="1632635"/>
          </a:xfrm>
          <a:prstGeom prst="rect">
            <a:avLst/>
          </a:prstGeom>
        </p:spPr>
        <p:txBody>
          <a:bodyPr vert="horz" wrap="square" lIns="0" tIns="66937" rIns="0" bIns="0" rtlCol="0" anchor="t">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0973" algn="l" defTabSz="790062" rtl="0">
              <a:spcBef>
                <a:spcPts val="527"/>
              </a:spcBef>
            </a:pPr>
            <a:r>
              <a:rPr lang="en-IE" sz="2018" b="1" dirty="0">
                <a:solidFill>
                  <a:srgbClr val="1F497D"/>
                </a:solidFill>
                <a:latin typeface="Museo Sans"/>
                <a:cs typeface="Museo Sans"/>
              </a:rPr>
              <a:t>Longford Heritage Initiatives Fund 2026 (open)</a:t>
            </a:r>
            <a:endParaRPr lang="en-IE" sz="2018" dirty="0">
              <a:solidFill>
                <a:srgbClr val="1F497D"/>
              </a:solidFill>
              <a:latin typeface="Museo Sans"/>
              <a:cs typeface="Museo Sans"/>
            </a:endParaRPr>
          </a:p>
          <a:p>
            <a:pPr marL="216941" indent="-205969" algn="l" defTabSz="790062" rtl="0">
              <a:spcBef>
                <a:spcPts val="527"/>
              </a:spcBef>
              <a:buFont typeface="Arial" panose="020B0604020202020204" pitchFamily="34" charset="0"/>
              <a:buChar char="•"/>
            </a:pPr>
            <a:r>
              <a:rPr lang="en-IE" sz="1297" dirty="0">
                <a:solidFill>
                  <a:prstClr val="black"/>
                </a:solidFill>
                <a:latin typeface="Museo Sans"/>
                <a:cs typeface="Museo Sans"/>
              </a:rPr>
              <a:t>Open to community groups and others to develop local heritage research projects and engagement events. Must include an element for National Heritage Week 2026. </a:t>
            </a:r>
          </a:p>
          <a:p>
            <a:pPr marL="216941" indent="-205969" algn="l" defTabSz="790062" rtl="0">
              <a:spcBef>
                <a:spcPts val="527"/>
              </a:spcBef>
              <a:buFont typeface="Arial" panose="020B0604020202020204" pitchFamily="34" charset="0"/>
              <a:buChar char="•"/>
            </a:pPr>
            <a:r>
              <a:rPr lang="en-IE" sz="1297" dirty="0">
                <a:solidFill>
                  <a:prstClr val="black"/>
                </a:solidFill>
                <a:latin typeface="Museo Sans"/>
                <a:cs typeface="Museo Sans"/>
              </a:rPr>
              <a:t>Books that are not part of a broader heritage project will not ordinarily be supported.</a:t>
            </a:r>
          </a:p>
          <a:p>
            <a:pPr marL="257868" indent="-246895" algn="l" defTabSz="790062" rtl="0">
              <a:spcBef>
                <a:spcPts val="527"/>
              </a:spcBef>
              <a:buFont typeface="Arial" panose="020B0604020202020204" pitchFamily="34" charset="0"/>
              <a:buChar char="•"/>
            </a:pPr>
            <a:r>
              <a:rPr lang="en-IE" sz="1297" dirty="0">
                <a:solidFill>
                  <a:prstClr val="black"/>
                </a:solidFill>
                <a:latin typeface="Museo Sans"/>
                <a:cs typeface="Museo Sans"/>
              </a:rPr>
              <a:t>Support may be subject to funding being made available from other sources. </a:t>
            </a:r>
          </a:p>
          <a:p>
            <a:pPr marL="257868" indent="-246895" algn="l" defTabSz="790062" rtl="0">
              <a:spcBef>
                <a:spcPts val="527"/>
              </a:spcBef>
              <a:buFont typeface="Arial" panose="020B0604020202020204" pitchFamily="34" charset="0"/>
              <a:buChar char="•"/>
            </a:pPr>
            <a:r>
              <a:rPr lang="en-IE" sz="1297" dirty="0">
                <a:solidFill>
                  <a:prstClr val="black"/>
                </a:solidFill>
                <a:latin typeface="Museo Sans"/>
                <a:cs typeface="Museo Sans"/>
              </a:rPr>
              <a:t>Application via online application process. </a:t>
            </a:r>
          </a:p>
        </p:txBody>
      </p:sp>
      <p:pic>
        <p:nvPicPr>
          <p:cNvPr id="9" name="Picture 8" descr="A close-up of a sign&#10;&#10;Description automatically generated">
            <a:extLst>
              <a:ext uri="{FF2B5EF4-FFF2-40B4-BE49-F238E27FC236}">
                <a16:creationId xmlns:a16="http://schemas.microsoft.com/office/drawing/2014/main" id="{C4BC8C99-F562-099D-4E30-FF6AB6A78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7761" y="4572511"/>
            <a:ext cx="1592597" cy="366297"/>
          </a:xfrm>
          <a:prstGeom prst="rect">
            <a:avLst/>
          </a:prstGeom>
        </p:spPr>
      </p:pic>
      <p:pic>
        <p:nvPicPr>
          <p:cNvPr id="11" name="Picture 10" descr="A qr code in a red circle&#10;&#10;AI-generated content may be incorrect.">
            <a:extLst>
              <a:ext uri="{FF2B5EF4-FFF2-40B4-BE49-F238E27FC236}">
                <a16:creationId xmlns:a16="http://schemas.microsoft.com/office/drawing/2014/main" id="{FA6E697F-D0EF-5274-9021-C2BE2EBFBD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52" b="21438"/>
          <a:stretch/>
        </p:blipFill>
        <p:spPr>
          <a:xfrm>
            <a:off x="6496006" y="832365"/>
            <a:ext cx="1924352" cy="2028310"/>
          </a:xfrm>
          <a:prstGeom prst="rect">
            <a:avLst/>
          </a:prstGeom>
        </p:spPr>
      </p:pic>
      <p:sp>
        <p:nvSpPr>
          <p:cNvPr id="12" name="object 6">
            <a:extLst>
              <a:ext uri="{FF2B5EF4-FFF2-40B4-BE49-F238E27FC236}">
                <a16:creationId xmlns:a16="http://schemas.microsoft.com/office/drawing/2014/main" id="{EAE6C244-71CD-3BD7-0D4B-BD6816FFFBEA}"/>
              </a:ext>
            </a:extLst>
          </p:cNvPr>
          <p:cNvSpPr txBox="1">
            <a:spLocks/>
          </p:cNvSpPr>
          <p:nvPr/>
        </p:nvSpPr>
        <p:spPr>
          <a:xfrm>
            <a:off x="364600" y="2720504"/>
            <a:ext cx="7578712" cy="280278"/>
          </a:xfrm>
          <a:prstGeom prst="rect">
            <a:avLst/>
          </a:prstGeom>
        </p:spPr>
        <p:txBody>
          <a:bodyPr vert="horz" wrap="square" lIns="0" tIns="66937" rIns="0" bIns="0" rtlCol="0" anchor="t">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0973" algn="l" defTabSz="790062" rtl="0">
              <a:spcBef>
                <a:spcPts val="527"/>
              </a:spcBef>
            </a:pPr>
            <a:r>
              <a:rPr lang="en-IE" sz="1382" b="1" dirty="0">
                <a:solidFill>
                  <a:srgbClr val="991C7D"/>
                </a:solidFill>
                <a:latin typeface="Museo Sans 700" panose="02000000000000000000" pitchFamily="50" charset="0"/>
                <a:cs typeface="Museo Sans"/>
              </a:rPr>
              <a:t>To fill in the form visit: </a:t>
            </a:r>
            <a:r>
              <a:rPr lang="en-IE" sz="1382" b="1" dirty="0">
                <a:solidFill>
                  <a:srgbClr val="991C7D"/>
                </a:solidFill>
                <a:latin typeface="Museo Sans 700" panose="02000000000000000000" pitchFamily="50" charset="0"/>
                <a:cs typeface="Museo Sans"/>
                <a:hlinkClick r:id="rId4"/>
              </a:rPr>
              <a:t>https://forms.office.com/e/XY7P8CX4w7</a:t>
            </a:r>
            <a:r>
              <a:rPr lang="en-IE" sz="1382" b="1" dirty="0">
                <a:solidFill>
                  <a:srgbClr val="991C7D"/>
                </a:solidFill>
                <a:latin typeface="Museo Sans 700" panose="02000000000000000000" pitchFamily="50" charset="0"/>
                <a:cs typeface="Museo Sans"/>
              </a:rPr>
              <a:t> email: </a:t>
            </a:r>
            <a:r>
              <a:rPr lang="en-IE" sz="1382" b="1" dirty="0">
                <a:solidFill>
                  <a:srgbClr val="991C7D"/>
                </a:solidFill>
                <a:latin typeface="Museo Sans 700" panose="02000000000000000000" pitchFamily="50" charset="0"/>
                <a:cs typeface="Museo Sans"/>
                <a:hlinkClick r:id="rId5">
                  <a:extLst>
                    <a:ext uri="{A12FA001-AC4F-418D-AE19-62706E023703}">
                      <ahyp:hlinkClr xmlns:ahyp="http://schemas.microsoft.com/office/drawing/2018/hyperlinkcolor" val="tx"/>
                    </a:ext>
                  </a:extLst>
                </a:hlinkClick>
              </a:rPr>
              <a:t>heritage@longfordcoco.ie</a:t>
            </a:r>
            <a:endParaRPr lang="en-IE" sz="1382" b="1" dirty="0">
              <a:solidFill>
                <a:srgbClr val="991C7D"/>
              </a:solidFill>
              <a:latin typeface="Museo Sans 700" panose="02000000000000000000" pitchFamily="50" charset="0"/>
              <a:cs typeface="Museo Sans"/>
            </a:endParaRPr>
          </a:p>
        </p:txBody>
      </p:sp>
      <p:sp>
        <p:nvSpPr>
          <p:cNvPr id="13" name="object 6">
            <a:extLst>
              <a:ext uri="{FF2B5EF4-FFF2-40B4-BE49-F238E27FC236}">
                <a16:creationId xmlns:a16="http://schemas.microsoft.com/office/drawing/2014/main" id="{D66E24E9-072D-131F-E7FE-CF7BF1C2A0EC}"/>
              </a:ext>
            </a:extLst>
          </p:cNvPr>
          <p:cNvSpPr txBox="1">
            <a:spLocks/>
          </p:cNvSpPr>
          <p:nvPr/>
        </p:nvSpPr>
        <p:spPr>
          <a:xfrm>
            <a:off x="345086" y="3596869"/>
            <a:ext cx="8098229" cy="1257981"/>
          </a:xfrm>
          <a:prstGeom prst="rect">
            <a:avLst/>
          </a:prstGeom>
        </p:spPr>
        <p:txBody>
          <a:bodyPr vert="horz" wrap="square" lIns="0" tIns="66937" rIns="0" bIns="0" rtlCol="0" anchor="t">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16941" indent="-205969" algn="l" defTabSz="790062" rtl="0">
              <a:spcBef>
                <a:spcPts val="527"/>
              </a:spcBef>
              <a:buFont typeface="Arial" panose="020B0604020202020204" pitchFamily="34" charset="0"/>
              <a:buChar char="•"/>
            </a:pPr>
            <a:r>
              <a:rPr lang="en-IE" sz="1297" dirty="0">
                <a:solidFill>
                  <a:prstClr val="black"/>
                </a:solidFill>
                <a:latin typeface="Museo Sans"/>
                <a:cs typeface="Museo Sans"/>
              </a:rPr>
              <a:t>The </a:t>
            </a:r>
            <a:r>
              <a:rPr lang="en-IE" sz="1297" b="1" dirty="0">
                <a:solidFill>
                  <a:prstClr val="black"/>
                </a:solidFill>
                <a:latin typeface="Museo Sans"/>
                <a:cs typeface="Museo Sans"/>
              </a:rPr>
              <a:t>Local Authorities Water Programme </a:t>
            </a:r>
            <a:r>
              <a:rPr lang="en-IE" sz="1297" dirty="0">
                <a:solidFill>
                  <a:prstClr val="black"/>
                </a:solidFill>
                <a:latin typeface="Museo Sans"/>
                <a:cs typeface="Museo Sans"/>
              </a:rPr>
              <a:t>(LAWPRO) runs a number of grant schemes: Community Water Development Fund, Catchment Support Fund and Small Grants &amp; Events Scheme. </a:t>
            </a:r>
            <a:r>
              <a:rPr lang="en-IE" sz="1297" b="1" dirty="0">
                <a:solidFill>
                  <a:prstClr val="black"/>
                </a:solidFill>
                <a:latin typeface="Museo Sans"/>
                <a:cs typeface="Museo Sans"/>
              </a:rPr>
              <a:t>www.lawaters.ie/funding</a:t>
            </a:r>
            <a:r>
              <a:rPr lang="en-IE" sz="1297" dirty="0">
                <a:solidFill>
                  <a:prstClr val="black"/>
                </a:solidFill>
                <a:latin typeface="Museo Sans"/>
                <a:cs typeface="Museo Sans"/>
              </a:rPr>
              <a:t>.</a:t>
            </a:r>
          </a:p>
          <a:p>
            <a:pPr marL="216941" indent="-205969" algn="l" defTabSz="790062" rtl="0">
              <a:spcBef>
                <a:spcPts val="527"/>
              </a:spcBef>
              <a:buFont typeface="Arial" panose="020B0604020202020204" pitchFamily="34" charset="0"/>
              <a:buChar char="•"/>
            </a:pPr>
            <a:r>
              <a:rPr lang="en-IE" sz="1297" b="1" dirty="0">
                <a:solidFill>
                  <a:prstClr val="black"/>
                </a:solidFill>
                <a:latin typeface="Museo Sans"/>
                <a:cs typeface="Museo Sans"/>
              </a:rPr>
              <a:t>Waterways Ireland </a:t>
            </a:r>
            <a:r>
              <a:rPr lang="en-IE" sz="1297" dirty="0">
                <a:solidFill>
                  <a:prstClr val="black"/>
                </a:solidFill>
                <a:latin typeface="Museo Sans"/>
                <a:cs typeface="Museo Sans"/>
              </a:rPr>
              <a:t>Community Heritage &amp; Biodiversity Grant Scheme. Webinar 21 Jan 2026. Closing 31 Jan 2026.</a:t>
            </a:r>
          </a:p>
          <a:p>
            <a:pPr marL="216941" indent="-205969" algn="l" defTabSz="790062" rtl="0">
              <a:spcBef>
                <a:spcPts val="527"/>
              </a:spcBef>
              <a:buFont typeface="Arial" panose="020B0604020202020204" pitchFamily="34" charset="0"/>
              <a:buChar char="•"/>
            </a:pPr>
            <a:r>
              <a:rPr lang="en-IE" sz="1297" b="1" dirty="0">
                <a:solidFill>
                  <a:prstClr val="black"/>
                </a:solidFill>
                <a:latin typeface="Museo Sans"/>
                <a:cs typeface="Museo Sans"/>
              </a:rPr>
              <a:t>The Irish Georgian Society </a:t>
            </a:r>
            <a:r>
              <a:rPr lang="en-IE" sz="1297" dirty="0">
                <a:solidFill>
                  <a:prstClr val="black"/>
                </a:solidFill>
                <a:latin typeface="Museo Sans"/>
                <a:cs typeface="Museo Sans"/>
              </a:rPr>
              <a:t>Conservation Grants Scheme. Opening January 2026. </a:t>
            </a:r>
            <a:r>
              <a:rPr lang="en-IE" sz="1297" b="1" dirty="0">
                <a:solidFill>
                  <a:prstClr val="black"/>
                </a:solidFill>
                <a:latin typeface="Museo Sans"/>
                <a:cs typeface="Museo Sans"/>
              </a:rPr>
              <a:t>www.igs.ie </a:t>
            </a:r>
          </a:p>
          <a:p>
            <a:pPr marL="216941" indent="-205969" algn="l" defTabSz="790062" rtl="0">
              <a:spcBef>
                <a:spcPts val="527"/>
              </a:spcBef>
              <a:buFont typeface="Arial" panose="020B0604020202020204" pitchFamily="34" charset="0"/>
              <a:buChar char="•"/>
            </a:pPr>
            <a:r>
              <a:rPr lang="en-IE" sz="1297" b="1" dirty="0">
                <a:solidFill>
                  <a:prstClr val="black"/>
                </a:solidFill>
                <a:latin typeface="Museo Sans"/>
                <a:cs typeface="Museo Sans"/>
              </a:rPr>
              <a:t>The Royal Irish Academy </a:t>
            </a:r>
            <a:r>
              <a:rPr lang="en-IE" sz="1297" dirty="0">
                <a:solidFill>
                  <a:prstClr val="black"/>
                </a:solidFill>
                <a:latin typeface="Museo Sans"/>
                <a:cs typeface="Museo Sans"/>
              </a:rPr>
              <a:t>regularly runs research grants. </a:t>
            </a:r>
            <a:r>
              <a:rPr lang="en-IE" sz="1297" b="1" dirty="0">
                <a:solidFill>
                  <a:prstClr val="black"/>
                </a:solidFill>
                <a:latin typeface="Museo Sans"/>
                <a:cs typeface="Museo Sans"/>
              </a:rPr>
              <a:t>www.RIA.ie/grants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8361" y="515425"/>
            <a:ext cx="8208460" cy="794611"/>
          </a:xfrm>
          <a:prstGeom prst="rect">
            <a:avLst/>
          </a:prstGeom>
        </p:spPr>
        <p:txBody>
          <a:bodyPr vert="horz" wrap="square" lIns="0" tIns="12700" rIns="0" bIns="0" rtlCol="0" anchor="t">
            <a:spAutoFit/>
          </a:bodyPr>
          <a:lstStyle/>
          <a:p>
            <a:pPr marL="12700" algn="l">
              <a:lnSpc>
                <a:spcPts val="2960"/>
              </a:lnSpc>
              <a:spcBef>
                <a:spcPts val="100"/>
              </a:spcBef>
            </a:pPr>
            <a:r>
              <a:rPr lang="en-IE" sz="2400" spc="-10" dirty="0"/>
              <a:t>Fáilte Ireland Regional Festival and Participative Events Fund - Longford Tourism </a:t>
            </a:r>
            <a:endParaRPr lang="en-GB" sz="2400"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56870" y="506794"/>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8" name="TextBox 7">
            <a:extLst>
              <a:ext uri="{FF2B5EF4-FFF2-40B4-BE49-F238E27FC236}">
                <a16:creationId xmlns:a16="http://schemas.microsoft.com/office/drawing/2014/main" id="{7A242C07-3ABF-ED63-B5A7-FA4E56052BAE}"/>
              </a:ext>
            </a:extLst>
          </p:cNvPr>
          <p:cNvSpPr txBox="1"/>
          <p:nvPr/>
        </p:nvSpPr>
        <p:spPr>
          <a:xfrm>
            <a:off x="247338" y="1216571"/>
            <a:ext cx="8541062" cy="4001095"/>
          </a:xfrm>
          <a:prstGeom prst="rect">
            <a:avLst/>
          </a:prstGeom>
          <a:noFill/>
        </p:spPr>
        <p:txBody>
          <a:bodyPr wrap="square" lIns="91440" tIns="45720" rIns="91440" bIns="45720" rtlCol="0" anchor="t">
            <a:spAutoFit/>
          </a:bodyPr>
          <a:lstStyle/>
          <a:p>
            <a:pPr algn="just">
              <a:spcAft>
                <a:spcPts val="400"/>
              </a:spcAft>
            </a:pPr>
            <a:r>
              <a:rPr lang="en-IE" sz="1600" b="1" dirty="0">
                <a:solidFill>
                  <a:srgbClr val="991C7D"/>
                </a:solidFill>
                <a:latin typeface="Museo Sans"/>
                <a:ea typeface="+mn-ea"/>
              </a:rPr>
              <a:t>Aim</a:t>
            </a:r>
            <a:r>
              <a:rPr lang="en-IE" sz="1600" b="1" dirty="0">
                <a:solidFill>
                  <a:srgbClr val="991C7D"/>
                </a:solidFill>
                <a:latin typeface="Museo Sans"/>
              </a:rPr>
              <a:t>:</a:t>
            </a:r>
            <a:r>
              <a:rPr lang="en-IE" sz="1600" b="0" dirty="0">
                <a:solidFill>
                  <a:srgbClr val="000000"/>
                </a:solidFill>
                <a:latin typeface="Museo Sans"/>
              </a:rPr>
              <a:t> </a:t>
            </a:r>
            <a:r>
              <a:rPr lang="en-IE" sz="1600" dirty="0">
                <a:solidFill>
                  <a:srgbClr val="000000"/>
                </a:solidFill>
                <a:latin typeface="Museo Sans 300" panose="02000000000000000000" pitchFamily="50" charset="0"/>
              </a:rPr>
              <a:t>to support festivals/events in driving both domestic and international tourism</a:t>
            </a:r>
            <a:endParaRPr lang="en-IE" sz="1600" b="0" dirty="0">
              <a:solidFill>
                <a:srgbClr val="000000"/>
              </a:solidFill>
              <a:latin typeface="Museo Sans"/>
            </a:endParaRPr>
          </a:p>
          <a:p>
            <a:pPr algn="l">
              <a:spcAft>
                <a:spcPts val="400"/>
              </a:spcAft>
            </a:pPr>
            <a:r>
              <a:rPr lang="en-IE" sz="1600" b="1" dirty="0">
                <a:solidFill>
                  <a:srgbClr val="991C7D"/>
                </a:solidFill>
                <a:latin typeface="Museo Sans"/>
                <a:ea typeface="+mn-ea"/>
              </a:rPr>
              <a:t>Objective</a:t>
            </a:r>
            <a:r>
              <a:rPr lang="en-IE" sz="1600" b="1" dirty="0">
                <a:solidFill>
                  <a:srgbClr val="991C7D"/>
                </a:solidFill>
                <a:latin typeface="Museo Sans"/>
              </a:rPr>
              <a:t>:</a:t>
            </a:r>
            <a:r>
              <a:rPr lang="en-IE" sz="1600" b="0" dirty="0">
                <a:solidFill>
                  <a:srgbClr val="000000"/>
                </a:solidFill>
                <a:latin typeface="Museo Sans"/>
              </a:rPr>
              <a:t> </a:t>
            </a:r>
            <a:r>
              <a:rPr lang="en-IE" sz="1600" dirty="0">
                <a:solidFill>
                  <a:srgbClr val="000000"/>
                </a:solidFill>
                <a:latin typeface="Museo Sans 300" panose="02000000000000000000" pitchFamily="50" charset="0"/>
              </a:rPr>
              <a:t>to support community/voluntary groups organising a diverse range of projects and events </a:t>
            </a:r>
          </a:p>
          <a:p>
            <a:pPr algn="just">
              <a:spcAft>
                <a:spcPts val="400"/>
              </a:spcAft>
            </a:pPr>
            <a:r>
              <a:rPr lang="en-IE" sz="1600" b="1" dirty="0">
                <a:solidFill>
                  <a:srgbClr val="991C7D"/>
                </a:solidFill>
                <a:latin typeface="Museo Sans"/>
                <a:ea typeface="+mn-ea"/>
              </a:rPr>
              <a:t>The festival or event must:</a:t>
            </a:r>
          </a:p>
          <a:p>
            <a:pPr marL="285750" indent="-285750" algn="l">
              <a:spcAft>
                <a:spcPts val="400"/>
              </a:spcAft>
              <a:buFont typeface="Arial" panose="020B0604020202020204" pitchFamily="34" charset="0"/>
              <a:buChar char="•"/>
            </a:pPr>
            <a:r>
              <a:rPr lang="en-IE" sz="1600" dirty="0">
                <a:solidFill>
                  <a:srgbClr val="000000"/>
                </a:solidFill>
                <a:latin typeface="Museo Sans"/>
              </a:rPr>
              <a:t>Take </a:t>
            </a:r>
            <a:r>
              <a:rPr lang="en-IE" sz="1600" b="0" dirty="0">
                <a:solidFill>
                  <a:srgbClr val="000000"/>
                </a:solidFill>
                <a:latin typeface="Museo Sans"/>
              </a:rPr>
              <a:t>place in County Longford</a:t>
            </a:r>
          </a:p>
          <a:p>
            <a:pPr marL="285750" indent="-285750" algn="l">
              <a:spcAft>
                <a:spcPts val="400"/>
              </a:spcAft>
              <a:buFont typeface="Arial" panose="020B0604020202020204" pitchFamily="34" charset="0"/>
              <a:buChar char="•"/>
            </a:pPr>
            <a:r>
              <a:rPr lang="en-IE" sz="1600" dirty="0">
                <a:solidFill>
                  <a:srgbClr val="000000"/>
                </a:solidFill>
                <a:latin typeface="Museo Sans"/>
                <a:ea typeface="+mn-ea"/>
              </a:rPr>
              <a:t>Aim to attract international visitors</a:t>
            </a:r>
            <a:endParaRPr lang="en-IE" sz="1600" b="0" dirty="0">
              <a:solidFill>
                <a:srgbClr val="000000"/>
              </a:solidFill>
              <a:latin typeface="Museo Sans"/>
            </a:endParaRPr>
          </a:p>
          <a:p>
            <a:pPr marL="285750" indent="-285750" algn="l">
              <a:spcAft>
                <a:spcPts val="400"/>
              </a:spcAft>
              <a:buFont typeface="Arial" panose="020B0604020202020204" pitchFamily="34" charset="0"/>
              <a:buChar char="•"/>
            </a:pPr>
            <a:r>
              <a:rPr lang="en-IE" sz="1600" dirty="0">
                <a:solidFill>
                  <a:srgbClr val="000000"/>
                </a:solidFill>
                <a:latin typeface="Museo Sans"/>
              </a:rPr>
              <a:t>Run for two </a:t>
            </a:r>
            <a:r>
              <a:rPr lang="en-IE" sz="1600" b="0" dirty="0">
                <a:solidFill>
                  <a:srgbClr val="000000"/>
                </a:solidFill>
                <a:latin typeface="Museo Sans"/>
              </a:rPr>
              <a:t>consecutive days in </a:t>
            </a:r>
            <a:r>
              <a:rPr lang="en-IE" sz="1600" dirty="0">
                <a:solidFill>
                  <a:srgbClr val="000000"/>
                </a:solidFill>
                <a:latin typeface="Museo Sans"/>
              </a:rPr>
              <a:t>d</a:t>
            </a:r>
            <a:r>
              <a:rPr lang="en-IE" sz="1600" b="0" dirty="0">
                <a:solidFill>
                  <a:srgbClr val="000000"/>
                </a:solidFill>
                <a:latin typeface="Museo Sans"/>
              </a:rPr>
              <a:t>uration</a:t>
            </a:r>
            <a:r>
              <a:rPr lang="en-IE" sz="1600" dirty="0">
                <a:solidFill>
                  <a:srgbClr val="000000"/>
                </a:solidFill>
                <a:latin typeface="Museo Sans"/>
              </a:rPr>
              <a:t> minimum</a:t>
            </a:r>
          </a:p>
          <a:p>
            <a:pPr marL="285750" indent="-285750" algn="l">
              <a:spcAft>
                <a:spcPts val="400"/>
              </a:spcAft>
              <a:buFont typeface="Arial" panose="020B0604020202020204" pitchFamily="34" charset="0"/>
              <a:buChar char="•"/>
            </a:pPr>
            <a:r>
              <a:rPr lang="en-IE" sz="1600" dirty="0">
                <a:solidFill>
                  <a:srgbClr val="000000"/>
                </a:solidFill>
                <a:latin typeface="Museo Sans"/>
              </a:rPr>
              <a:t>Fit</a:t>
            </a:r>
            <a:r>
              <a:rPr lang="en-IE" sz="1600" b="0" dirty="0">
                <a:solidFill>
                  <a:srgbClr val="000000"/>
                </a:solidFill>
                <a:latin typeface="Museo Sans"/>
              </a:rPr>
              <a:t> into one of the following categories:</a:t>
            </a:r>
            <a:r>
              <a:rPr lang="en-IE" sz="1600" dirty="0">
                <a:solidFill>
                  <a:srgbClr val="000000"/>
                </a:solidFill>
                <a:latin typeface="Museo Sans"/>
              </a:rPr>
              <a:t> </a:t>
            </a:r>
            <a:endParaRPr lang="en-IE" sz="1600" dirty="0">
              <a:latin typeface="Museo Sans"/>
            </a:endParaRPr>
          </a:p>
          <a:p>
            <a:pPr algn="l">
              <a:spcAft>
                <a:spcPts val="200"/>
              </a:spcAft>
            </a:pPr>
            <a:r>
              <a:rPr lang="en-IE" sz="1600" dirty="0">
                <a:solidFill>
                  <a:srgbClr val="000000"/>
                </a:solidFill>
                <a:latin typeface="Museo Sans"/>
              </a:rPr>
              <a:t>	</a:t>
            </a:r>
            <a:r>
              <a:rPr lang="en-IE" sz="1600" b="0" dirty="0">
                <a:solidFill>
                  <a:srgbClr val="000000"/>
                </a:solidFill>
                <a:latin typeface="Museo Sans"/>
              </a:rPr>
              <a:t>- General festivals</a:t>
            </a:r>
            <a:r>
              <a:rPr lang="en-IE" sz="1600" dirty="0">
                <a:solidFill>
                  <a:srgbClr val="000000"/>
                </a:solidFill>
                <a:latin typeface="Museo Sans"/>
              </a:rPr>
              <a:t> (</a:t>
            </a:r>
            <a:r>
              <a:rPr lang="en-IE" sz="1600" b="0" dirty="0">
                <a:solidFill>
                  <a:srgbClr val="000000"/>
                </a:solidFill>
                <a:latin typeface="Museo Sans"/>
              </a:rPr>
              <a:t>literary, historic, fairs, traditional culture or family focused</a:t>
            </a:r>
            <a:r>
              <a:rPr lang="en-IE" sz="1600" dirty="0">
                <a:solidFill>
                  <a:srgbClr val="000000"/>
                </a:solidFill>
                <a:latin typeface="Museo Sans"/>
              </a:rPr>
              <a:t>)</a:t>
            </a:r>
            <a:endParaRPr lang="en-IE" sz="1600" b="0" dirty="0">
              <a:solidFill>
                <a:srgbClr val="000000"/>
              </a:solidFill>
              <a:latin typeface="Museo Sans"/>
            </a:endParaRPr>
          </a:p>
          <a:p>
            <a:pPr lvl="0" algn="l">
              <a:spcAft>
                <a:spcPts val="200"/>
              </a:spcAft>
            </a:pPr>
            <a:r>
              <a:rPr lang="en-IE" sz="1600" b="0" dirty="0">
                <a:solidFill>
                  <a:srgbClr val="000000"/>
                </a:solidFill>
                <a:latin typeface="Museo Sans"/>
              </a:rPr>
              <a:t>	- Arts, </a:t>
            </a:r>
            <a:r>
              <a:rPr lang="en-IE" sz="1600" dirty="0">
                <a:solidFill>
                  <a:srgbClr val="000000"/>
                </a:solidFill>
                <a:latin typeface="Museo Sans"/>
              </a:rPr>
              <a:t>music</a:t>
            </a:r>
            <a:r>
              <a:rPr lang="en-IE" sz="1600" b="0" dirty="0">
                <a:solidFill>
                  <a:srgbClr val="000000"/>
                </a:solidFill>
                <a:latin typeface="Museo Sans"/>
              </a:rPr>
              <a:t> </a:t>
            </a:r>
            <a:r>
              <a:rPr lang="en-IE" sz="1600" dirty="0">
                <a:solidFill>
                  <a:srgbClr val="000000"/>
                </a:solidFill>
                <a:latin typeface="Museo Sans"/>
              </a:rPr>
              <a:t>and</a:t>
            </a:r>
            <a:r>
              <a:rPr lang="en-IE" sz="1600" b="0" dirty="0">
                <a:solidFill>
                  <a:srgbClr val="000000"/>
                </a:solidFill>
                <a:latin typeface="Museo Sans"/>
              </a:rPr>
              <a:t> </a:t>
            </a:r>
            <a:r>
              <a:rPr lang="en-IE" sz="1600" dirty="0">
                <a:solidFill>
                  <a:srgbClr val="000000"/>
                </a:solidFill>
                <a:latin typeface="Museo Sans"/>
              </a:rPr>
              <a:t>theatre</a:t>
            </a:r>
            <a:endParaRPr lang="en-IE" sz="1600" b="0" dirty="0">
              <a:solidFill>
                <a:srgbClr val="000000"/>
              </a:solidFill>
              <a:latin typeface="Museo Sans"/>
            </a:endParaRPr>
          </a:p>
          <a:p>
            <a:pPr lvl="0" algn="l">
              <a:spcAft>
                <a:spcPts val="200"/>
              </a:spcAft>
            </a:pPr>
            <a:r>
              <a:rPr lang="en-IE" sz="1600" b="0" dirty="0">
                <a:solidFill>
                  <a:srgbClr val="000000"/>
                </a:solidFill>
                <a:latin typeface="Museo Sans"/>
              </a:rPr>
              <a:t>	- Family </a:t>
            </a:r>
            <a:r>
              <a:rPr lang="en-IE" sz="1600" dirty="0">
                <a:solidFill>
                  <a:srgbClr val="000000"/>
                </a:solidFill>
                <a:latin typeface="Museo Sans"/>
              </a:rPr>
              <a:t>sports</a:t>
            </a:r>
            <a:r>
              <a:rPr lang="en-IE" sz="1600" b="0" dirty="0">
                <a:solidFill>
                  <a:srgbClr val="000000"/>
                </a:solidFill>
                <a:latin typeface="Museo Sans"/>
              </a:rPr>
              <a:t> </a:t>
            </a:r>
            <a:r>
              <a:rPr lang="en-IE" sz="1600" dirty="0">
                <a:solidFill>
                  <a:srgbClr val="000000"/>
                </a:solidFill>
                <a:latin typeface="Museo Sans"/>
              </a:rPr>
              <a:t>and</a:t>
            </a:r>
            <a:r>
              <a:rPr lang="en-IE" sz="1600" b="0" dirty="0">
                <a:solidFill>
                  <a:srgbClr val="000000"/>
                </a:solidFill>
                <a:latin typeface="Museo Sans"/>
              </a:rPr>
              <a:t> </a:t>
            </a:r>
            <a:r>
              <a:rPr lang="en-IE" sz="1600" dirty="0">
                <a:solidFill>
                  <a:srgbClr val="000000"/>
                </a:solidFill>
                <a:latin typeface="Museo Sans"/>
              </a:rPr>
              <a:t>outdoors</a:t>
            </a:r>
            <a:endParaRPr lang="en-IE" sz="1600" b="0" dirty="0">
              <a:solidFill>
                <a:srgbClr val="000000"/>
              </a:solidFill>
              <a:latin typeface="Museo Sans"/>
            </a:endParaRPr>
          </a:p>
          <a:p>
            <a:pPr algn="l">
              <a:spcAft>
                <a:spcPts val="200"/>
              </a:spcAft>
            </a:pPr>
            <a:r>
              <a:rPr lang="en-IE" sz="1600" b="1" dirty="0">
                <a:solidFill>
                  <a:srgbClr val="991C7D"/>
                </a:solidFill>
                <a:latin typeface="Museo Sans"/>
                <a:ea typeface="+mn-ea"/>
              </a:rPr>
              <a:t>Amount: </a:t>
            </a:r>
            <a:r>
              <a:rPr lang="en-IE" sz="1600" b="0" dirty="0">
                <a:solidFill>
                  <a:srgbClr val="000000"/>
                </a:solidFill>
                <a:latin typeface="Museo Sans"/>
              </a:rPr>
              <a:t>A maximum of €4,000 per organisation can be received in any one year with a maximum of </a:t>
            </a:r>
            <a:r>
              <a:rPr lang="en-IE" sz="1600" dirty="0">
                <a:solidFill>
                  <a:srgbClr val="000000"/>
                </a:solidFill>
                <a:latin typeface="Museo Sans"/>
              </a:rPr>
              <a:t>three </a:t>
            </a:r>
            <a:r>
              <a:rPr lang="en-IE" sz="1600" b="0" dirty="0">
                <a:solidFill>
                  <a:srgbClr val="000000"/>
                </a:solidFill>
                <a:latin typeface="Museo Sans"/>
              </a:rPr>
              <a:t>events funded</a:t>
            </a:r>
          </a:p>
          <a:p>
            <a:pPr algn="l">
              <a:spcAft>
                <a:spcPts val="200"/>
              </a:spcAft>
            </a:pPr>
            <a:r>
              <a:rPr lang="en-IE" sz="1600" b="1" dirty="0">
                <a:solidFill>
                  <a:srgbClr val="991C7D"/>
                </a:solidFill>
                <a:latin typeface="Museo Sans"/>
                <a:ea typeface="+mn-ea"/>
              </a:rPr>
              <a:t>Timeline:</a:t>
            </a:r>
            <a:r>
              <a:rPr lang="en-IE" sz="1600" dirty="0">
                <a:solidFill>
                  <a:srgbClr val="000000"/>
                </a:solidFill>
                <a:latin typeface="Museo Sans"/>
              </a:rPr>
              <a:t> </a:t>
            </a:r>
            <a:r>
              <a:rPr lang="en-IE" sz="1600" dirty="0">
                <a:solidFill>
                  <a:srgbClr val="000000"/>
                </a:solidFill>
                <a:latin typeface="Museo Sans 300" panose="02000000000000000000" pitchFamily="50" charset="0"/>
              </a:rPr>
              <a:t>This fund is open until Thursday 29 January 2026 @ 5pm for events taking place in 2026. This is the only opportunity to access this fund for this year.</a:t>
            </a:r>
            <a:endParaRPr lang="en-GB" sz="1600" spc="-10" dirty="0"/>
          </a:p>
        </p:txBody>
      </p:sp>
      <p:sp>
        <p:nvSpPr>
          <p:cNvPr id="6" name="Slide Number Placeholder 5">
            <a:extLst>
              <a:ext uri="{FF2B5EF4-FFF2-40B4-BE49-F238E27FC236}">
                <a16:creationId xmlns:a16="http://schemas.microsoft.com/office/drawing/2014/main" id="{F0BA8A81-16C4-928C-A6D8-0413679A8CF6}"/>
              </a:ext>
            </a:extLst>
          </p:cNvPr>
          <p:cNvSpPr>
            <a:spLocks noGrp="1"/>
          </p:cNvSpPr>
          <p:nvPr>
            <p:ph type="sldNum" sz="quarter" idx="7"/>
          </p:nvPr>
        </p:nvSpPr>
        <p:spPr/>
        <p:txBody>
          <a:bodyPr/>
          <a:lstStyle/>
          <a:p>
            <a:fld id="{B6F15528-21DE-4FAA-801E-634DDDAF4B2B}" type="slidenum">
              <a:rPr lang="en-IE" smtClean="0"/>
              <a:t>32</a:t>
            </a:fld>
            <a:endParaRPr lang="en-IE"/>
          </a:p>
        </p:txBody>
      </p:sp>
      <p:sp>
        <p:nvSpPr>
          <p:cNvPr id="7" name="TextBox 6">
            <a:extLst>
              <a:ext uri="{FF2B5EF4-FFF2-40B4-BE49-F238E27FC236}">
                <a16:creationId xmlns:a16="http://schemas.microsoft.com/office/drawing/2014/main" id="{78E5FF4E-7D39-8F1C-3874-0E1DEDF8C525}"/>
              </a:ext>
            </a:extLst>
          </p:cNvPr>
          <p:cNvSpPr txBox="1"/>
          <p:nvPr/>
        </p:nvSpPr>
        <p:spPr>
          <a:xfrm>
            <a:off x="4804347" y="2205603"/>
            <a:ext cx="35446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1" dirty="0">
                <a:solidFill>
                  <a:srgbClr val="991C7D"/>
                </a:solidFill>
              </a:rPr>
              <a:t>Contact: </a:t>
            </a:r>
          </a:p>
          <a:p>
            <a:pPr algn="l"/>
            <a:r>
              <a:rPr lang="en-GB" sz="1600" b="1" dirty="0">
                <a:solidFill>
                  <a:srgbClr val="991C7D"/>
                </a:solidFill>
              </a:rPr>
              <a:t>Denise Canavan, Tourism Officer </a:t>
            </a:r>
            <a:br>
              <a:rPr lang="en-GB" sz="1600" b="1" dirty="0">
                <a:solidFill>
                  <a:srgbClr val="991C7D"/>
                </a:solidFill>
              </a:rPr>
            </a:br>
            <a:r>
              <a:rPr lang="en-GB" sz="1600" dirty="0">
                <a:latin typeface="Calibri"/>
                <a:cs typeface="Calibri"/>
                <a:hlinkClick r:id="rId4">
                  <a:extLst>
                    <a:ext uri="{A12FA001-AC4F-418D-AE19-62706E023703}">
                      <ahyp:hlinkClr xmlns:ahyp="http://schemas.microsoft.com/office/drawing/2018/hyperlinkcolor" val="tx"/>
                    </a:ext>
                  </a:extLst>
                </a:hlinkClick>
              </a:rPr>
              <a:t>tourism@longfordcoco.ie</a:t>
            </a:r>
            <a:r>
              <a:rPr lang="en-GB" sz="1600" dirty="0">
                <a:latin typeface="Calibri"/>
                <a:cs typeface="Calibri"/>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7587012" y="181523"/>
            <a:ext cx="998188" cy="426185"/>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729285" y="1717984"/>
            <a:ext cx="7841200" cy="3958776"/>
          </a:xfrm>
          <a:prstGeom prst="rect">
            <a:avLst/>
          </a:prstGeom>
        </p:spPr>
        <p:txBody>
          <a:bodyPr vert="horz" wrap="square" lIns="0" tIns="77470" rIns="0" bIns="0" rtlCol="0" anchor="t">
            <a:spAutoFit/>
          </a:bodyPr>
          <a:lstStyle/>
          <a:p>
            <a:pPr marL="298450" indent="-285750">
              <a:spcBef>
                <a:spcPts val="610"/>
              </a:spcBef>
              <a:buFont typeface="Arial" panose="020B0604020202020204" pitchFamily="34" charset="0"/>
              <a:buChar char="•"/>
            </a:pPr>
            <a:r>
              <a:rPr lang="en-IE" dirty="0">
                <a:solidFill>
                  <a:schemeClr val="tx1"/>
                </a:solidFill>
                <a:latin typeface="Museo Sans"/>
                <a:cs typeface="Museo Sans"/>
              </a:rPr>
              <a:t>Purpose: </a:t>
            </a:r>
            <a:r>
              <a:rPr lang="en-IE" b="0" dirty="0">
                <a:solidFill>
                  <a:schemeClr val="tx1"/>
                </a:solidFill>
                <a:latin typeface="Museo Sans"/>
              </a:rPr>
              <a:t>To encourage cultural vibrancy, enhance safety, and improve accessibility during evening hours through community driven initiatives and partnerships.</a:t>
            </a:r>
          </a:p>
          <a:p>
            <a:pPr marL="298450" indent="-285750">
              <a:spcBef>
                <a:spcPts val="610"/>
              </a:spcBef>
              <a:buFont typeface="Arial" panose="020B0604020202020204" pitchFamily="34" charset="0"/>
              <a:buChar char="•"/>
            </a:pPr>
            <a:r>
              <a:rPr lang="en-IE" dirty="0">
                <a:solidFill>
                  <a:schemeClr val="tx1"/>
                </a:solidFill>
                <a:latin typeface="Museo Sans"/>
                <a:cs typeface="Museo Sans"/>
              </a:rPr>
              <a:t>Amount: </a:t>
            </a:r>
            <a:r>
              <a:rPr lang="en-IE" b="0" dirty="0">
                <a:solidFill>
                  <a:schemeClr val="tx1"/>
                </a:solidFill>
                <a:latin typeface="Museo Sans"/>
                <a:cs typeface="Museo Sans"/>
              </a:rPr>
              <a:t>From €500 to €3000 </a:t>
            </a:r>
          </a:p>
          <a:p>
            <a:pPr marL="297180" marR="84455" indent="-285750" algn="just">
              <a:lnSpc>
                <a:spcPts val="1800"/>
              </a:lnSpc>
              <a:spcBef>
                <a:spcPts val="1135"/>
              </a:spcBef>
              <a:buFont typeface="Arial" panose="020B0604020202020204" pitchFamily="34" charset="0"/>
              <a:buChar char="•"/>
              <a:tabLst>
                <a:tab pos="120650" algn="l"/>
              </a:tabLst>
            </a:pPr>
            <a:r>
              <a:rPr lang="en-IE" dirty="0">
                <a:solidFill>
                  <a:schemeClr val="tx1"/>
                </a:solidFill>
                <a:latin typeface="Museo Sans"/>
                <a:cs typeface="Museo Sans"/>
              </a:rPr>
              <a:t>2 Phase application: </a:t>
            </a:r>
          </a:p>
          <a:p>
            <a:pPr marL="297180" marR="84455" indent="-285750" algn="just">
              <a:lnSpc>
                <a:spcPts val="1800"/>
              </a:lnSpc>
              <a:spcBef>
                <a:spcPts val="1135"/>
              </a:spcBef>
              <a:buFont typeface="Arial" panose="020B0604020202020204" pitchFamily="34" charset="0"/>
              <a:buChar char="•"/>
              <a:tabLst>
                <a:tab pos="120650" algn="l"/>
              </a:tabLst>
            </a:pPr>
            <a:r>
              <a:rPr lang="en-IE" b="0" dirty="0">
                <a:solidFill>
                  <a:schemeClr val="tx1"/>
                </a:solidFill>
                <a:latin typeface="Museo Sans"/>
                <a:cs typeface="Museo Sans"/>
              </a:rPr>
              <a:t>Phase 1: Expression of interest(EOI).Submit a brief overview of your project.</a:t>
            </a:r>
          </a:p>
          <a:p>
            <a:pPr marL="297180" marR="84455" indent="-285750" algn="just">
              <a:lnSpc>
                <a:spcPts val="1800"/>
              </a:lnSpc>
              <a:spcBef>
                <a:spcPts val="1135"/>
              </a:spcBef>
              <a:buFont typeface="Arial" panose="020B0604020202020204" pitchFamily="34" charset="0"/>
              <a:buChar char="•"/>
              <a:tabLst>
                <a:tab pos="120650" algn="l"/>
              </a:tabLst>
            </a:pPr>
            <a:r>
              <a:rPr lang="en-IE" b="0" dirty="0">
                <a:solidFill>
                  <a:schemeClr val="tx1"/>
                </a:solidFill>
                <a:latin typeface="Museo Sans"/>
                <a:cs typeface="Museo Sans"/>
              </a:rPr>
              <a:t>Phase 2: Full application. Shortlisted EOIs will be invited to submit a detailed application, including budgets, quotations and supporting documentation.</a:t>
            </a:r>
          </a:p>
          <a:p>
            <a:pPr marL="297180" marR="84455" indent="-285750" algn="just">
              <a:lnSpc>
                <a:spcPts val="1800"/>
              </a:lnSpc>
              <a:spcBef>
                <a:spcPts val="1135"/>
              </a:spcBef>
              <a:buFont typeface="Arial" panose="020B0604020202020204" pitchFamily="34" charset="0"/>
              <a:buChar char="•"/>
              <a:tabLst>
                <a:tab pos="120650" algn="l"/>
              </a:tabLst>
            </a:pPr>
            <a:r>
              <a:rPr lang="en-IE" dirty="0">
                <a:solidFill>
                  <a:schemeClr val="tx1"/>
                </a:solidFill>
                <a:latin typeface="Museo Sans"/>
                <a:cs typeface="Museo Sans"/>
              </a:rPr>
              <a:t>Project examples: </a:t>
            </a:r>
            <a:r>
              <a:rPr lang="en-IE" b="0" dirty="0">
                <a:solidFill>
                  <a:schemeClr val="tx1"/>
                </a:solidFill>
                <a:latin typeface="Museo Sans"/>
              </a:rPr>
              <a:t>Develop a late-night arts trail with exhibitions and performances, Start a town-based walking group with cuppa after</a:t>
            </a:r>
          </a:p>
          <a:p>
            <a:pPr marL="11430" marR="84455" algn="just">
              <a:lnSpc>
                <a:spcPts val="1800"/>
              </a:lnSpc>
              <a:spcBef>
                <a:spcPts val="1135"/>
              </a:spcBef>
              <a:tabLst>
                <a:tab pos="120650" algn="l"/>
              </a:tabLst>
            </a:pPr>
            <a:r>
              <a:rPr lang="en-IE" dirty="0">
                <a:latin typeface="Museo Sans 700" panose="02000000000000000000" pitchFamily="50" charset="0"/>
                <a:cs typeface="Museo Sans"/>
              </a:rPr>
              <a:t>Contact:</a:t>
            </a:r>
            <a:r>
              <a:rPr lang="en-IE" b="0" dirty="0">
                <a:latin typeface="Museo Sans 700" panose="02000000000000000000" pitchFamily="50" charset="0"/>
                <a:cs typeface="Museo Sans"/>
              </a:rPr>
              <a:t> Karen Reilly Night Time Economy Advisor: </a:t>
            </a:r>
            <a:r>
              <a:rPr lang="en-IE" b="0" dirty="0">
                <a:latin typeface="Museo Sans 700" panose="02000000000000000000" pitchFamily="50" charset="0"/>
                <a:cs typeface="Museo Sans"/>
                <a:hlinkClick r:id="rId4"/>
              </a:rPr>
              <a:t>kreilly@longfordcoco.ie</a:t>
            </a:r>
            <a:endParaRPr lang="en-IE" b="0" dirty="0">
              <a:latin typeface="Museo Sans 700" panose="02000000000000000000" pitchFamily="50" charset="0"/>
              <a:cs typeface="Museo Sans"/>
            </a:endParaRPr>
          </a:p>
          <a:p>
            <a:pPr marL="11430" marR="84455" algn="just">
              <a:lnSpc>
                <a:spcPts val="1800"/>
              </a:lnSpc>
              <a:spcBef>
                <a:spcPts val="1135"/>
              </a:spcBef>
              <a:tabLst>
                <a:tab pos="120650" algn="l"/>
              </a:tabLst>
            </a:pPr>
            <a:endParaRPr lang="en-IE" b="0" dirty="0">
              <a:latin typeface="Museo Sans 700" panose="02000000000000000000" pitchFamily="50" charset="0"/>
              <a:cs typeface="Museo Sans"/>
            </a:endParaRPr>
          </a:p>
          <a:p>
            <a:pPr marL="11430" marR="84455" algn="just">
              <a:lnSpc>
                <a:spcPts val="1800"/>
              </a:lnSpc>
              <a:spcBef>
                <a:spcPts val="1135"/>
              </a:spcBef>
              <a:tabLst>
                <a:tab pos="120650" algn="l"/>
              </a:tabLst>
            </a:pPr>
            <a:endParaRPr lang="en-IE" dirty="0">
              <a:latin typeface="Museo Sans 700" panose="02000000000000000000" pitchFamily="50" charset="0"/>
              <a:cs typeface="Museo Sans"/>
            </a:endParaRPr>
          </a:p>
        </p:txBody>
      </p:sp>
      <p:sp>
        <p:nvSpPr>
          <p:cNvPr id="8" name="Slide Number Placeholder 7">
            <a:extLst>
              <a:ext uri="{FF2B5EF4-FFF2-40B4-BE49-F238E27FC236}">
                <a16:creationId xmlns:a16="http://schemas.microsoft.com/office/drawing/2014/main" id="{B1E8E4B7-5BAC-4991-460A-CB6B6E010B47}"/>
              </a:ext>
            </a:extLst>
          </p:cNvPr>
          <p:cNvSpPr>
            <a:spLocks noGrp="1"/>
          </p:cNvSpPr>
          <p:nvPr>
            <p:ph type="sldNum" sz="quarter" idx="7"/>
          </p:nvPr>
        </p:nvSpPr>
        <p:spPr>
          <a:xfrm>
            <a:off x="7670800" y="5320855"/>
            <a:ext cx="678180" cy="286067"/>
          </a:xfrm>
        </p:spPr>
        <p:txBody>
          <a:bodyPr/>
          <a:lstStyle/>
          <a:p>
            <a:fld id="{B6F15528-21DE-4FAA-801E-634DDDAF4B2B}" type="slidenum">
              <a:rPr lang="en-IE" smtClean="0"/>
              <a:t>33</a:t>
            </a:fld>
            <a:endParaRPr lang="en-IE"/>
          </a:p>
        </p:txBody>
      </p:sp>
      <p:sp>
        <p:nvSpPr>
          <p:cNvPr id="2" name="object 2"/>
          <p:cNvSpPr txBox="1">
            <a:spLocks noGrp="1"/>
          </p:cNvSpPr>
          <p:nvPr>
            <p:ph type="title"/>
          </p:nvPr>
        </p:nvSpPr>
        <p:spPr>
          <a:xfrm>
            <a:off x="858300" y="669296"/>
            <a:ext cx="7583170" cy="1151597"/>
          </a:xfrm>
          <a:prstGeom prst="rect">
            <a:avLst/>
          </a:prstGeom>
        </p:spPr>
        <p:txBody>
          <a:bodyPr vert="horz" wrap="square" lIns="0" tIns="12700" rIns="0" bIns="0" rtlCol="0">
            <a:spAutoFit/>
          </a:bodyPr>
          <a:lstStyle/>
          <a:p>
            <a:pPr marL="12700" algn="l">
              <a:spcBef>
                <a:spcPts val="100"/>
              </a:spcBef>
            </a:pPr>
            <a:r>
              <a:rPr lang="en-GB" sz="2400" spc="-10" dirty="0"/>
              <a:t>Night Time Economy Small Grants scheme</a:t>
            </a:r>
            <a:br>
              <a:rPr lang="en-IE" sz="1800" dirty="0">
                <a:effectLst/>
                <a:latin typeface="Calibri" panose="020F0502020204030204" pitchFamily="34" charset="0"/>
                <a:ea typeface="Calibri" panose="020F0502020204030204" pitchFamily="34" charset="0"/>
              </a:rPr>
            </a:br>
            <a:r>
              <a:rPr lang="en-GB" sz="1600" b="0" dirty="0">
                <a:solidFill>
                  <a:srgbClr val="991C7D"/>
                </a:solidFill>
                <a:latin typeface="Museo Sans 700" panose="02000000000000000000" pitchFamily="50" charset="0"/>
                <a:ea typeface="+mn-ea"/>
              </a:rPr>
              <a:t>Supported by the </a:t>
            </a:r>
            <a:r>
              <a:rPr lang="en-IE" sz="1600" b="0" dirty="0">
                <a:solidFill>
                  <a:srgbClr val="991C7D"/>
                </a:solidFill>
                <a:latin typeface="Museo Sans 700" panose="02000000000000000000" pitchFamily="50" charset="0"/>
                <a:ea typeface="+mn-ea"/>
              </a:rPr>
              <a:t>Department of Tourism, Culture, Arts, Gaeltacht, Sport </a:t>
            </a:r>
            <a:br>
              <a:rPr lang="en-IE" sz="1600" b="0" dirty="0">
                <a:solidFill>
                  <a:srgbClr val="991C7D"/>
                </a:solidFill>
                <a:latin typeface="Museo Sans 700" panose="02000000000000000000" pitchFamily="50" charset="0"/>
                <a:ea typeface="+mn-ea"/>
              </a:rPr>
            </a:br>
            <a:r>
              <a:rPr lang="en-IE" sz="1600" b="0" dirty="0">
                <a:solidFill>
                  <a:srgbClr val="991C7D"/>
                </a:solidFill>
                <a:latin typeface="Museo Sans 700" panose="02000000000000000000" pitchFamily="50" charset="0"/>
                <a:ea typeface="+mn-ea"/>
              </a:rPr>
              <a:t>and Media to develop Longford’s Night Time economy</a:t>
            </a:r>
            <a:br>
              <a:rPr lang="en-IE" sz="1600" b="0" dirty="0">
                <a:solidFill>
                  <a:srgbClr val="991C7D"/>
                </a:solidFill>
                <a:latin typeface="Museo Sans 700" panose="02000000000000000000" pitchFamily="50" charset="0"/>
                <a:ea typeface="+mn-ea"/>
              </a:rPr>
            </a:br>
            <a:endParaRPr sz="1600" b="0" dirty="0">
              <a:solidFill>
                <a:srgbClr val="991C7D"/>
              </a:solidFill>
              <a:latin typeface="Museo Sans 700" panose="02000000000000000000" pitchFamily="50" charset="0"/>
              <a:ea typeface="+mn-ea"/>
            </a:endParaRPr>
          </a:p>
        </p:txBody>
      </p:sp>
      <p:pic>
        <p:nvPicPr>
          <p:cNvPr id="10" name="Picture 9" descr="A blue and white sign with white text&#10;&#10;Description automatically generated">
            <a:extLst>
              <a:ext uri="{FF2B5EF4-FFF2-40B4-BE49-F238E27FC236}">
                <a16:creationId xmlns:a16="http://schemas.microsoft.com/office/drawing/2014/main" id="{B90685B8-E257-64B1-C1C3-A6442F192C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1352" y="712831"/>
            <a:ext cx="1401983" cy="856767"/>
          </a:xfrm>
          <a:prstGeom prst="rect">
            <a:avLst/>
          </a:prstGeom>
        </p:spPr>
      </p:pic>
      <p:pic>
        <p:nvPicPr>
          <p:cNvPr id="9" name="Picture 8" descr="A close-up of a website&#10;&#10;AI-generated content may be incorrect.">
            <a:extLst>
              <a:ext uri="{FF2B5EF4-FFF2-40B4-BE49-F238E27FC236}">
                <a16:creationId xmlns:a16="http://schemas.microsoft.com/office/drawing/2014/main" id="{45973B35-3D74-E53C-34F2-EE88EBBEB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 y="0"/>
            <a:ext cx="8786699" cy="5721350"/>
          </a:xfrm>
          <a:prstGeom prst="rect">
            <a:avLst/>
          </a:prstGeom>
        </p:spPr>
      </p:pic>
    </p:spTree>
    <p:extLst>
      <p:ext uri="{BB962C8B-B14F-4D97-AF65-F5344CB8AC3E}">
        <p14:creationId xmlns:p14="http://schemas.microsoft.com/office/powerpoint/2010/main" val="3910698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CCE7AF-B501-6656-8CB1-F28D1B2F60C2}"/>
              </a:ext>
            </a:extLst>
          </p:cNvPr>
          <p:cNvPicPr>
            <a:picLocks noChangeAspect="1"/>
          </p:cNvPicPr>
          <p:nvPr/>
        </p:nvPicPr>
        <p:blipFill>
          <a:blip r:embed="rId3"/>
          <a:stretch>
            <a:fillRect/>
          </a:stretch>
        </p:blipFill>
        <p:spPr>
          <a:xfrm>
            <a:off x="6986021" y="2524404"/>
            <a:ext cx="1397387" cy="1371929"/>
          </a:xfrm>
          <a:prstGeom prst="rect">
            <a:avLst/>
          </a:prstGeom>
        </p:spPr>
      </p:pic>
      <p:sp>
        <p:nvSpPr>
          <p:cNvPr id="2" name="object 2"/>
          <p:cNvSpPr txBox="1">
            <a:spLocks noGrp="1"/>
          </p:cNvSpPr>
          <p:nvPr>
            <p:ph type="title"/>
          </p:nvPr>
        </p:nvSpPr>
        <p:spPr>
          <a:xfrm>
            <a:off x="744000" y="717277"/>
            <a:ext cx="7761780" cy="382605"/>
          </a:xfrm>
          <a:prstGeom prst="rect">
            <a:avLst/>
          </a:prstGeom>
        </p:spPr>
        <p:txBody>
          <a:bodyPr vert="horz" wrap="square" lIns="0" tIns="12700" rIns="0" bIns="0" rtlCol="0" anchor="t">
            <a:spAutoFit/>
          </a:bodyPr>
          <a:lstStyle/>
          <a:p>
            <a:pPr marL="12700" algn="l">
              <a:lnSpc>
                <a:spcPts val="2960"/>
              </a:lnSpc>
              <a:spcBef>
                <a:spcPts val="100"/>
              </a:spcBef>
            </a:pPr>
            <a:r>
              <a:rPr lang="en-IE" sz="2400" spc="-10" dirty="0"/>
              <a:t>County Longford Public Participation Network (PPN) </a:t>
            </a:r>
          </a:p>
        </p:txBody>
      </p:sp>
      <p:pic>
        <p:nvPicPr>
          <p:cNvPr id="3" name="object 3"/>
          <p:cNvPicPr/>
          <p:nvPr/>
        </p:nvPicPr>
        <p:blipFill>
          <a:blip r:embed="rId4"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744000" y="1397298"/>
            <a:ext cx="6940715" cy="3186770"/>
          </a:xfrm>
          <a:prstGeom prst="rect">
            <a:avLst/>
          </a:prstGeom>
        </p:spPr>
        <p:txBody>
          <a:bodyPr vert="horz" wrap="square" lIns="0" tIns="77470" rIns="0" bIns="0" rtlCol="0" anchor="t">
            <a:spAutoFit/>
          </a:bodyPr>
          <a:lstStyle/>
          <a:p>
            <a:pPr marL="12700">
              <a:spcBef>
                <a:spcPts val="610"/>
              </a:spcBef>
            </a:pPr>
            <a:r>
              <a:rPr lang="en-IE" dirty="0">
                <a:latin typeface="Museo Sans 700" panose="02000000000000000000" pitchFamily="50" charset="0"/>
              </a:rPr>
              <a:t>What is County Longford PPN?</a:t>
            </a:r>
          </a:p>
          <a:p>
            <a:pPr marL="298450" indent="-285750">
              <a:spcBef>
                <a:spcPts val="610"/>
              </a:spcBef>
              <a:buFont typeface="Arial"/>
              <a:buChar char="•"/>
            </a:pPr>
            <a:r>
              <a:rPr lang="en-IE" b="0" dirty="0">
                <a:solidFill>
                  <a:schemeClr val="tx1"/>
                </a:solidFill>
                <a:latin typeface="Museo Sans"/>
                <a:cs typeface="Calibri"/>
              </a:rPr>
              <a:t>Main link through which Longford County Council and other decision-making bodies connect with the community, voluntary, social inclusion and environmental sectors.</a:t>
            </a:r>
            <a:endParaRPr lang="en-IE" b="1" dirty="0">
              <a:solidFill>
                <a:schemeClr val="tx1"/>
              </a:solidFill>
              <a:latin typeface="Museo Sans"/>
              <a:cs typeface="Calibri"/>
            </a:endParaRPr>
          </a:p>
          <a:p>
            <a:pPr marL="285750" indent="-285750" algn="l">
              <a:buFont typeface="Arial"/>
              <a:buChar char="•"/>
            </a:pPr>
            <a:r>
              <a:rPr lang="en-IE" b="0" dirty="0">
                <a:solidFill>
                  <a:schemeClr val="tx1"/>
                </a:solidFill>
                <a:latin typeface="Museo Sans"/>
                <a:cs typeface="Calibri"/>
              </a:rPr>
              <a:t>Allows diversity of voices and interests to be facilitated and involved in the decision-making process.</a:t>
            </a:r>
            <a:br>
              <a:rPr lang="en-IE" b="0" dirty="0">
                <a:solidFill>
                  <a:schemeClr val="tx1"/>
                </a:solidFill>
                <a:latin typeface="Museo Sans"/>
                <a:cs typeface="Calibri"/>
              </a:rPr>
            </a:br>
            <a:endParaRPr lang="en-IE" b="1" dirty="0">
              <a:solidFill>
                <a:schemeClr val="tx1"/>
              </a:solidFill>
              <a:latin typeface="Museo Sans"/>
              <a:cs typeface="Calibri"/>
            </a:endParaRPr>
          </a:p>
          <a:p>
            <a:pPr marL="12700">
              <a:spcBef>
                <a:spcPts val="610"/>
              </a:spcBef>
            </a:pPr>
            <a:r>
              <a:rPr lang="en-IE" dirty="0">
                <a:latin typeface="Museo Sans 700" panose="02000000000000000000" pitchFamily="50" charset="0"/>
              </a:rPr>
              <a:t>How is this achieved?</a:t>
            </a:r>
          </a:p>
          <a:p>
            <a:pPr marL="171450" indent="-171450" algn="l">
              <a:buFont typeface="Arial"/>
              <a:buChar char="•"/>
            </a:pPr>
            <a:r>
              <a:rPr lang="en-IE" b="0" dirty="0">
                <a:solidFill>
                  <a:schemeClr val="tx1"/>
                </a:solidFill>
                <a:latin typeface="Museo Sans"/>
              </a:rPr>
              <a:t>Facilitates the election of community representatives to all Longford County Council Committees and other policy making boards and agencies.</a:t>
            </a:r>
            <a:endParaRPr lang="en-IE" dirty="0">
              <a:solidFill>
                <a:schemeClr val="tx1"/>
              </a:solidFill>
              <a:latin typeface="Museo Sans"/>
            </a:endParaRPr>
          </a:p>
          <a:p>
            <a:pPr marL="171450" indent="-171450" algn="l">
              <a:buFont typeface="Arial"/>
              <a:buChar char="•"/>
            </a:pPr>
            <a:r>
              <a:rPr lang="en-IE" b="0" dirty="0">
                <a:solidFill>
                  <a:schemeClr val="tx1"/>
                </a:solidFill>
                <a:latin typeface="Museo Sans"/>
              </a:rPr>
              <a:t>Engage, encourage and support members to participate in public consultations.</a:t>
            </a:r>
          </a:p>
          <a:p>
            <a:pPr marL="171450" indent="-171450" algn="l">
              <a:buFont typeface="Arial"/>
              <a:buChar char="•"/>
            </a:pPr>
            <a:r>
              <a:rPr lang="en-IE" b="0" dirty="0">
                <a:solidFill>
                  <a:schemeClr val="tx1"/>
                </a:solidFill>
                <a:latin typeface="Museo Sans"/>
              </a:rPr>
              <a:t>Act as an information hub</a:t>
            </a:r>
          </a:p>
        </p:txBody>
      </p:sp>
      <p:sp>
        <p:nvSpPr>
          <p:cNvPr id="8" name="Slide Number Placeholder 7">
            <a:extLst>
              <a:ext uri="{FF2B5EF4-FFF2-40B4-BE49-F238E27FC236}">
                <a16:creationId xmlns:a16="http://schemas.microsoft.com/office/drawing/2014/main" id="{D1CACAC1-DCF9-E0EA-026E-5C4404ECD9C7}"/>
              </a:ext>
            </a:extLst>
          </p:cNvPr>
          <p:cNvSpPr>
            <a:spLocks noGrp="1"/>
          </p:cNvSpPr>
          <p:nvPr>
            <p:ph type="sldNum" sz="quarter" idx="7"/>
          </p:nvPr>
        </p:nvSpPr>
        <p:spPr/>
        <p:txBody>
          <a:bodyPr/>
          <a:lstStyle/>
          <a:p>
            <a:fld id="{B6F15528-21DE-4FAA-801E-634DDDAF4B2B}" type="slidenum">
              <a:rPr lang="en-IE" smtClean="0"/>
              <a:t>34</a:t>
            </a:fld>
            <a:endParaRPr lang="en-IE"/>
          </a:p>
        </p:txBody>
      </p:sp>
    </p:spTree>
    <p:extLst>
      <p:ext uri="{BB962C8B-B14F-4D97-AF65-F5344CB8AC3E}">
        <p14:creationId xmlns:p14="http://schemas.microsoft.com/office/powerpoint/2010/main" val="2685931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B162-2009-7755-56D0-EC1D701C17C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B78C6E4-7AAA-A427-6987-8BC83A2F68FF}"/>
              </a:ext>
            </a:extLst>
          </p:cNvPr>
          <p:cNvSpPr txBox="1">
            <a:spLocks noGrp="1"/>
          </p:cNvSpPr>
          <p:nvPr>
            <p:ph type="title"/>
          </p:nvPr>
        </p:nvSpPr>
        <p:spPr>
          <a:xfrm>
            <a:off x="757133" y="717277"/>
            <a:ext cx="7604980" cy="782265"/>
          </a:xfrm>
          <a:prstGeom prst="rect">
            <a:avLst/>
          </a:prstGeom>
        </p:spPr>
        <p:txBody>
          <a:bodyPr vert="horz" wrap="square" lIns="0" tIns="12700" rIns="0" bIns="0" rtlCol="0" anchor="t">
            <a:spAutoFit/>
          </a:bodyPr>
          <a:lstStyle/>
          <a:p>
            <a:pPr marL="12700" algn="l">
              <a:lnSpc>
                <a:spcPts val="2960"/>
              </a:lnSpc>
              <a:spcBef>
                <a:spcPts val="100"/>
              </a:spcBef>
            </a:pPr>
            <a:r>
              <a:rPr lang="en-IE" spc="-10" dirty="0"/>
              <a:t>County Longford Public Participation Network (PPN) </a:t>
            </a:r>
          </a:p>
        </p:txBody>
      </p:sp>
      <p:pic>
        <p:nvPicPr>
          <p:cNvPr id="3" name="object 3">
            <a:extLst>
              <a:ext uri="{FF2B5EF4-FFF2-40B4-BE49-F238E27FC236}">
                <a16:creationId xmlns:a16="http://schemas.microsoft.com/office/drawing/2014/main" id="{F3776361-6DB7-F94C-DC2E-388AA69EAE20}"/>
              </a:ext>
            </a:extLst>
          </p:cNvPr>
          <p:cNvPicPr/>
          <p:nvPr/>
        </p:nvPicPr>
        <p:blipFill>
          <a:blip r:embed="rId3" cstate="print"/>
          <a:stretch>
            <a:fillRect/>
          </a:stretch>
        </p:blipFill>
        <p:spPr>
          <a:xfrm>
            <a:off x="7587012" y="181524"/>
            <a:ext cx="695323" cy="316640"/>
          </a:xfrm>
          <a:prstGeom prst="rect">
            <a:avLst/>
          </a:prstGeom>
        </p:spPr>
      </p:pic>
      <p:sp>
        <p:nvSpPr>
          <p:cNvPr id="4" name="object 4">
            <a:extLst>
              <a:ext uri="{FF2B5EF4-FFF2-40B4-BE49-F238E27FC236}">
                <a16:creationId xmlns:a16="http://schemas.microsoft.com/office/drawing/2014/main" id="{A072C081-E0CE-B185-CE4B-DA998D7FE79A}"/>
              </a:ext>
            </a:extLst>
          </p:cNvPr>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a:extLst>
              <a:ext uri="{FF2B5EF4-FFF2-40B4-BE49-F238E27FC236}">
                <a16:creationId xmlns:a16="http://schemas.microsoft.com/office/drawing/2014/main" id="{8237BD32-7B76-99FD-BC52-D219F994E04E}"/>
              </a:ext>
            </a:extLst>
          </p:cNvPr>
          <p:cNvSpPr txBox="1">
            <a:spLocks noGrp="1"/>
          </p:cNvSpPr>
          <p:nvPr>
            <p:ph type="body" idx="1"/>
          </p:nvPr>
        </p:nvSpPr>
        <p:spPr>
          <a:xfrm>
            <a:off x="659959" y="1174850"/>
            <a:ext cx="7371308" cy="4155073"/>
          </a:xfrm>
          <a:prstGeom prst="rect">
            <a:avLst/>
          </a:prstGeom>
        </p:spPr>
        <p:txBody>
          <a:bodyPr vert="horz" wrap="square" lIns="0" tIns="77470" rIns="0" bIns="0" rtlCol="0" anchor="t">
            <a:spAutoFit/>
          </a:bodyPr>
          <a:lstStyle/>
          <a:p>
            <a:pPr algn="l">
              <a:spcBef>
                <a:spcPts val="610"/>
              </a:spcBef>
            </a:pPr>
            <a:r>
              <a:rPr lang="en-IE" sz="1800" dirty="0">
                <a:latin typeface="Museo Sans 700" panose="02000000000000000000" pitchFamily="50" charset="0"/>
                <a:cs typeface="Segoe UI"/>
              </a:rPr>
              <a:t>Criteria for joining?</a:t>
            </a:r>
          </a:p>
          <a:p>
            <a:pPr marL="742950" lvl="1" indent="-285750" algn="l">
              <a:buFont typeface="Arial"/>
              <a:buChar char="•"/>
            </a:pPr>
            <a:r>
              <a:rPr lang="en-IE" b="0" dirty="0">
                <a:solidFill>
                  <a:schemeClr val="tx1"/>
                </a:solidFill>
                <a:latin typeface="Museo Sans"/>
                <a:cs typeface="Calibri"/>
              </a:rPr>
              <a:t>Are active and have a postal address in County Longford</a:t>
            </a:r>
          </a:p>
          <a:p>
            <a:pPr marL="742950" lvl="1" indent="-285750" algn="l">
              <a:buFont typeface="Arial"/>
              <a:buChar char="•"/>
            </a:pPr>
            <a:r>
              <a:rPr lang="en-IE" b="0" dirty="0">
                <a:solidFill>
                  <a:schemeClr val="tx1"/>
                </a:solidFill>
                <a:latin typeface="Museo Sans"/>
                <a:cs typeface="Calibri"/>
              </a:rPr>
              <a:t>Operate on a </a:t>
            </a:r>
            <a:r>
              <a:rPr lang="en-IE" dirty="0">
                <a:solidFill>
                  <a:schemeClr val="tx1"/>
                </a:solidFill>
                <a:latin typeface="Museo Sans"/>
                <a:cs typeface="Calibri"/>
              </a:rPr>
              <a:t>not-for-profit</a:t>
            </a:r>
            <a:r>
              <a:rPr lang="en-IE" b="0" dirty="0">
                <a:solidFill>
                  <a:schemeClr val="tx1"/>
                </a:solidFill>
                <a:latin typeface="Museo Sans"/>
                <a:cs typeface="Calibri"/>
              </a:rPr>
              <a:t> basis</a:t>
            </a:r>
          </a:p>
          <a:p>
            <a:pPr marL="742950" lvl="1" indent="-285750" algn="l">
              <a:buFont typeface="Arial"/>
              <a:buChar char="•"/>
            </a:pPr>
            <a:r>
              <a:rPr lang="en-IE" b="0" dirty="0">
                <a:solidFill>
                  <a:schemeClr val="tx1"/>
                </a:solidFill>
                <a:latin typeface="Museo Sans"/>
                <a:cs typeface="Calibri"/>
              </a:rPr>
              <a:t>Are </a:t>
            </a:r>
            <a:r>
              <a:rPr lang="en-IE" dirty="0">
                <a:solidFill>
                  <a:schemeClr val="tx1"/>
                </a:solidFill>
                <a:latin typeface="Museo Sans"/>
                <a:cs typeface="Calibri"/>
              </a:rPr>
              <a:t>volunteer-led</a:t>
            </a:r>
            <a:endParaRPr lang="en-IE" b="1" dirty="0">
              <a:solidFill>
                <a:schemeClr val="tx1"/>
              </a:solidFill>
              <a:latin typeface="Museo Sans"/>
              <a:cs typeface="Calibri"/>
            </a:endParaRPr>
          </a:p>
          <a:p>
            <a:pPr marL="742950" lvl="1" indent="-285750" algn="l">
              <a:buFont typeface="Arial"/>
              <a:buChar char="•"/>
            </a:pPr>
            <a:r>
              <a:rPr lang="en-IE" b="0" dirty="0">
                <a:solidFill>
                  <a:schemeClr val="tx1"/>
                </a:solidFill>
                <a:latin typeface="Museo Sans"/>
                <a:cs typeface="Calibri"/>
              </a:rPr>
              <a:t>Have a constitution / set of rules / </a:t>
            </a:r>
            <a:r>
              <a:rPr lang="en-IE" dirty="0">
                <a:solidFill>
                  <a:schemeClr val="tx1"/>
                </a:solidFill>
                <a:latin typeface="Museo Sans"/>
                <a:cs typeface="Calibri"/>
              </a:rPr>
              <a:t>M</a:t>
            </a:r>
            <a:r>
              <a:rPr lang="en-IE" b="0" dirty="0">
                <a:solidFill>
                  <a:schemeClr val="tx1"/>
                </a:solidFill>
                <a:latin typeface="Museo Sans"/>
                <a:cs typeface="Calibri"/>
              </a:rPr>
              <a:t>emorandum of Understanding</a:t>
            </a:r>
          </a:p>
          <a:p>
            <a:pPr marL="742950" lvl="1" indent="-285750" algn="l">
              <a:buFont typeface="Arial"/>
              <a:buChar char="•"/>
            </a:pPr>
            <a:r>
              <a:rPr lang="en-IE" b="0" dirty="0">
                <a:solidFill>
                  <a:schemeClr val="tx1"/>
                </a:solidFill>
                <a:latin typeface="Museo Sans"/>
                <a:cs typeface="Calibri"/>
              </a:rPr>
              <a:t>Meet regularly</a:t>
            </a:r>
          </a:p>
          <a:p>
            <a:pPr marL="742950" lvl="1" indent="-285750" algn="l">
              <a:buFont typeface="Arial"/>
              <a:buChar char="•"/>
            </a:pPr>
            <a:r>
              <a:rPr lang="en-IE" b="0" dirty="0">
                <a:solidFill>
                  <a:schemeClr val="tx1"/>
                </a:solidFill>
                <a:latin typeface="Museo Sans"/>
                <a:cs typeface="Calibri"/>
              </a:rPr>
              <a:t>Are non-party political</a:t>
            </a:r>
          </a:p>
          <a:p>
            <a:pPr marL="12700">
              <a:spcBef>
                <a:spcPts val="610"/>
              </a:spcBef>
            </a:pPr>
            <a:r>
              <a:rPr lang="en-IE" sz="1800" dirty="0">
                <a:latin typeface="Museo Sans 700" panose="02000000000000000000" pitchFamily="50" charset="0"/>
              </a:rPr>
              <a:t>How to apply for membership?</a:t>
            </a:r>
          </a:p>
          <a:p>
            <a:pPr marL="12700">
              <a:spcBef>
                <a:spcPts val="610"/>
              </a:spcBef>
            </a:pPr>
            <a:r>
              <a:rPr lang="en-IE" sz="1800" dirty="0">
                <a:solidFill>
                  <a:srgbClr val="7030A0"/>
                </a:solidFill>
                <a:latin typeface="Museo Sans"/>
              </a:rPr>
              <a:t>        </a:t>
            </a:r>
            <a:r>
              <a:rPr lang="en-IE" sz="1800" dirty="0">
                <a:solidFill>
                  <a:schemeClr val="tx1"/>
                </a:solidFill>
                <a:latin typeface="Museo Sans"/>
              </a:rPr>
              <a:t>Visit: </a:t>
            </a:r>
            <a:r>
              <a:rPr lang="en-IE" sz="1800" dirty="0">
                <a:solidFill>
                  <a:srgbClr val="7030A0"/>
                </a:solidFill>
                <a:latin typeface="Museo Sans"/>
                <a:hlinkClick r:id="rId4"/>
              </a:rPr>
              <a:t>www.longfordppn.ie</a:t>
            </a:r>
            <a:endParaRPr lang="en-IE" sz="1800" dirty="0">
              <a:solidFill>
                <a:srgbClr val="7030A0"/>
              </a:solidFill>
              <a:latin typeface="Museo Sans"/>
            </a:endParaRPr>
          </a:p>
          <a:p>
            <a:pPr marL="12700" algn="l" rtl="0">
              <a:spcBef>
                <a:spcPts val="610"/>
              </a:spcBef>
            </a:pPr>
            <a:r>
              <a:rPr lang="en-IE" sz="1800" dirty="0">
                <a:latin typeface="Museo Sans 700" panose="02000000000000000000" pitchFamily="50" charset="0"/>
              </a:rPr>
              <a:t>Contact details: </a:t>
            </a:r>
            <a:r>
              <a:rPr lang="en-IE" sz="1800" b="0" dirty="0">
                <a:solidFill>
                  <a:schemeClr val="tx1"/>
                </a:solidFill>
                <a:latin typeface="Mueseo Sans 700 "/>
              </a:rPr>
              <a:t>Siobhán Cronogue 087 261 5583 or email: </a:t>
            </a:r>
            <a:r>
              <a:rPr lang="en-IE" sz="1800" b="0" dirty="0">
                <a:solidFill>
                  <a:schemeClr val="tx1"/>
                </a:solidFill>
                <a:latin typeface="Mueseo Sans 700 "/>
                <a:hlinkClick r:id="rId5"/>
              </a:rPr>
              <a:t>scronogue@longfordcoco.ie</a:t>
            </a:r>
            <a:r>
              <a:rPr lang="en-IE" sz="1800" b="0" dirty="0">
                <a:solidFill>
                  <a:schemeClr val="tx1"/>
                </a:solidFill>
                <a:latin typeface="Mueseo Sans 700 "/>
              </a:rPr>
              <a:t> or publicparticipationnetwork@longfordcoco.ie  </a:t>
            </a:r>
          </a:p>
          <a:p>
            <a:pPr marL="12700" algn="l" rtl="0">
              <a:spcBef>
                <a:spcPts val="610"/>
              </a:spcBef>
            </a:pPr>
            <a:r>
              <a:rPr kumimoji="0" lang="en-IE" altLang="en-US" sz="1800" b="0" i="0" u="none" strike="noStrike" cap="none" normalizeH="0" baseline="0" dirty="0">
                <a:ln>
                  <a:noFill/>
                </a:ln>
                <a:solidFill>
                  <a:schemeClr val="tx1"/>
                </a:solidFill>
                <a:effectLst/>
                <a:latin typeface="Mueseo Sans 700 "/>
                <a:ea typeface="Calibri" panose="020F0502020204030204" pitchFamily="34" charset="0"/>
              </a:rPr>
              <a:t>Amy Leavy, 043 33 43365 or email </a:t>
            </a:r>
            <a:r>
              <a:rPr kumimoji="0" lang="en-IE" altLang="en-US" sz="1800" b="0" i="0" u="none" strike="noStrike" cap="none" normalizeH="0" baseline="0" dirty="0">
                <a:ln>
                  <a:noFill/>
                </a:ln>
                <a:solidFill>
                  <a:schemeClr val="tx1"/>
                </a:solidFill>
                <a:effectLst/>
                <a:latin typeface="Mueseo Sans 700 "/>
                <a:ea typeface="Calibri" panose="020F0502020204030204" pitchFamily="34" charset="0"/>
                <a:hlinkClick r:id="rId6"/>
              </a:rPr>
              <a:t>aleavy@longfordcoc</a:t>
            </a:r>
            <a:r>
              <a:rPr kumimoji="0" lang="en-IE" altLang="en-US" sz="1800" b="0" i="0" u="none" strike="noStrike" cap="none" normalizeH="0" baseline="0" dirty="0">
                <a:ln>
                  <a:noFill/>
                </a:ln>
                <a:solidFill>
                  <a:schemeClr val="tx1"/>
                </a:solidFill>
                <a:effectLst/>
                <a:latin typeface="Arial" panose="020B0604020202020204" pitchFamily="34" charset="0"/>
                <a:ea typeface="Calibri" panose="020F0502020204030204" pitchFamily="34" charset="0"/>
                <a:hlinkClick r:id="rId6"/>
              </a:rPr>
              <a:t>o.ie</a:t>
            </a:r>
            <a:endParaRPr kumimoji="0" lang="en-IE" altLang="en-US" sz="2800" b="0" i="0" u="none" strike="noStrike" cap="none" normalizeH="0" baseline="0" dirty="0">
              <a:ln>
                <a:noFill/>
              </a:ln>
              <a:solidFill>
                <a:schemeClr val="tx1"/>
              </a:solidFill>
              <a:effectLst/>
              <a:latin typeface="Arial" panose="020B0604020202020204" pitchFamily="34" charset="0"/>
            </a:endParaRPr>
          </a:p>
          <a:p>
            <a:pPr marL="12700">
              <a:spcBef>
                <a:spcPts val="610"/>
              </a:spcBef>
            </a:pPr>
            <a:r>
              <a:rPr lang="en-IE" sz="1800" b="0" dirty="0">
                <a:solidFill>
                  <a:schemeClr val="tx1"/>
                </a:solidFill>
                <a:latin typeface="Museo Sans"/>
              </a:rPr>
              <a:t> </a:t>
            </a:r>
          </a:p>
        </p:txBody>
      </p:sp>
      <p:sp>
        <p:nvSpPr>
          <p:cNvPr id="8" name="Slide Number Placeholder 7">
            <a:extLst>
              <a:ext uri="{FF2B5EF4-FFF2-40B4-BE49-F238E27FC236}">
                <a16:creationId xmlns:a16="http://schemas.microsoft.com/office/drawing/2014/main" id="{6B0DE807-8325-B1B5-F8E5-12F846D27F29}"/>
              </a:ext>
            </a:extLst>
          </p:cNvPr>
          <p:cNvSpPr>
            <a:spLocks noGrp="1"/>
          </p:cNvSpPr>
          <p:nvPr>
            <p:ph type="sldNum" sz="quarter" idx="7"/>
          </p:nvPr>
        </p:nvSpPr>
        <p:spPr/>
        <p:txBody>
          <a:bodyPr/>
          <a:lstStyle/>
          <a:p>
            <a:fld id="{B6F15528-21DE-4FAA-801E-634DDDAF4B2B}" type="slidenum">
              <a:rPr lang="en-IE" smtClean="0"/>
              <a:t>35</a:t>
            </a:fld>
            <a:endParaRPr lang="en-IE"/>
          </a:p>
        </p:txBody>
      </p:sp>
      <p:pic>
        <p:nvPicPr>
          <p:cNvPr id="7" name="Picture 6">
            <a:extLst>
              <a:ext uri="{FF2B5EF4-FFF2-40B4-BE49-F238E27FC236}">
                <a16:creationId xmlns:a16="http://schemas.microsoft.com/office/drawing/2014/main" id="{03732F11-E446-7B2F-9E9E-D62A8748263A}"/>
              </a:ext>
            </a:extLst>
          </p:cNvPr>
          <p:cNvPicPr>
            <a:picLocks noChangeAspect="1"/>
          </p:cNvPicPr>
          <p:nvPr/>
        </p:nvPicPr>
        <p:blipFill>
          <a:blip r:embed="rId7"/>
          <a:stretch>
            <a:fillRect/>
          </a:stretch>
        </p:blipFill>
        <p:spPr>
          <a:xfrm>
            <a:off x="6597900" y="2650410"/>
            <a:ext cx="1530541" cy="1519576"/>
          </a:xfrm>
          <a:prstGeom prst="rect">
            <a:avLst/>
          </a:prstGeom>
        </p:spPr>
      </p:pic>
    </p:spTree>
    <p:extLst>
      <p:ext uri="{BB962C8B-B14F-4D97-AF65-F5344CB8AC3E}">
        <p14:creationId xmlns:p14="http://schemas.microsoft.com/office/powerpoint/2010/main" val="2286185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alphaModFix amt="56000"/>
          </a:blip>
          <a:srcRect/>
          <a:stretch/>
        </p:blipFill>
        <p:spPr>
          <a:xfrm>
            <a:off x="576781" y="0"/>
            <a:ext cx="7631652" cy="5721350"/>
          </a:xfrm>
          <a:prstGeom prst="rect">
            <a:avLst/>
          </a:prstGeom>
        </p:spPr>
      </p:pic>
      <p:sp>
        <p:nvSpPr>
          <p:cNvPr id="10" name="Title 1"/>
          <p:cNvSpPr txBox="1">
            <a:spLocks/>
          </p:cNvSpPr>
          <p:nvPr/>
        </p:nvSpPr>
        <p:spPr>
          <a:xfrm>
            <a:off x="670196" y="170491"/>
            <a:ext cx="7628467" cy="1868268"/>
          </a:xfrm>
          <a:prstGeom prst="rect">
            <a:avLst/>
          </a:prstGeom>
        </p:spPr>
        <p:txBody>
          <a:bodyPr/>
          <a:lstStyle>
            <a:lvl1pPr algn="ctr" defTabSz="457200" rtl="0" eaLnBrk="1" latinLnBrk="0" hangingPunct="1">
              <a:spcBef>
                <a:spcPct val="0"/>
              </a:spcBef>
              <a:buNone/>
              <a:defRPr sz="4400" kern="1200">
                <a:solidFill>
                  <a:schemeClr val="tx1">
                    <a:lumMod val="65000"/>
                    <a:lumOff val="35000"/>
                  </a:schemeClr>
                </a:solidFill>
                <a:latin typeface="Calibri"/>
                <a:ea typeface="+mj-ea"/>
                <a:cs typeface="+mj-cs"/>
              </a:defRPr>
            </a:lvl1pPr>
          </a:lstStyle>
          <a:p>
            <a:endParaRPr lang="en-IE" sz="2336" b="1">
              <a:solidFill>
                <a:srgbClr val="A34D21"/>
              </a:solidFill>
            </a:endParaRPr>
          </a:p>
        </p:txBody>
      </p:sp>
      <p:sp>
        <p:nvSpPr>
          <p:cNvPr id="3" name="TextBox 2"/>
          <p:cNvSpPr txBox="1"/>
          <p:nvPr/>
        </p:nvSpPr>
        <p:spPr>
          <a:xfrm>
            <a:off x="579967" y="342135"/>
            <a:ext cx="7628467" cy="4816703"/>
          </a:xfrm>
          <a:prstGeom prst="rect">
            <a:avLst/>
          </a:prstGeom>
          <a:noFill/>
        </p:spPr>
        <p:txBody>
          <a:bodyPr wrap="square" rtlCol="0">
            <a:spAutoFit/>
          </a:bodyPr>
          <a:lstStyle/>
          <a:p>
            <a:pPr algn="ctr"/>
            <a:r>
              <a:rPr lang="en-IE" sz="4505" b="1" dirty="0">
                <a:solidFill>
                  <a:schemeClr val="accent1"/>
                </a:solidFill>
              </a:rPr>
              <a:t>David Quinn </a:t>
            </a:r>
          </a:p>
          <a:p>
            <a:pPr algn="ctr"/>
            <a:endParaRPr lang="en-IE" sz="4505" b="1" dirty="0">
              <a:solidFill>
                <a:schemeClr val="accent1"/>
              </a:solidFill>
            </a:endParaRPr>
          </a:p>
          <a:p>
            <a:pPr algn="ctr"/>
            <a:r>
              <a:rPr lang="en-IE" sz="4505" b="1" dirty="0">
                <a:solidFill>
                  <a:schemeClr val="accent1"/>
                </a:solidFill>
              </a:rPr>
              <a:t>Community Water Officer</a:t>
            </a:r>
          </a:p>
          <a:p>
            <a:pPr algn="ctr"/>
            <a:r>
              <a:rPr lang="en-IE" sz="4505" b="1" dirty="0">
                <a:solidFill>
                  <a:schemeClr val="accent1"/>
                </a:solidFill>
              </a:rPr>
              <a:t>Longford &amp; Westmeath</a:t>
            </a:r>
          </a:p>
          <a:p>
            <a:pPr algn="ctr"/>
            <a:endParaRPr lang="en-IE" sz="3337" b="1" dirty="0">
              <a:solidFill>
                <a:schemeClr val="accent1"/>
              </a:solidFill>
              <a:ea typeface="+mj-ea"/>
              <a:cs typeface="+mj-cs"/>
            </a:endParaRPr>
          </a:p>
          <a:p>
            <a:pPr algn="ctr"/>
            <a:endParaRPr lang="en-IE" sz="3337" b="1" i="1" dirty="0">
              <a:solidFill>
                <a:schemeClr val="bg1">
                  <a:lumMod val="65000"/>
                </a:schemeClr>
              </a:solidFill>
              <a:ea typeface="+mj-ea"/>
              <a:cs typeface="+mj-cs"/>
            </a:endParaRPr>
          </a:p>
          <a:p>
            <a:pPr algn="ctr"/>
            <a:endParaRPr lang="en-IE" sz="3003" b="1" dirty="0">
              <a:solidFill>
                <a:schemeClr val="bg1">
                  <a:lumMod val="65000"/>
                </a:schemeClr>
              </a:solidFill>
              <a:ea typeface="+mj-ea"/>
              <a:cs typeface="+mj-cs"/>
            </a:endParaRPr>
          </a:p>
          <a:p>
            <a:pPr algn="ctr"/>
            <a:endParaRPr lang="en-IE" sz="3003" b="1" dirty="0">
              <a:solidFill>
                <a:schemeClr val="bg1">
                  <a:lumMod val="65000"/>
                </a:schemeClr>
              </a:solidFill>
              <a:ea typeface="+mj-ea"/>
              <a:cs typeface="+mj-cs"/>
            </a:endParaRPr>
          </a:p>
        </p:txBody>
      </p:sp>
      <p:pic>
        <p:nvPicPr>
          <p:cNvPr id="2" name="Picture 1">
            <a:extLst>
              <a:ext uri="{FF2B5EF4-FFF2-40B4-BE49-F238E27FC236}">
                <a16:creationId xmlns:a16="http://schemas.microsoft.com/office/drawing/2014/main" id="{277023A5-3F58-1ED2-E4EC-82B3E40DA0F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9423" y="3984122"/>
            <a:ext cx="3228764" cy="1296249"/>
          </a:xfrm>
          <a:prstGeom prst="rect">
            <a:avLst/>
          </a:prstGeom>
          <a:noFill/>
          <a:ln>
            <a:noFill/>
          </a:ln>
        </p:spPr>
      </p:pic>
    </p:spTree>
    <p:extLst>
      <p:ext uri="{BB962C8B-B14F-4D97-AF65-F5344CB8AC3E}">
        <p14:creationId xmlns:p14="http://schemas.microsoft.com/office/powerpoint/2010/main" val="1381855470"/>
      </p:ext>
    </p:extLst>
  </p:cSld>
  <p:clrMapOvr>
    <a:masterClrMapping/>
  </p:clrMapOvr>
  <mc:AlternateContent xmlns:mc="http://schemas.openxmlformats.org/markup-compatibility/2006" xmlns:p14="http://schemas.microsoft.com/office/powerpoint/2010/main">
    <mc:Choice Requires="p14">
      <p:transition spd="slow" p14:dur="2000" advTm="22710"/>
    </mc:Choice>
    <mc:Fallback xmlns="">
      <p:transition spd="slow" advTm="2271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0E0BC-74C6-A2BF-B979-BBA5DABB7920}"/>
              </a:ext>
            </a:extLst>
          </p:cNvPr>
          <p:cNvSpPr>
            <a:spLocks noGrp="1"/>
          </p:cNvSpPr>
          <p:nvPr>
            <p:ph type="title"/>
          </p:nvPr>
        </p:nvSpPr>
        <p:spPr>
          <a:xfrm>
            <a:off x="1190061" y="658059"/>
            <a:ext cx="3826947" cy="462114"/>
          </a:xfrm>
        </p:spPr>
        <p:txBody>
          <a:bodyPr/>
          <a:lstStyle/>
          <a:p>
            <a:r>
              <a:rPr lang="en-GB" sz="3003" dirty="0">
                <a:solidFill>
                  <a:srgbClr val="0B91D0"/>
                </a:solidFill>
              </a:rPr>
              <a:t>Who are LAWPRO?</a:t>
            </a:r>
            <a:endParaRPr lang="en-IE" sz="3003" dirty="0">
              <a:solidFill>
                <a:srgbClr val="0B91D0"/>
              </a:solidFill>
            </a:endParaRPr>
          </a:p>
        </p:txBody>
      </p:sp>
      <p:sp>
        <p:nvSpPr>
          <p:cNvPr id="3" name="Content Placeholder 2">
            <a:extLst>
              <a:ext uri="{FF2B5EF4-FFF2-40B4-BE49-F238E27FC236}">
                <a16:creationId xmlns:a16="http://schemas.microsoft.com/office/drawing/2014/main" id="{DEBCD814-5F8B-F694-38F5-48FA4669D01B}"/>
              </a:ext>
            </a:extLst>
          </p:cNvPr>
          <p:cNvSpPr>
            <a:spLocks noGrp="1"/>
          </p:cNvSpPr>
          <p:nvPr>
            <p:ph idx="1"/>
          </p:nvPr>
        </p:nvSpPr>
        <p:spPr>
          <a:xfrm>
            <a:off x="961391" y="1120173"/>
            <a:ext cx="6865618" cy="4089616"/>
          </a:xfrm>
        </p:spPr>
        <p:txBody>
          <a:bodyPr>
            <a:normAutofit/>
          </a:bodyPr>
          <a:lstStyle/>
          <a:p>
            <a:pPr algn="ctr"/>
            <a:r>
              <a:rPr lang="en-GB" sz="1335" dirty="0">
                <a:solidFill>
                  <a:schemeClr val="tx1"/>
                </a:solidFill>
                <a:latin typeface="Poppins" panose="00000500000000000000" pitchFamily="2" charset="0"/>
              </a:rPr>
              <a:t>The Local Authority Waters Programme (LAWPRO) is working to identify the issues affecting water quality in every county in Ireland. Where issues are identified, we collaborate with the relevant local authority, public body, and water stakeholder to find a solution.</a:t>
            </a:r>
          </a:p>
          <a:p>
            <a:pPr algn="ctr"/>
            <a:endParaRPr lang="en-GB" sz="918" dirty="0">
              <a:solidFill>
                <a:schemeClr val="tx1"/>
              </a:solidFill>
              <a:latin typeface="Poppins" panose="00000500000000000000" pitchFamily="2" charset="0"/>
            </a:endParaRPr>
          </a:p>
          <a:p>
            <a:pPr algn="ctr"/>
            <a:r>
              <a:rPr lang="en-GB" sz="1335" i="1" dirty="0">
                <a:solidFill>
                  <a:schemeClr val="tx1"/>
                </a:solidFill>
              </a:rPr>
              <a:t>Work is guided by WFD 2000</a:t>
            </a:r>
            <a:endParaRPr lang="en-GB" sz="1502" i="1" dirty="0">
              <a:solidFill>
                <a:srgbClr val="0070C0"/>
              </a:solidFill>
            </a:endParaRPr>
          </a:p>
          <a:p>
            <a:endParaRPr lang="en-IE" sz="1335" dirty="0">
              <a:solidFill>
                <a:srgbClr val="0070C0"/>
              </a:solidFill>
              <a:latin typeface="Poppins" panose="00000500000000000000" pitchFamily="2" charset="0"/>
            </a:endParaRPr>
          </a:p>
        </p:txBody>
      </p:sp>
      <p:pic>
        <p:nvPicPr>
          <p:cNvPr id="4" name="Picture 3">
            <a:extLst>
              <a:ext uri="{FF2B5EF4-FFF2-40B4-BE49-F238E27FC236}">
                <a16:creationId xmlns:a16="http://schemas.microsoft.com/office/drawing/2014/main" id="{319A694D-24B0-C4B8-FC73-85B5BBC70EF5}"/>
              </a:ext>
            </a:extLst>
          </p:cNvPr>
          <p:cNvPicPr>
            <a:picLocks noChangeAspect="1"/>
          </p:cNvPicPr>
          <p:nvPr/>
        </p:nvPicPr>
        <p:blipFill>
          <a:blip r:embed="rId3"/>
          <a:stretch>
            <a:fillRect/>
          </a:stretch>
        </p:blipFill>
        <p:spPr>
          <a:xfrm>
            <a:off x="2487085" y="2334428"/>
            <a:ext cx="3739904" cy="2810549"/>
          </a:xfrm>
          <a:prstGeom prst="rect">
            <a:avLst/>
          </a:prstGeom>
        </p:spPr>
      </p:pic>
      <p:sp>
        <p:nvSpPr>
          <p:cNvPr id="6" name="TextBox 5">
            <a:extLst>
              <a:ext uri="{FF2B5EF4-FFF2-40B4-BE49-F238E27FC236}">
                <a16:creationId xmlns:a16="http://schemas.microsoft.com/office/drawing/2014/main" id="{C2564059-B067-885E-63A0-B663EF5C80D0}"/>
              </a:ext>
            </a:extLst>
          </p:cNvPr>
          <p:cNvSpPr txBox="1"/>
          <p:nvPr/>
        </p:nvSpPr>
        <p:spPr>
          <a:xfrm>
            <a:off x="2487084" y="5144977"/>
            <a:ext cx="3814233" cy="272062"/>
          </a:xfrm>
          <a:prstGeom prst="rect">
            <a:avLst/>
          </a:prstGeom>
          <a:noFill/>
        </p:spPr>
        <p:txBody>
          <a:bodyPr wrap="square">
            <a:spAutoFit/>
          </a:bodyPr>
          <a:lstStyle/>
          <a:p>
            <a:pPr algn="ctr" defTabSz="381442" rtl="0">
              <a:defRPr/>
            </a:pPr>
            <a:r>
              <a:rPr lang="en-IE" sz="1168" b="1" kern="1200" dirty="0">
                <a:solidFill>
                  <a:srgbClr val="2A97CC"/>
                </a:solidFill>
                <a:latin typeface="Calibri"/>
                <a:ea typeface="+mn-ea"/>
                <a:cs typeface="+mn-cs"/>
              </a:rPr>
              <a:t>https://lawaters.ie/</a:t>
            </a:r>
          </a:p>
        </p:txBody>
      </p:sp>
    </p:spTree>
    <p:extLst>
      <p:ext uri="{BB962C8B-B14F-4D97-AF65-F5344CB8AC3E}">
        <p14:creationId xmlns:p14="http://schemas.microsoft.com/office/powerpoint/2010/main" val="3957298077"/>
      </p:ext>
    </p:extLst>
  </p:cSld>
  <p:clrMapOvr>
    <a:masterClrMapping/>
  </p:clrMapOvr>
  <mc:AlternateContent xmlns:mc="http://schemas.openxmlformats.org/markup-compatibility/2006" xmlns:p14="http://schemas.microsoft.com/office/powerpoint/2010/main">
    <mc:Choice Requires="p14">
      <p:transition spd="slow" p14:dur="2000" advTm="33144"/>
    </mc:Choice>
    <mc:Fallback xmlns="">
      <p:transition spd="slow" advTm="33144"/>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11906-FE67-2D8B-BC58-1E889711E1D6}"/>
              </a:ext>
            </a:extLst>
          </p:cNvPr>
          <p:cNvSpPr>
            <a:spLocks noGrp="1"/>
          </p:cNvSpPr>
          <p:nvPr>
            <p:ph type="title"/>
          </p:nvPr>
        </p:nvSpPr>
        <p:spPr>
          <a:xfrm>
            <a:off x="2325640" y="118333"/>
            <a:ext cx="5508101" cy="933329"/>
          </a:xfrm>
        </p:spPr>
        <p:txBody>
          <a:bodyPr/>
          <a:lstStyle/>
          <a:p>
            <a:pPr>
              <a:spcBef>
                <a:spcPts val="626"/>
              </a:spcBef>
            </a:pPr>
            <a:r>
              <a:rPr lang="en-GB" sz="3003" b="1" dirty="0">
                <a:solidFill>
                  <a:srgbClr val="0B91D0"/>
                </a:solidFill>
              </a:rPr>
              <a:t>LAWPRO Funding Streams</a:t>
            </a:r>
            <a:endParaRPr lang="en-IE" sz="3003" b="1" dirty="0">
              <a:solidFill>
                <a:srgbClr val="0B91D0"/>
              </a:solidFill>
            </a:endParaRPr>
          </a:p>
        </p:txBody>
      </p:sp>
      <p:sp>
        <p:nvSpPr>
          <p:cNvPr id="8" name="TextBox 7">
            <a:extLst>
              <a:ext uri="{FF2B5EF4-FFF2-40B4-BE49-F238E27FC236}">
                <a16:creationId xmlns:a16="http://schemas.microsoft.com/office/drawing/2014/main" id="{B48DB75E-6583-9B34-A2D9-F3FFC8B3D76A}"/>
              </a:ext>
            </a:extLst>
          </p:cNvPr>
          <p:cNvSpPr txBox="1"/>
          <p:nvPr/>
        </p:nvSpPr>
        <p:spPr>
          <a:xfrm>
            <a:off x="954659" y="969478"/>
            <a:ext cx="7148322" cy="4312912"/>
          </a:xfrm>
          <a:prstGeom prst="rect">
            <a:avLst/>
          </a:prstGeom>
          <a:noFill/>
        </p:spPr>
        <p:txBody>
          <a:bodyPr wrap="square" rtlCol="0">
            <a:spAutoFit/>
          </a:bodyPr>
          <a:lstStyle/>
          <a:p>
            <a:pPr algn="l" defTabSz="381442" rtl="0"/>
            <a:r>
              <a:rPr lang="en-GB" sz="2002" b="1" kern="1200" dirty="0">
                <a:solidFill>
                  <a:srgbClr val="4F81BD"/>
                </a:solidFill>
                <a:latin typeface="Calibri"/>
                <a:ea typeface="+mn-ea"/>
                <a:cs typeface="+mn-cs"/>
              </a:rPr>
              <a:t>Small Grants and Events Scheme - Open</a:t>
            </a:r>
          </a:p>
          <a:p>
            <a:pPr marL="143041" indent="-143041" algn="l" defTabSz="572163" rtl="0">
              <a:lnSpc>
                <a:spcPct val="90000"/>
              </a:lnSpc>
              <a:spcBef>
                <a:spcPts val="626"/>
              </a:spcBef>
              <a:buFont typeface="Arial" panose="020B0604020202020204" pitchFamily="34" charset="0"/>
              <a:buChar char="•"/>
              <a:defRPr/>
            </a:pPr>
            <a:r>
              <a:rPr lang="en-GB" sz="2002" kern="1200" dirty="0">
                <a:solidFill>
                  <a:prstClr val="black"/>
                </a:solidFill>
                <a:latin typeface="Calibri" panose="020F0502020204030204" pitchFamily="34" charset="0"/>
                <a:ea typeface="+mn-ea"/>
                <a:cs typeface="Calibri" panose="020F0502020204030204" pitchFamily="34" charset="0"/>
              </a:rPr>
              <a:t>Grants range from €100 to €5,000</a:t>
            </a:r>
          </a:p>
          <a:p>
            <a:pPr marL="143041" indent="-143041" algn="l" defTabSz="572163" rtl="0">
              <a:lnSpc>
                <a:spcPct val="90000"/>
              </a:lnSpc>
              <a:spcBef>
                <a:spcPts val="626"/>
              </a:spcBef>
              <a:buFont typeface="Arial" panose="020B0604020202020204" pitchFamily="34" charset="0"/>
              <a:buChar char="•"/>
              <a:defRPr/>
            </a:pPr>
            <a:r>
              <a:rPr lang="en-GB" sz="2002" kern="1200" dirty="0">
                <a:solidFill>
                  <a:prstClr val="black"/>
                </a:solidFill>
                <a:latin typeface="Calibri" panose="020F0502020204030204" pitchFamily="34" charset="0"/>
                <a:ea typeface="+mn-ea"/>
                <a:cs typeface="Calibri" panose="020F0502020204030204" pitchFamily="34" charset="0"/>
              </a:rPr>
              <a:t>Less rigorous application and assessment process</a:t>
            </a:r>
          </a:p>
          <a:p>
            <a:pPr marL="143041" indent="-143041" algn="l" defTabSz="572163" rtl="0">
              <a:lnSpc>
                <a:spcPct val="90000"/>
              </a:lnSpc>
              <a:spcBef>
                <a:spcPts val="626"/>
              </a:spcBef>
              <a:buFont typeface="Arial" panose="020B0604020202020204" pitchFamily="34" charset="0"/>
              <a:buChar char="•"/>
              <a:defRPr/>
            </a:pPr>
            <a:r>
              <a:rPr lang="en-GB" sz="2002" kern="1200" dirty="0">
                <a:solidFill>
                  <a:prstClr val="black"/>
                </a:solidFill>
                <a:latin typeface="Calibri" panose="020F0502020204030204" pitchFamily="34" charset="0"/>
                <a:ea typeface="+mn-ea"/>
                <a:cs typeface="Calibri" panose="020F0502020204030204" pitchFamily="34" charset="0"/>
              </a:rPr>
              <a:t>Types of projects</a:t>
            </a:r>
          </a:p>
          <a:p>
            <a:pPr marL="524483" lvl="1" indent="-143041" algn="l" defTabSz="572163" rtl="0">
              <a:lnSpc>
                <a:spcPct val="50000"/>
              </a:lnSpc>
              <a:spcBef>
                <a:spcPts val="626"/>
              </a:spcBef>
              <a:buFontTx/>
              <a:buChar char="-"/>
              <a:defRPr/>
            </a:pPr>
            <a:r>
              <a:rPr lang="en-GB" sz="2002"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Water related events</a:t>
            </a:r>
          </a:p>
          <a:p>
            <a:pPr marL="524483" lvl="1" indent="-143041" algn="l" defTabSz="572163" rtl="0">
              <a:lnSpc>
                <a:spcPct val="50000"/>
              </a:lnSpc>
              <a:spcBef>
                <a:spcPts val="626"/>
              </a:spcBef>
              <a:buFontTx/>
              <a:buChar char="-"/>
              <a:defRPr/>
            </a:pPr>
            <a:r>
              <a:rPr lang="en-GB" sz="2002"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Rainwater harvesting</a:t>
            </a:r>
          </a:p>
          <a:p>
            <a:pPr marL="524483" lvl="1" indent="-143041" algn="l" defTabSz="572163" rtl="0">
              <a:lnSpc>
                <a:spcPct val="50000"/>
              </a:lnSpc>
              <a:spcBef>
                <a:spcPts val="626"/>
              </a:spcBef>
              <a:buFontTx/>
              <a:buChar char="-"/>
              <a:defRPr/>
            </a:pPr>
            <a:r>
              <a:rPr lang="en-GB" sz="2002"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Biodiversity workshops </a:t>
            </a:r>
          </a:p>
          <a:p>
            <a:pPr marL="524483" lvl="1" indent="-143041" algn="l" defTabSz="572163" rtl="0">
              <a:lnSpc>
                <a:spcPct val="50000"/>
              </a:lnSpc>
              <a:spcBef>
                <a:spcPts val="626"/>
              </a:spcBef>
              <a:buFontTx/>
              <a:buChar char="-"/>
              <a:defRPr/>
            </a:pPr>
            <a:r>
              <a:rPr lang="en-GB" sz="2002"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Screening for Appropriate Assessment</a:t>
            </a:r>
          </a:p>
          <a:p>
            <a:pPr marL="524483" lvl="1" indent="-143041" algn="l" defTabSz="572163" rtl="0">
              <a:lnSpc>
                <a:spcPct val="50000"/>
              </a:lnSpc>
              <a:spcBef>
                <a:spcPts val="626"/>
              </a:spcBef>
              <a:buFontTx/>
              <a:buChar char="-"/>
              <a:defRPr/>
            </a:pPr>
            <a:r>
              <a:rPr lang="en-GB" sz="2002"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O</a:t>
            </a:r>
            <a:r>
              <a:rPr lang="en-GB" sz="2002" kern="12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ther</a:t>
            </a:r>
            <a:r>
              <a:rPr lang="en-GB" sz="2002"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environmental reports, feasibility studies</a:t>
            </a:r>
          </a:p>
          <a:p>
            <a:pPr marL="381442" lvl="1" algn="l" defTabSz="572163" rtl="0">
              <a:lnSpc>
                <a:spcPct val="50000"/>
              </a:lnSpc>
              <a:spcBef>
                <a:spcPts val="626"/>
              </a:spcBef>
              <a:defRPr/>
            </a:pPr>
            <a:endParaRPr lang="en-GB" sz="2002" kern="12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algn="l" defTabSz="381442" rtl="0">
              <a:defRPr/>
            </a:pPr>
            <a:r>
              <a:rPr lang="en-GB" sz="2002" b="1" kern="1200" dirty="0">
                <a:solidFill>
                  <a:srgbClr val="4F81BD"/>
                </a:solidFill>
                <a:latin typeface="Calibri"/>
                <a:ea typeface="+mn-ea"/>
                <a:cs typeface="+mn-cs"/>
              </a:rPr>
              <a:t>Catchment Support Fund- Closed for 2026</a:t>
            </a:r>
          </a:p>
          <a:p>
            <a:pPr algn="l" defTabSz="381442" rtl="0">
              <a:defRPr/>
            </a:pPr>
            <a:endParaRPr lang="en-GB" sz="2002" b="1" kern="1200" dirty="0">
              <a:solidFill>
                <a:srgbClr val="4F81BD"/>
              </a:solidFill>
              <a:latin typeface="Calibri"/>
              <a:ea typeface="+mn-ea"/>
              <a:cs typeface="+mn-cs"/>
            </a:endParaRPr>
          </a:p>
          <a:p>
            <a:pPr algn="l" defTabSz="381442" rtl="0">
              <a:defRPr/>
            </a:pPr>
            <a:r>
              <a:rPr lang="en-GB" sz="2002" b="1" kern="1200" dirty="0">
                <a:solidFill>
                  <a:srgbClr val="4F81BD"/>
                </a:solidFill>
                <a:latin typeface="Calibri"/>
                <a:ea typeface="+mn-ea"/>
                <a:cs typeface="+mn-cs"/>
              </a:rPr>
              <a:t>Community Water Development Fund – Closed for 2026</a:t>
            </a:r>
            <a:endParaRPr lang="en-GB" sz="2002" kern="1200" dirty="0">
              <a:solidFill>
                <a:prstClr val="black"/>
              </a:solidFill>
              <a:latin typeface="Calibri"/>
              <a:ea typeface="+mn-ea"/>
              <a:cs typeface="+mn-cs"/>
            </a:endParaRPr>
          </a:p>
          <a:p>
            <a:pPr algn="l" defTabSz="381442" rtl="0"/>
            <a:endParaRPr lang="en-GB" sz="1752" kern="1200" dirty="0">
              <a:solidFill>
                <a:prstClr val="black"/>
              </a:solidFill>
              <a:latin typeface="Calibri"/>
              <a:ea typeface="+mn-ea"/>
              <a:cs typeface="+mn-cs"/>
            </a:endParaRPr>
          </a:p>
          <a:p>
            <a:pPr algn="l" defTabSz="381442" rtl="0"/>
            <a:endParaRPr lang="en-GB" sz="1752" kern="1200" dirty="0">
              <a:solidFill>
                <a:prstClr val="black"/>
              </a:solidFill>
              <a:latin typeface="Calibri"/>
              <a:ea typeface="+mn-ea"/>
              <a:cs typeface="+mn-cs"/>
            </a:endParaRPr>
          </a:p>
        </p:txBody>
      </p:sp>
    </p:spTree>
    <p:extLst>
      <p:ext uri="{BB962C8B-B14F-4D97-AF65-F5344CB8AC3E}">
        <p14:creationId xmlns:p14="http://schemas.microsoft.com/office/powerpoint/2010/main" val="3361771866"/>
      </p:ext>
    </p:extLst>
  </p:cSld>
  <p:clrMapOvr>
    <a:masterClrMapping/>
  </p:clrMapOvr>
  <mc:AlternateContent xmlns:mc="http://schemas.openxmlformats.org/markup-compatibility/2006" xmlns:p14="http://schemas.microsoft.com/office/powerpoint/2010/main">
    <mc:Choice Requires="p14">
      <p:transition spd="slow" p14:dur="2000" advTm="36505"/>
    </mc:Choice>
    <mc:Fallback xmlns="">
      <p:transition spd="slow" advTm="3650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BCB52-FA57-0B74-7A2F-522E9539DD3C}"/>
              </a:ext>
            </a:extLst>
          </p:cNvPr>
          <p:cNvSpPr>
            <a:spLocks noGrp="1"/>
          </p:cNvSpPr>
          <p:nvPr>
            <p:ph type="title"/>
          </p:nvPr>
        </p:nvSpPr>
        <p:spPr/>
        <p:txBody>
          <a:bodyPr/>
          <a:lstStyle/>
          <a:p>
            <a:endParaRPr lang="en-IE" dirty="0"/>
          </a:p>
        </p:txBody>
      </p:sp>
      <p:sp>
        <p:nvSpPr>
          <p:cNvPr id="3" name="Text Placeholder 2">
            <a:extLst>
              <a:ext uri="{FF2B5EF4-FFF2-40B4-BE49-F238E27FC236}">
                <a16:creationId xmlns:a16="http://schemas.microsoft.com/office/drawing/2014/main" id="{9B474BB4-90E3-7E72-6B49-54A7D5DC8E7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1E296F91-6B88-3EF8-A022-793F13F31D6A}"/>
              </a:ext>
            </a:extLst>
          </p:cNvPr>
          <p:cNvSpPr>
            <a:spLocks noGrp="1"/>
          </p:cNvSpPr>
          <p:nvPr>
            <p:ph type="sldNum" sz="quarter" idx="7"/>
          </p:nvPr>
        </p:nvSpPr>
        <p:spPr/>
        <p:txBody>
          <a:bodyPr/>
          <a:lstStyle/>
          <a:p>
            <a:fld id="{B6F15528-21DE-4FAA-801E-634DDDAF4B2B}" type="slidenum">
              <a:rPr lang="en-IE" smtClean="0"/>
              <a:t>39</a:t>
            </a:fld>
            <a:endParaRPr lang="en-IE"/>
          </a:p>
        </p:txBody>
      </p:sp>
      <p:pic>
        <p:nvPicPr>
          <p:cNvPr id="10" name="Picture 9">
            <a:extLst>
              <a:ext uri="{FF2B5EF4-FFF2-40B4-BE49-F238E27FC236}">
                <a16:creationId xmlns:a16="http://schemas.microsoft.com/office/drawing/2014/main" id="{630974FF-AC55-44C4-3AA9-945307DA37D0}"/>
              </a:ext>
            </a:extLst>
          </p:cNvPr>
          <p:cNvPicPr>
            <a:picLocks noChangeAspect="1"/>
          </p:cNvPicPr>
          <p:nvPr/>
        </p:nvPicPr>
        <p:blipFill>
          <a:blip r:embed="rId2"/>
          <a:stretch>
            <a:fillRect/>
          </a:stretch>
        </p:blipFill>
        <p:spPr>
          <a:xfrm>
            <a:off x="297834" y="0"/>
            <a:ext cx="8051146" cy="5721350"/>
          </a:xfrm>
          <a:prstGeom prst="rect">
            <a:avLst/>
          </a:prstGeom>
        </p:spPr>
      </p:pic>
    </p:spTree>
    <p:extLst>
      <p:ext uri="{BB962C8B-B14F-4D97-AF65-F5344CB8AC3E}">
        <p14:creationId xmlns:p14="http://schemas.microsoft.com/office/powerpoint/2010/main" val="2379100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46507"/>
            <a:ext cx="5186900" cy="397545"/>
          </a:xfrm>
          <a:prstGeom prst="rect">
            <a:avLst/>
          </a:prstGeom>
        </p:spPr>
        <p:txBody>
          <a:bodyPr vert="horz" wrap="square" lIns="0" tIns="12700" rIns="0" bIns="0" rtlCol="0">
            <a:spAutoFit/>
          </a:bodyPr>
          <a:lstStyle/>
          <a:p>
            <a:pPr marL="12700">
              <a:lnSpc>
                <a:spcPts val="2960"/>
              </a:lnSpc>
              <a:spcBef>
                <a:spcPts val="100"/>
              </a:spcBef>
            </a:pPr>
            <a:r>
              <a:rPr lang="en-GB" sz="2400" spc="-10" dirty="0"/>
              <a:t>Selecting Community Projects</a:t>
            </a:r>
            <a:endParaRPr sz="2400"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508000" y="1475039"/>
            <a:ext cx="4412200" cy="2525050"/>
          </a:xfrm>
          <a:prstGeom prst="rect">
            <a:avLst/>
          </a:prstGeom>
        </p:spPr>
        <p:txBody>
          <a:bodyPr vert="horz" wrap="square" lIns="0" tIns="77470" rIns="0" bIns="0" rtlCol="0" anchor="t">
            <a:spAutoFit/>
          </a:bodyPr>
          <a:lstStyle/>
          <a:p>
            <a:pPr marL="355600" indent="-342900">
              <a:lnSpc>
                <a:spcPct val="100000"/>
              </a:lnSpc>
              <a:spcBef>
                <a:spcPts val="610"/>
              </a:spcBef>
              <a:buFont typeface="Arial" panose="020B0604020202020204" pitchFamily="34" charset="0"/>
              <a:buChar char="•"/>
            </a:pPr>
            <a:r>
              <a:rPr lang="en-IE" b="0" dirty="0">
                <a:solidFill>
                  <a:schemeClr val="tx1"/>
                </a:solidFill>
                <a:latin typeface="Museo Sans"/>
                <a:cs typeface="Museo Sans"/>
              </a:rPr>
              <a:t>What purpose or need is it fulfilling for the community?</a:t>
            </a:r>
          </a:p>
          <a:p>
            <a:pPr marL="355600" indent="-342900">
              <a:spcBef>
                <a:spcPts val="610"/>
              </a:spcBef>
              <a:buFont typeface="Arial" panose="020B0604020202020204" pitchFamily="34" charset="0"/>
              <a:buChar char="•"/>
            </a:pPr>
            <a:r>
              <a:rPr lang="en-IE" b="0" dirty="0">
                <a:solidFill>
                  <a:schemeClr val="tx1"/>
                </a:solidFill>
                <a:latin typeface="Museo Sans"/>
                <a:cs typeface="Museo Sans"/>
              </a:rPr>
              <a:t>Capacity and manpower - can you manage and complete it?</a:t>
            </a:r>
          </a:p>
          <a:p>
            <a:pPr marL="355600" indent="-342900">
              <a:spcBef>
                <a:spcPts val="610"/>
              </a:spcBef>
              <a:buFont typeface="Arial" panose="020B0604020202020204" pitchFamily="34" charset="0"/>
              <a:buChar char="•"/>
            </a:pPr>
            <a:r>
              <a:rPr lang="en-IE" b="0" dirty="0">
                <a:solidFill>
                  <a:schemeClr val="tx1"/>
                </a:solidFill>
                <a:latin typeface="Museo Sans"/>
                <a:cs typeface="Museo Sans"/>
              </a:rPr>
              <a:t>Does it align  with any national or local plan/strategy?</a:t>
            </a:r>
          </a:p>
          <a:p>
            <a:pPr marL="355600" indent="-342900">
              <a:spcBef>
                <a:spcPts val="610"/>
              </a:spcBef>
              <a:buFont typeface="Arial" panose="020B0604020202020204" pitchFamily="34" charset="0"/>
              <a:buChar char="•"/>
            </a:pPr>
            <a:r>
              <a:rPr lang="en-IE" b="0" dirty="0">
                <a:solidFill>
                  <a:schemeClr val="tx1"/>
                </a:solidFill>
                <a:latin typeface="Museo Sans"/>
                <a:cs typeface="Museo Sans"/>
              </a:rPr>
              <a:t>You need to highlight the benefits this project will bring in your application - evidence the need.</a:t>
            </a:r>
          </a:p>
        </p:txBody>
      </p:sp>
      <p:sp>
        <p:nvSpPr>
          <p:cNvPr id="10" name="Slide Number Placeholder 9">
            <a:extLst>
              <a:ext uri="{FF2B5EF4-FFF2-40B4-BE49-F238E27FC236}">
                <a16:creationId xmlns:a16="http://schemas.microsoft.com/office/drawing/2014/main" id="{60100E27-C20A-B246-97AB-78312B071AD8}"/>
              </a:ext>
            </a:extLst>
          </p:cNvPr>
          <p:cNvSpPr>
            <a:spLocks noGrp="1"/>
          </p:cNvSpPr>
          <p:nvPr>
            <p:ph type="sldNum" sz="quarter" idx="7"/>
          </p:nvPr>
        </p:nvSpPr>
        <p:spPr/>
        <p:txBody>
          <a:bodyPr/>
          <a:lstStyle/>
          <a:p>
            <a:fld id="{B6F15528-21DE-4FAA-801E-634DDDAF4B2B}" type="slidenum">
              <a:rPr lang="en-IE" smtClean="0"/>
              <a:t>4</a:t>
            </a:fld>
            <a:endParaRPr lang="en-IE"/>
          </a:p>
        </p:txBody>
      </p:sp>
      <p:pic>
        <p:nvPicPr>
          <p:cNvPr id="1026" name="Picture 2">
            <a:extLst>
              <a:ext uri="{FF2B5EF4-FFF2-40B4-BE49-F238E27FC236}">
                <a16:creationId xmlns:a16="http://schemas.microsoft.com/office/drawing/2014/main" id="{2BB60A59-6B31-81A8-440A-CEF1537B6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6249" y="1584857"/>
            <a:ext cx="2891323" cy="1854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007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B4B9EF-9EAC-DDA8-550E-31CE24D92398}"/>
              </a:ext>
            </a:extLst>
          </p:cNvPr>
          <p:cNvSpPr>
            <a:spLocks noGrp="1"/>
          </p:cNvSpPr>
          <p:nvPr>
            <p:ph type="sldNum" sz="quarter" idx="7"/>
          </p:nvPr>
        </p:nvSpPr>
        <p:spPr/>
        <p:txBody>
          <a:bodyPr/>
          <a:lstStyle/>
          <a:p>
            <a:fld id="{B6F15528-21DE-4FAA-801E-634DDDAF4B2B}" type="slidenum">
              <a:rPr lang="en-IE" smtClean="0"/>
              <a:t>40</a:t>
            </a:fld>
            <a:endParaRPr lang="en-IE"/>
          </a:p>
        </p:txBody>
      </p:sp>
      <p:pic>
        <p:nvPicPr>
          <p:cNvPr id="3" name="Picture 2">
            <a:extLst>
              <a:ext uri="{FF2B5EF4-FFF2-40B4-BE49-F238E27FC236}">
                <a16:creationId xmlns:a16="http://schemas.microsoft.com/office/drawing/2014/main" id="{183ACC44-75C5-53F8-36B6-91704007D860}"/>
              </a:ext>
            </a:extLst>
          </p:cNvPr>
          <p:cNvPicPr>
            <a:picLocks noChangeAspect="1"/>
          </p:cNvPicPr>
          <p:nvPr/>
        </p:nvPicPr>
        <p:blipFill>
          <a:blip r:embed="rId2"/>
          <a:stretch>
            <a:fillRect/>
          </a:stretch>
        </p:blipFill>
        <p:spPr>
          <a:xfrm>
            <a:off x="604562" y="201434"/>
            <a:ext cx="7262301" cy="5119921"/>
          </a:xfrm>
          <a:prstGeom prst="rect">
            <a:avLst/>
          </a:prstGeom>
        </p:spPr>
      </p:pic>
    </p:spTree>
    <p:extLst>
      <p:ext uri="{BB962C8B-B14F-4D97-AF65-F5344CB8AC3E}">
        <p14:creationId xmlns:p14="http://schemas.microsoft.com/office/powerpoint/2010/main" val="4271354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20D657-F8B2-6120-2808-4DDF66B2ECE2}"/>
              </a:ext>
            </a:extLst>
          </p:cNvPr>
          <p:cNvSpPr>
            <a:spLocks noGrp="1"/>
          </p:cNvSpPr>
          <p:nvPr>
            <p:ph type="sldNum" sz="quarter" idx="7"/>
          </p:nvPr>
        </p:nvSpPr>
        <p:spPr/>
        <p:txBody>
          <a:bodyPr/>
          <a:lstStyle/>
          <a:p>
            <a:fld id="{B6F15528-21DE-4FAA-801E-634DDDAF4B2B}" type="slidenum">
              <a:rPr lang="en-IE" smtClean="0"/>
              <a:t>41</a:t>
            </a:fld>
            <a:endParaRPr lang="en-IE"/>
          </a:p>
        </p:txBody>
      </p:sp>
      <p:pic>
        <p:nvPicPr>
          <p:cNvPr id="4" name="Picture 3">
            <a:extLst>
              <a:ext uri="{FF2B5EF4-FFF2-40B4-BE49-F238E27FC236}">
                <a16:creationId xmlns:a16="http://schemas.microsoft.com/office/drawing/2014/main" id="{5D04E8B2-309F-6324-5AC5-5BCDE9C291EC}"/>
              </a:ext>
            </a:extLst>
          </p:cNvPr>
          <p:cNvPicPr>
            <a:picLocks noChangeAspect="1"/>
          </p:cNvPicPr>
          <p:nvPr/>
        </p:nvPicPr>
        <p:blipFill>
          <a:blip r:embed="rId2"/>
          <a:stretch>
            <a:fillRect/>
          </a:stretch>
        </p:blipFill>
        <p:spPr>
          <a:xfrm>
            <a:off x="352206" y="61724"/>
            <a:ext cx="7996774" cy="5659625"/>
          </a:xfrm>
          <a:prstGeom prst="rect">
            <a:avLst/>
          </a:prstGeom>
        </p:spPr>
      </p:pic>
    </p:spTree>
    <p:extLst>
      <p:ext uri="{BB962C8B-B14F-4D97-AF65-F5344CB8AC3E}">
        <p14:creationId xmlns:p14="http://schemas.microsoft.com/office/powerpoint/2010/main" val="1763684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4BAD36-FFB7-2EA9-5551-FD893F041EEE}"/>
              </a:ext>
            </a:extLst>
          </p:cNvPr>
          <p:cNvSpPr>
            <a:spLocks noGrp="1"/>
          </p:cNvSpPr>
          <p:nvPr>
            <p:ph type="sldNum" sz="quarter" idx="7"/>
          </p:nvPr>
        </p:nvSpPr>
        <p:spPr/>
        <p:txBody>
          <a:bodyPr/>
          <a:lstStyle/>
          <a:p>
            <a:fld id="{B6F15528-21DE-4FAA-801E-634DDDAF4B2B}" type="slidenum">
              <a:rPr lang="en-IE" smtClean="0"/>
              <a:t>42</a:t>
            </a:fld>
            <a:endParaRPr lang="en-IE"/>
          </a:p>
        </p:txBody>
      </p:sp>
      <p:pic>
        <p:nvPicPr>
          <p:cNvPr id="4" name="Picture 3">
            <a:extLst>
              <a:ext uri="{FF2B5EF4-FFF2-40B4-BE49-F238E27FC236}">
                <a16:creationId xmlns:a16="http://schemas.microsoft.com/office/drawing/2014/main" id="{6B065FA3-41F1-7932-2A47-558B55603AFA}"/>
              </a:ext>
            </a:extLst>
          </p:cNvPr>
          <p:cNvPicPr>
            <a:picLocks noChangeAspect="1"/>
          </p:cNvPicPr>
          <p:nvPr/>
        </p:nvPicPr>
        <p:blipFill>
          <a:blip r:embed="rId2"/>
          <a:stretch>
            <a:fillRect/>
          </a:stretch>
        </p:blipFill>
        <p:spPr>
          <a:xfrm>
            <a:off x="396590" y="30648"/>
            <a:ext cx="7952390" cy="5690701"/>
          </a:xfrm>
          <a:prstGeom prst="rect">
            <a:avLst/>
          </a:prstGeom>
        </p:spPr>
      </p:pic>
    </p:spTree>
    <p:extLst>
      <p:ext uri="{BB962C8B-B14F-4D97-AF65-F5344CB8AC3E}">
        <p14:creationId xmlns:p14="http://schemas.microsoft.com/office/powerpoint/2010/main" val="1915202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629DD6-9968-FC26-B28A-58FF56A6A609}"/>
              </a:ext>
            </a:extLst>
          </p:cNvPr>
          <p:cNvSpPr>
            <a:spLocks noGrp="1"/>
          </p:cNvSpPr>
          <p:nvPr>
            <p:ph type="sldNum" sz="quarter" idx="7"/>
          </p:nvPr>
        </p:nvSpPr>
        <p:spPr/>
        <p:txBody>
          <a:bodyPr/>
          <a:lstStyle/>
          <a:p>
            <a:fld id="{B6F15528-21DE-4FAA-801E-634DDDAF4B2B}" type="slidenum">
              <a:rPr lang="en-IE" smtClean="0"/>
              <a:t>43</a:t>
            </a:fld>
            <a:endParaRPr lang="en-IE"/>
          </a:p>
        </p:txBody>
      </p:sp>
      <p:pic>
        <p:nvPicPr>
          <p:cNvPr id="4" name="Picture 3">
            <a:extLst>
              <a:ext uri="{FF2B5EF4-FFF2-40B4-BE49-F238E27FC236}">
                <a16:creationId xmlns:a16="http://schemas.microsoft.com/office/drawing/2014/main" id="{23AF4A2B-59ED-EED4-BC6A-61CDF9025D19}"/>
              </a:ext>
            </a:extLst>
          </p:cNvPr>
          <p:cNvPicPr>
            <a:picLocks noChangeAspect="1"/>
          </p:cNvPicPr>
          <p:nvPr/>
        </p:nvPicPr>
        <p:blipFill>
          <a:blip r:embed="rId2"/>
          <a:stretch>
            <a:fillRect/>
          </a:stretch>
        </p:blipFill>
        <p:spPr>
          <a:xfrm>
            <a:off x="2161309" y="264496"/>
            <a:ext cx="4267321" cy="5456853"/>
          </a:xfrm>
          <a:prstGeom prst="rect">
            <a:avLst/>
          </a:prstGeom>
        </p:spPr>
      </p:pic>
    </p:spTree>
    <p:extLst>
      <p:ext uri="{BB962C8B-B14F-4D97-AF65-F5344CB8AC3E}">
        <p14:creationId xmlns:p14="http://schemas.microsoft.com/office/powerpoint/2010/main" val="3153897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0B4F-D4CA-4D4A-A177-6FD8A6A7A342}"/>
              </a:ext>
            </a:extLst>
          </p:cNvPr>
          <p:cNvSpPr>
            <a:spLocks noGrp="1"/>
          </p:cNvSpPr>
          <p:nvPr>
            <p:ph type="title"/>
          </p:nvPr>
        </p:nvSpPr>
        <p:spPr>
          <a:xfrm>
            <a:off x="306794" y="664570"/>
            <a:ext cx="5802009" cy="437850"/>
          </a:xfrm>
        </p:spPr>
        <p:txBody>
          <a:bodyPr anchor="b">
            <a:normAutofit/>
          </a:bodyPr>
          <a:lstStyle/>
          <a:p>
            <a:pPr algn="l"/>
            <a:r>
              <a:rPr lang="en-IE" dirty="0"/>
              <a:t>Summary of important points</a:t>
            </a:r>
          </a:p>
        </p:txBody>
      </p:sp>
      <p:sp>
        <p:nvSpPr>
          <p:cNvPr id="3" name="Content Placeholder 2">
            <a:extLst>
              <a:ext uri="{FF2B5EF4-FFF2-40B4-BE49-F238E27FC236}">
                <a16:creationId xmlns:a16="http://schemas.microsoft.com/office/drawing/2014/main" id="{C4705A99-E36C-46E4-BEC6-9C06702C5273}"/>
              </a:ext>
            </a:extLst>
          </p:cNvPr>
          <p:cNvSpPr>
            <a:spLocks noGrp="1"/>
          </p:cNvSpPr>
          <p:nvPr>
            <p:ph idx="1"/>
          </p:nvPr>
        </p:nvSpPr>
        <p:spPr>
          <a:xfrm>
            <a:off x="306794" y="1230583"/>
            <a:ext cx="4163605" cy="3956304"/>
          </a:xfrm>
        </p:spPr>
        <p:txBody>
          <a:bodyPr anchor="t">
            <a:noAutofit/>
          </a:bodyPr>
          <a:lstStyle/>
          <a:p>
            <a:pPr marL="285750" indent="-285750">
              <a:lnSpc>
                <a:spcPct val="90000"/>
              </a:lnSpc>
              <a:spcAft>
                <a:spcPts val="600"/>
              </a:spcAft>
              <a:buFont typeface="Arial" panose="020B0604020202020204" pitchFamily="34" charset="0"/>
              <a:buChar char="•"/>
            </a:pPr>
            <a:r>
              <a:rPr lang="en-IE" sz="1800" b="0" dirty="0">
                <a:solidFill>
                  <a:schemeClr val="tx1"/>
                </a:solidFill>
              </a:rPr>
              <a:t>Competitive process</a:t>
            </a:r>
            <a:endParaRPr lang="en-US" dirty="0">
              <a:solidFill>
                <a:schemeClr val="tx1"/>
              </a:solidFill>
            </a:endParaRPr>
          </a:p>
          <a:p>
            <a:pPr marL="285750" indent="-285750">
              <a:lnSpc>
                <a:spcPct val="90000"/>
              </a:lnSpc>
              <a:spcAft>
                <a:spcPts val="600"/>
              </a:spcAft>
              <a:buFont typeface="Arial" panose="020B0604020202020204" pitchFamily="34" charset="0"/>
              <a:buChar char="•"/>
            </a:pPr>
            <a:r>
              <a:rPr lang="en-IE" sz="1800" b="0" dirty="0">
                <a:solidFill>
                  <a:schemeClr val="tx1"/>
                </a:solidFill>
              </a:rPr>
              <a:t>Terms and Conditions of scheme</a:t>
            </a:r>
            <a:endParaRPr lang="en-IE" dirty="0">
              <a:solidFill>
                <a:schemeClr val="tx1"/>
              </a:solidFill>
            </a:endParaRPr>
          </a:p>
          <a:p>
            <a:pPr marL="285750" indent="-285750">
              <a:lnSpc>
                <a:spcPct val="90000"/>
              </a:lnSpc>
              <a:spcAft>
                <a:spcPts val="600"/>
              </a:spcAft>
              <a:buFont typeface="Arial" panose="020B0604020202020204" pitchFamily="34" charset="0"/>
              <a:buChar char="•"/>
            </a:pPr>
            <a:r>
              <a:rPr lang="en-IE" sz="1800" b="0" dirty="0">
                <a:solidFill>
                  <a:schemeClr val="tx1"/>
                </a:solidFill>
              </a:rPr>
              <a:t>Eligibility</a:t>
            </a:r>
          </a:p>
          <a:p>
            <a:pPr marL="285750" indent="-285750">
              <a:lnSpc>
                <a:spcPct val="90000"/>
              </a:lnSpc>
              <a:spcAft>
                <a:spcPts val="600"/>
              </a:spcAft>
              <a:buFont typeface="Arial" panose="020B0604020202020204" pitchFamily="34" charset="0"/>
              <a:buChar char="•"/>
            </a:pPr>
            <a:r>
              <a:rPr lang="en-IE" sz="1800" b="0" dirty="0">
                <a:solidFill>
                  <a:schemeClr val="tx1"/>
                </a:solidFill>
              </a:rPr>
              <a:t>Costs and funding sources</a:t>
            </a:r>
          </a:p>
          <a:p>
            <a:pPr marL="285750" indent="-285750">
              <a:lnSpc>
                <a:spcPct val="90000"/>
              </a:lnSpc>
              <a:spcAft>
                <a:spcPts val="600"/>
              </a:spcAft>
              <a:buFont typeface="Arial" panose="020B0604020202020204" pitchFamily="34" charset="0"/>
              <a:buChar char="•"/>
            </a:pPr>
            <a:r>
              <a:rPr lang="en-IE" sz="1800" b="0" dirty="0">
                <a:solidFill>
                  <a:schemeClr val="tx1"/>
                </a:solidFill>
              </a:rPr>
              <a:t>Capital versus operational costs</a:t>
            </a:r>
          </a:p>
          <a:p>
            <a:pPr marL="285750" indent="-285750">
              <a:lnSpc>
                <a:spcPct val="90000"/>
              </a:lnSpc>
              <a:spcAft>
                <a:spcPts val="600"/>
              </a:spcAft>
              <a:buFont typeface="Arial" panose="020B0604020202020204" pitchFamily="34" charset="0"/>
              <a:buChar char="•"/>
            </a:pPr>
            <a:r>
              <a:rPr lang="en-IE" sz="1800" b="0" dirty="0">
                <a:solidFill>
                  <a:schemeClr val="tx1"/>
                </a:solidFill>
              </a:rPr>
              <a:t>Matched funding requirements?</a:t>
            </a:r>
          </a:p>
          <a:p>
            <a:pPr marL="285750" indent="-285750">
              <a:lnSpc>
                <a:spcPct val="90000"/>
              </a:lnSpc>
              <a:spcAft>
                <a:spcPts val="600"/>
              </a:spcAft>
              <a:buFont typeface="Arial" panose="020B0604020202020204" pitchFamily="34" charset="0"/>
              <a:buChar char="•"/>
            </a:pPr>
            <a:r>
              <a:rPr lang="en-IE" sz="1800" b="0" dirty="0">
                <a:solidFill>
                  <a:schemeClr val="tx1"/>
                </a:solidFill>
              </a:rPr>
              <a:t>Deadlines and timelines for delivery</a:t>
            </a:r>
          </a:p>
          <a:p>
            <a:pPr marL="285750" indent="-285750">
              <a:lnSpc>
                <a:spcPct val="90000"/>
              </a:lnSpc>
              <a:spcAft>
                <a:spcPts val="600"/>
              </a:spcAft>
              <a:buFont typeface="Arial" panose="020B0604020202020204" pitchFamily="34" charset="0"/>
              <a:buChar char="•"/>
            </a:pPr>
            <a:r>
              <a:rPr lang="en-IE" sz="1800" b="0" dirty="0">
                <a:solidFill>
                  <a:schemeClr val="tx1"/>
                </a:solidFill>
              </a:rPr>
              <a:t>Online applications vs paper forms</a:t>
            </a:r>
          </a:p>
          <a:p>
            <a:pPr marL="285750" indent="-285750">
              <a:lnSpc>
                <a:spcPct val="90000"/>
              </a:lnSpc>
              <a:spcAft>
                <a:spcPts val="600"/>
              </a:spcAft>
              <a:buFont typeface="Arial" panose="020B0604020202020204" pitchFamily="34" charset="0"/>
              <a:buChar char="•"/>
            </a:pPr>
            <a:r>
              <a:rPr lang="en-IE" sz="1800" b="0" dirty="0">
                <a:solidFill>
                  <a:schemeClr val="tx1"/>
                </a:solidFill>
              </a:rPr>
              <a:t>Apply for Tax Clearance status</a:t>
            </a:r>
          </a:p>
          <a:p>
            <a:pPr marL="285750" indent="-285750">
              <a:lnSpc>
                <a:spcPct val="90000"/>
              </a:lnSpc>
              <a:spcAft>
                <a:spcPts val="600"/>
              </a:spcAft>
              <a:buFont typeface="Arial" panose="020B0604020202020204" pitchFamily="34" charset="0"/>
              <a:buChar char="•"/>
            </a:pPr>
            <a:r>
              <a:rPr lang="en-IE" sz="1800" b="0" dirty="0">
                <a:solidFill>
                  <a:schemeClr val="tx1"/>
                </a:solidFill>
              </a:rPr>
              <a:t>GPS coordinates / Eircode</a:t>
            </a:r>
          </a:p>
          <a:p>
            <a:pPr marL="285750" indent="-285750">
              <a:lnSpc>
                <a:spcPct val="90000"/>
              </a:lnSpc>
              <a:spcAft>
                <a:spcPts val="600"/>
              </a:spcAft>
              <a:buFont typeface="Arial" panose="020B0604020202020204" pitchFamily="34" charset="0"/>
              <a:buChar char="•"/>
            </a:pPr>
            <a:r>
              <a:rPr lang="en-IE" sz="1800" b="0" dirty="0">
                <a:solidFill>
                  <a:schemeClr val="tx1"/>
                </a:solidFill>
              </a:rPr>
              <a:t>Supporting documentation</a:t>
            </a:r>
          </a:p>
          <a:p>
            <a:pPr marL="285750" indent="-285750">
              <a:lnSpc>
                <a:spcPct val="90000"/>
              </a:lnSpc>
              <a:spcAft>
                <a:spcPts val="600"/>
              </a:spcAft>
              <a:buFont typeface="Arial" panose="020B0604020202020204" pitchFamily="34" charset="0"/>
              <a:buChar char="•"/>
            </a:pPr>
            <a:r>
              <a:rPr lang="en-IE" sz="1800" dirty="0">
                <a:solidFill>
                  <a:schemeClr val="tx1"/>
                </a:solidFill>
              </a:rPr>
              <a:t>Changes to the project</a:t>
            </a:r>
          </a:p>
          <a:p>
            <a:pPr marL="285750" indent="-285750">
              <a:lnSpc>
                <a:spcPct val="90000"/>
              </a:lnSpc>
              <a:spcAft>
                <a:spcPts val="600"/>
              </a:spcAft>
              <a:buFont typeface="Arial" panose="020B0604020202020204" pitchFamily="34" charset="0"/>
              <a:buChar char="•"/>
            </a:pPr>
            <a:endParaRPr lang="en-IE" sz="1800" b="0" dirty="0">
              <a:solidFill>
                <a:schemeClr val="tx1"/>
              </a:solidFill>
            </a:endParaRPr>
          </a:p>
        </p:txBody>
      </p:sp>
      <p:sp>
        <p:nvSpPr>
          <p:cNvPr id="4" name="object 4">
            <a:extLst>
              <a:ext uri="{FF2B5EF4-FFF2-40B4-BE49-F238E27FC236}">
                <a16:creationId xmlns:a16="http://schemas.microsoft.com/office/drawing/2014/main" id="{634B5DCD-1A3A-DBF2-83AE-94A4115E09CC}"/>
              </a:ext>
            </a:extLst>
          </p:cNvPr>
          <p:cNvSpPr/>
          <p:nvPr/>
        </p:nvSpPr>
        <p:spPr>
          <a:xfrm>
            <a:off x="306794" y="57925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pic>
        <p:nvPicPr>
          <p:cNvPr id="5" name="Picture 4">
            <a:extLst>
              <a:ext uri="{FF2B5EF4-FFF2-40B4-BE49-F238E27FC236}">
                <a16:creationId xmlns:a16="http://schemas.microsoft.com/office/drawing/2014/main" id="{1B624445-1697-1604-7DBF-FD8F9411649B}"/>
              </a:ext>
            </a:extLst>
          </p:cNvPr>
          <p:cNvPicPr>
            <a:picLocks noChangeAspect="1"/>
          </p:cNvPicPr>
          <p:nvPr/>
        </p:nvPicPr>
        <p:blipFill>
          <a:blip r:embed="rId3"/>
          <a:stretch>
            <a:fillRect/>
          </a:stretch>
        </p:blipFill>
        <p:spPr>
          <a:xfrm>
            <a:off x="7917886" y="224603"/>
            <a:ext cx="695004" cy="317019"/>
          </a:xfrm>
          <a:prstGeom prst="rect">
            <a:avLst/>
          </a:prstGeom>
        </p:spPr>
      </p:pic>
      <p:pic>
        <p:nvPicPr>
          <p:cNvPr id="6" name="Picture 5">
            <a:extLst>
              <a:ext uri="{FF2B5EF4-FFF2-40B4-BE49-F238E27FC236}">
                <a16:creationId xmlns:a16="http://schemas.microsoft.com/office/drawing/2014/main" id="{4A1CB8DD-D524-3494-3CBE-C9DBE7CD4B00}"/>
              </a:ext>
            </a:extLst>
          </p:cNvPr>
          <p:cNvPicPr>
            <a:picLocks noChangeAspect="1"/>
          </p:cNvPicPr>
          <p:nvPr/>
        </p:nvPicPr>
        <p:blipFill>
          <a:blip r:embed="rId4"/>
          <a:stretch>
            <a:fillRect/>
          </a:stretch>
        </p:blipFill>
        <p:spPr>
          <a:xfrm>
            <a:off x="452115" y="5303386"/>
            <a:ext cx="7590178" cy="6097"/>
          </a:xfrm>
          <a:prstGeom prst="rect">
            <a:avLst/>
          </a:prstGeom>
        </p:spPr>
      </p:pic>
      <p:sp>
        <p:nvSpPr>
          <p:cNvPr id="7" name="Slide Number Placeholder 6">
            <a:extLst>
              <a:ext uri="{FF2B5EF4-FFF2-40B4-BE49-F238E27FC236}">
                <a16:creationId xmlns:a16="http://schemas.microsoft.com/office/drawing/2014/main" id="{4ACA6489-D92C-E771-9162-A4F83DBFB661}"/>
              </a:ext>
            </a:extLst>
          </p:cNvPr>
          <p:cNvSpPr>
            <a:spLocks noGrp="1"/>
          </p:cNvSpPr>
          <p:nvPr>
            <p:ph type="sldNum" sz="quarter" idx="7"/>
          </p:nvPr>
        </p:nvSpPr>
        <p:spPr/>
        <p:txBody>
          <a:bodyPr/>
          <a:lstStyle/>
          <a:p>
            <a:fld id="{B6F15528-21DE-4FAA-801E-634DDDAF4B2B}" type="slidenum">
              <a:rPr lang="en-IE" smtClean="0"/>
              <a:t>44</a:t>
            </a:fld>
            <a:endParaRPr lang="en-IE"/>
          </a:p>
        </p:txBody>
      </p:sp>
      <p:pic>
        <p:nvPicPr>
          <p:cNvPr id="9" name="Picture 8">
            <a:extLst>
              <a:ext uri="{FF2B5EF4-FFF2-40B4-BE49-F238E27FC236}">
                <a16:creationId xmlns:a16="http://schemas.microsoft.com/office/drawing/2014/main" id="{898F3755-697B-0520-BE27-1D3971F39B83}"/>
              </a:ext>
            </a:extLst>
          </p:cNvPr>
          <p:cNvPicPr>
            <a:picLocks noChangeAspect="1"/>
          </p:cNvPicPr>
          <p:nvPr/>
        </p:nvPicPr>
        <p:blipFill>
          <a:blip r:embed="rId5"/>
          <a:stretch>
            <a:fillRect/>
          </a:stretch>
        </p:blipFill>
        <p:spPr>
          <a:xfrm>
            <a:off x="4809115" y="1639614"/>
            <a:ext cx="3233178" cy="2151533"/>
          </a:xfrm>
          <a:prstGeom prst="rect">
            <a:avLst/>
          </a:prstGeom>
        </p:spPr>
      </p:pic>
      <p:sp>
        <p:nvSpPr>
          <p:cNvPr id="8" name="TextBox 7">
            <a:extLst>
              <a:ext uri="{FF2B5EF4-FFF2-40B4-BE49-F238E27FC236}">
                <a16:creationId xmlns:a16="http://schemas.microsoft.com/office/drawing/2014/main" id="{BDD3CA91-0464-56D4-BB80-0FCBE9FE0218}"/>
              </a:ext>
            </a:extLst>
          </p:cNvPr>
          <p:cNvSpPr txBox="1"/>
          <p:nvPr/>
        </p:nvSpPr>
        <p:spPr>
          <a:xfrm>
            <a:off x="4952896" y="4118546"/>
            <a:ext cx="29611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IE" sz="2400" b="1" dirty="0">
                <a:solidFill>
                  <a:srgbClr val="991C7D"/>
                </a:solidFill>
              </a:rPr>
              <a:t>Expectations</a:t>
            </a:r>
          </a:p>
          <a:p>
            <a:pPr algn="l"/>
            <a:r>
              <a:rPr lang="en-IE" sz="2400" b="1" dirty="0">
                <a:solidFill>
                  <a:srgbClr val="991C7D"/>
                </a:solidFill>
              </a:rPr>
              <a:t>Help is Available</a:t>
            </a:r>
          </a:p>
        </p:txBody>
      </p:sp>
    </p:spTree>
    <p:extLst>
      <p:ext uri="{BB962C8B-B14F-4D97-AF65-F5344CB8AC3E}">
        <p14:creationId xmlns:p14="http://schemas.microsoft.com/office/powerpoint/2010/main" val="1261328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1717E-6445-B80D-5816-A3EA8E7FDD40}"/>
              </a:ext>
            </a:extLst>
          </p:cNvPr>
          <p:cNvSpPr>
            <a:spLocks noGrp="1"/>
          </p:cNvSpPr>
          <p:nvPr>
            <p:ph type="title"/>
          </p:nvPr>
        </p:nvSpPr>
        <p:spPr>
          <a:xfrm>
            <a:off x="687247" y="684627"/>
            <a:ext cx="7091900" cy="369332"/>
          </a:xfrm>
        </p:spPr>
        <p:txBody>
          <a:bodyPr wrap="square" lIns="0" tIns="0" rIns="0" bIns="0" anchor="t">
            <a:spAutoFit/>
          </a:bodyPr>
          <a:lstStyle/>
          <a:p>
            <a:r>
              <a:rPr lang="en-IE" sz="2400" dirty="0"/>
              <a:t>Standard requirements for groups applying</a:t>
            </a:r>
          </a:p>
        </p:txBody>
      </p:sp>
      <p:sp>
        <p:nvSpPr>
          <p:cNvPr id="3" name="Text Placeholder 2">
            <a:extLst>
              <a:ext uri="{FF2B5EF4-FFF2-40B4-BE49-F238E27FC236}">
                <a16:creationId xmlns:a16="http://schemas.microsoft.com/office/drawing/2014/main" id="{A9281500-6E81-C50E-1FAC-FC18124FA908}"/>
              </a:ext>
            </a:extLst>
          </p:cNvPr>
          <p:cNvSpPr>
            <a:spLocks noGrp="1"/>
          </p:cNvSpPr>
          <p:nvPr>
            <p:ph type="body" idx="1"/>
          </p:nvPr>
        </p:nvSpPr>
        <p:spPr>
          <a:xfrm>
            <a:off x="522355" y="1237057"/>
            <a:ext cx="5002139" cy="3154710"/>
          </a:xfrm>
        </p:spPr>
        <p:txBody>
          <a:bodyPr wrap="square" lIns="0" tIns="0" rIns="0" bIns="0" anchor="t">
            <a:spAutoFit/>
          </a:bodyPr>
          <a:lstStyle/>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Governance structures</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Membership of the PPN </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Bank account in groups name</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Procurement - evidence of quotes/full tender process</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Insurance - public liability and adequate cover</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Child protection</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Event management plan</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Compliance – tax, p</a:t>
            </a:r>
            <a:r>
              <a:rPr lang="en-GB" b="0" dirty="0" err="1">
                <a:solidFill>
                  <a:schemeClr val="tx1"/>
                </a:solidFill>
                <a:latin typeface="Museo Sans"/>
              </a:rPr>
              <a:t>lanning</a:t>
            </a:r>
            <a:r>
              <a:rPr lang="en-GB" b="0" dirty="0">
                <a:solidFill>
                  <a:schemeClr val="tx1"/>
                </a:solidFill>
                <a:latin typeface="Museo Sans"/>
              </a:rPr>
              <a:t>, building regulations, health and safety and fire codes</a:t>
            </a:r>
            <a:endParaRPr lang="en-IE" b="0" dirty="0">
              <a:solidFill>
                <a:schemeClr val="tx1"/>
              </a:solidFill>
              <a:latin typeface="Museo Sans"/>
            </a:endParaRP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Acknowledgement of the funding source</a:t>
            </a:r>
          </a:p>
          <a:p>
            <a:endParaRPr lang="en-IE" dirty="0"/>
          </a:p>
        </p:txBody>
      </p:sp>
      <p:pic>
        <p:nvPicPr>
          <p:cNvPr id="4" name="Picture 3">
            <a:extLst>
              <a:ext uri="{FF2B5EF4-FFF2-40B4-BE49-F238E27FC236}">
                <a16:creationId xmlns:a16="http://schemas.microsoft.com/office/drawing/2014/main" id="{6487BF74-68D1-2ABB-00C5-DA9F77D18368}"/>
              </a:ext>
            </a:extLst>
          </p:cNvPr>
          <p:cNvPicPr>
            <a:picLocks noChangeAspect="1"/>
          </p:cNvPicPr>
          <p:nvPr/>
        </p:nvPicPr>
        <p:blipFill>
          <a:blip r:embed="rId3"/>
          <a:stretch>
            <a:fillRect/>
          </a:stretch>
        </p:blipFill>
        <p:spPr>
          <a:xfrm>
            <a:off x="687247" y="620332"/>
            <a:ext cx="7590178" cy="6097"/>
          </a:xfrm>
          <a:prstGeom prst="rect">
            <a:avLst/>
          </a:prstGeom>
        </p:spPr>
      </p:pic>
      <p:pic>
        <p:nvPicPr>
          <p:cNvPr id="5" name="object 3">
            <a:extLst>
              <a:ext uri="{FF2B5EF4-FFF2-40B4-BE49-F238E27FC236}">
                <a16:creationId xmlns:a16="http://schemas.microsoft.com/office/drawing/2014/main" id="{1CCCD1AB-5FD1-5C6B-FD2A-E9906E619A70}"/>
              </a:ext>
            </a:extLst>
          </p:cNvPr>
          <p:cNvPicPr/>
          <p:nvPr/>
        </p:nvPicPr>
        <p:blipFill>
          <a:blip r:embed="rId4" cstate="print"/>
          <a:stretch>
            <a:fillRect/>
          </a:stretch>
        </p:blipFill>
        <p:spPr>
          <a:xfrm>
            <a:off x="7587012" y="181524"/>
            <a:ext cx="695323" cy="316640"/>
          </a:xfrm>
          <a:prstGeom prst="rect">
            <a:avLst/>
          </a:prstGeom>
        </p:spPr>
      </p:pic>
      <p:pic>
        <p:nvPicPr>
          <p:cNvPr id="6" name="Picture 5">
            <a:extLst>
              <a:ext uri="{FF2B5EF4-FFF2-40B4-BE49-F238E27FC236}">
                <a16:creationId xmlns:a16="http://schemas.microsoft.com/office/drawing/2014/main" id="{AE0A1E71-2DB3-E535-87E5-9DEF53DED249}"/>
              </a:ext>
            </a:extLst>
          </p:cNvPr>
          <p:cNvPicPr>
            <a:picLocks noChangeAspect="1"/>
          </p:cNvPicPr>
          <p:nvPr/>
        </p:nvPicPr>
        <p:blipFill>
          <a:blip r:embed="rId5"/>
          <a:stretch>
            <a:fillRect/>
          </a:stretch>
        </p:blipFill>
        <p:spPr>
          <a:xfrm>
            <a:off x="5657260" y="1893883"/>
            <a:ext cx="2532029" cy="1933584"/>
          </a:xfrm>
          <a:prstGeom prst="rect">
            <a:avLst/>
          </a:prstGeom>
        </p:spPr>
      </p:pic>
      <p:pic>
        <p:nvPicPr>
          <p:cNvPr id="7" name="Picture 6">
            <a:extLst>
              <a:ext uri="{FF2B5EF4-FFF2-40B4-BE49-F238E27FC236}">
                <a16:creationId xmlns:a16="http://schemas.microsoft.com/office/drawing/2014/main" id="{ADCCE53C-382B-A58A-EF69-4781998208CF}"/>
              </a:ext>
            </a:extLst>
          </p:cNvPr>
          <p:cNvPicPr>
            <a:picLocks noChangeAspect="1"/>
          </p:cNvPicPr>
          <p:nvPr/>
        </p:nvPicPr>
        <p:blipFill>
          <a:blip r:embed="rId3"/>
          <a:stretch>
            <a:fillRect/>
          </a:stretch>
        </p:blipFill>
        <p:spPr>
          <a:xfrm>
            <a:off x="599111" y="5146675"/>
            <a:ext cx="7590178" cy="6097"/>
          </a:xfrm>
          <a:prstGeom prst="rect">
            <a:avLst/>
          </a:prstGeom>
        </p:spPr>
      </p:pic>
      <p:sp>
        <p:nvSpPr>
          <p:cNvPr id="8" name="Slide Number Placeholder 7">
            <a:extLst>
              <a:ext uri="{FF2B5EF4-FFF2-40B4-BE49-F238E27FC236}">
                <a16:creationId xmlns:a16="http://schemas.microsoft.com/office/drawing/2014/main" id="{4A61D936-4008-9FC7-1572-C4BA6E133E1D}"/>
              </a:ext>
            </a:extLst>
          </p:cNvPr>
          <p:cNvSpPr>
            <a:spLocks noGrp="1"/>
          </p:cNvSpPr>
          <p:nvPr>
            <p:ph type="sldNum" sz="quarter" idx="7"/>
          </p:nvPr>
        </p:nvSpPr>
        <p:spPr/>
        <p:txBody>
          <a:bodyPr/>
          <a:lstStyle/>
          <a:p>
            <a:fld id="{B6F15528-21DE-4FAA-801E-634DDDAF4B2B}" type="slidenum">
              <a:rPr lang="en-IE" smtClean="0"/>
              <a:t>5</a:t>
            </a:fld>
            <a:endParaRPr lang="en-IE"/>
          </a:p>
        </p:txBody>
      </p:sp>
    </p:spTree>
    <p:extLst>
      <p:ext uri="{BB962C8B-B14F-4D97-AF65-F5344CB8AC3E}">
        <p14:creationId xmlns:p14="http://schemas.microsoft.com/office/powerpoint/2010/main" val="94340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4000" y="670698"/>
            <a:ext cx="5186900" cy="397545"/>
          </a:xfrm>
          <a:prstGeom prst="rect">
            <a:avLst/>
          </a:prstGeom>
        </p:spPr>
        <p:txBody>
          <a:bodyPr vert="horz" wrap="square" lIns="0" tIns="12700" rIns="0" bIns="0" rtlCol="0" anchor="t">
            <a:spAutoFit/>
          </a:bodyPr>
          <a:lstStyle/>
          <a:p>
            <a:pPr marL="12700">
              <a:lnSpc>
                <a:spcPts val="2960"/>
              </a:lnSpc>
              <a:spcBef>
                <a:spcPts val="100"/>
              </a:spcBef>
            </a:pPr>
            <a:r>
              <a:rPr lang="en-GB" sz="2400" spc="-10" dirty="0"/>
              <a:t>Identify the right funding scheme</a:t>
            </a:r>
            <a:endParaRPr sz="2400"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744000" y="1342085"/>
            <a:ext cx="5025584" cy="2094163"/>
          </a:xfrm>
          <a:prstGeom prst="rect">
            <a:avLst/>
          </a:prstGeom>
        </p:spPr>
        <p:txBody>
          <a:bodyPr vert="horz" wrap="square" lIns="0" tIns="77470" rIns="0" bIns="0" rtlCol="0" anchor="t">
            <a:spAutoFit/>
          </a:bodyPr>
          <a:lstStyle/>
          <a:p>
            <a:pPr marL="355600" indent="-342900">
              <a:lnSpc>
                <a:spcPct val="100000"/>
              </a:lnSpc>
              <a:spcBef>
                <a:spcPts val="610"/>
              </a:spcBef>
              <a:buFont typeface="Arial" panose="020B0604020202020204" pitchFamily="34" charset="0"/>
              <a:buChar char="•"/>
            </a:pPr>
            <a:r>
              <a:rPr lang="en-IE" b="0" dirty="0">
                <a:solidFill>
                  <a:schemeClr val="tx1"/>
                </a:solidFill>
                <a:latin typeface="Museo Sans"/>
                <a:cs typeface="Museo Sans"/>
              </a:rPr>
              <a:t>Read the scheme outline – some departmental schemes have particular target areas or types of projects they will fund, or conditions to funding</a:t>
            </a:r>
          </a:p>
          <a:p>
            <a:pPr marL="355600" indent="-342900">
              <a:lnSpc>
                <a:spcPct val="100000"/>
              </a:lnSpc>
              <a:spcBef>
                <a:spcPts val="610"/>
              </a:spcBef>
              <a:buFont typeface="Arial" panose="020B0604020202020204" pitchFamily="34" charset="0"/>
              <a:buChar char="•"/>
            </a:pPr>
            <a:r>
              <a:rPr lang="en-IE" b="0" dirty="0">
                <a:solidFill>
                  <a:schemeClr val="tx1"/>
                </a:solidFill>
                <a:latin typeface="Museo Sans"/>
                <a:cs typeface="Museo Sans"/>
              </a:rPr>
              <a:t>Note eligible and ineligible expenditure</a:t>
            </a:r>
          </a:p>
          <a:p>
            <a:pPr marL="355600" indent="-342900">
              <a:lnSpc>
                <a:spcPct val="100000"/>
              </a:lnSpc>
              <a:spcBef>
                <a:spcPts val="610"/>
              </a:spcBef>
              <a:buFont typeface="Arial" panose="020B0604020202020204" pitchFamily="34" charset="0"/>
              <a:buChar char="•"/>
            </a:pPr>
            <a:r>
              <a:rPr lang="en-IE" b="0" dirty="0">
                <a:solidFill>
                  <a:schemeClr val="tx1"/>
                </a:solidFill>
                <a:latin typeface="Museo Sans"/>
                <a:cs typeface="Museo Sans"/>
              </a:rPr>
              <a:t>Funding thresholds – how much do you need from the scheme? Can you provide match funding?</a:t>
            </a:r>
          </a:p>
          <a:p>
            <a:pPr marL="355600" indent="-342900">
              <a:lnSpc>
                <a:spcPct val="100000"/>
              </a:lnSpc>
              <a:spcBef>
                <a:spcPts val="610"/>
              </a:spcBef>
              <a:buFont typeface="Arial" panose="020B0604020202020204" pitchFamily="34" charset="0"/>
              <a:buChar char="•"/>
            </a:pPr>
            <a:endParaRPr lang="en-IE" sz="2000" b="0" dirty="0">
              <a:solidFill>
                <a:schemeClr val="tx1"/>
              </a:solidFill>
              <a:latin typeface="Museo Sans"/>
              <a:cs typeface="Museo Sans"/>
            </a:endParaRPr>
          </a:p>
        </p:txBody>
      </p:sp>
      <p:pic>
        <p:nvPicPr>
          <p:cNvPr id="10" name="Picture 9">
            <a:extLst>
              <a:ext uri="{FF2B5EF4-FFF2-40B4-BE49-F238E27FC236}">
                <a16:creationId xmlns:a16="http://schemas.microsoft.com/office/drawing/2014/main" id="{80F98175-22AD-98E3-C4AD-C4481313D99F}"/>
              </a:ext>
            </a:extLst>
          </p:cNvPr>
          <p:cNvPicPr>
            <a:picLocks noChangeAspect="1"/>
          </p:cNvPicPr>
          <p:nvPr/>
        </p:nvPicPr>
        <p:blipFill rotWithShape="1">
          <a:blip r:embed="rId4"/>
          <a:srcRect r="3827" b="379"/>
          <a:stretch/>
        </p:blipFill>
        <p:spPr>
          <a:xfrm>
            <a:off x="5913079" y="3433114"/>
            <a:ext cx="2414091" cy="1680516"/>
          </a:xfrm>
          <a:prstGeom prst="rect">
            <a:avLst/>
          </a:prstGeom>
        </p:spPr>
      </p:pic>
      <p:sp>
        <p:nvSpPr>
          <p:cNvPr id="11" name="Slide Number Placeholder 10">
            <a:extLst>
              <a:ext uri="{FF2B5EF4-FFF2-40B4-BE49-F238E27FC236}">
                <a16:creationId xmlns:a16="http://schemas.microsoft.com/office/drawing/2014/main" id="{A1CC50DB-1A57-EF05-CD85-1DBCFB4327D9}"/>
              </a:ext>
            </a:extLst>
          </p:cNvPr>
          <p:cNvSpPr>
            <a:spLocks noGrp="1"/>
          </p:cNvSpPr>
          <p:nvPr>
            <p:ph type="sldNum" sz="quarter" idx="7"/>
          </p:nvPr>
        </p:nvSpPr>
        <p:spPr/>
        <p:txBody>
          <a:bodyPr/>
          <a:lstStyle/>
          <a:p>
            <a:fld id="{B6F15528-21DE-4FAA-801E-634DDDAF4B2B}" type="slidenum">
              <a:rPr lang="en-IE" smtClean="0"/>
              <a:t>6</a:t>
            </a:fld>
            <a:endParaRPr lang="en-IE"/>
          </a:p>
        </p:txBody>
      </p:sp>
      <p:sp>
        <p:nvSpPr>
          <p:cNvPr id="7" name="AutoShape 2" descr="Local Enhancement Programme 2026">
            <a:extLst>
              <a:ext uri="{FF2B5EF4-FFF2-40B4-BE49-F238E27FC236}">
                <a16:creationId xmlns:a16="http://schemas.microsoft.com/office/drawing/2014/main" id="{49CC1BF7-01FE-41AD-28C6-FAEDFBB77F5C}"/>
              </a:ext>
            </a:extLst>
          </p:cNvPr>
          <p:cNvSpPr>
            <a:spLocks noChangeAspect="1" noChangeArrowheads="1"/>
          </p:cNvSpPr>
          <p:nvPr/>
        </p:nvSpPr>
        <p:spPr bwMode="auto">
          <a:xfrm>
            <a:off x="4241800" y="270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9" name="AutoShape 4" descr="Local Enhancement Programme 2026">
            <a:extLst>
              <a:ext uri="{FF2B5EF4-FFF2-40B4-BE49-F238E27FC236}">
                <a16:creationId xmlns:a16="http://schemas.microsoft.com/office/drawing/2014/main" id="{4BF85831-5D8B-CAE2-04FF-566F8ACC0083}"/>
              </a:ext>
            </a:extLst>
          </p:cNvPr>
          <p:cNvSpPr>
            <a:spLocks noChangeAspect="1" noChangeArrowheads="1"/>
          </p:cNvSpPr>
          <p:nvPr/>
        </p:nvSpPr>
        <p:spPr bwMode="auto">
          <a:xfrm>
            <a:off x="4394200" y="286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2054" name="Picture 6">
            <a:extLst>
              <a:ext uri="{FF2B5EF4-FFF2-40B4-BE49-F238E27FC236}">
                <a16:creationId xmlns:a16="http://schemas.microsoft.com/office/drawing/2014/main" id="{638FA954-2C2B-7283-FFD9-73E7DD45C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9584" y="1224516"/>
            <a:ext cx="2811279" cy="14033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logo on a black background&#10;&#10;AI-generated content may be incorrect.">
            <a:extLst>
              <a:ext uri="{FF2B5EF4-FFF2-40B4-BE49-F238E27FC236}">
                <a16:creationId xmlns:a16="http://schemas.microsoft.com/office/drawing/2014/main" id="{3586F3D3-F29D-F488-AF5A-0726EC1BE1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4932" y="3431859"/>
            <a:ext cx="2353735" cy="1939966"/>
          </a:xfrm>
          <a:prstGeom prst="rect">
            <a:avLst/>
          </a:prstGeom>
        </p:spPr>
      </p:pic>
    </p:spTree>
    <p:extLst>
      <p:ext uri="{BB962C8B-B14F-4D97-AF65-F5344CB8AC3E}">
        <p14:creationId xmlns:p14="http://schemas.microsoft.com/office/powerpoint/2010/main" val="3031975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0B4F-D4CA-4D4A-A177-6FD8A6A7A342}"/>
              </a:ext>
            </a:extLst>
          </p:cNvPr>
          <p:cNvSpPr>
            <a:spLocks noGrp="1"/>
          </p:cNvSpPr>
          <p:nvPr>
            <p:ph type="title"/>
          </p:nvPr>
        </p:nvSpPr>
        <p:spPr>
          <a:xfrm>
            <a:off x="324194" y="619311"/>
            <a:ext cx="6841414" cy="437850"/>
          </a:xfrm>
        </p:spPr>
        <p:txBody>
          <a:bodyPr anchor="b">
            <a:normAutofit/>
          </a:bodyPr>
          <a:lstStyle/>
          <a:p>
            <a:pPr algn="l"/>
            <a:r>
              <a:rPr lang="en-IE" sz="2400" dirty="0"/>
              <a:t>Importance of completing the application</a:t>
            </a:r>
          </a:p>
        </p:txBody>
      </p:sp>
      <p:sp>
        <p:nvSpPr>
          <p:cNvPr id="3" name="Content Placeholder 2">
            <a:extLst>
              <a:ext uri="{FF2B5EF4-FFF2-40B4-BE49-F238E27FC236}">
                <a16:creationId xmlns:a16="http://schemas.microsoft.com/office/drawing/2014/main" id="{C4705A99-E36C-46E4-BEC6-9C06702C5273}"/>
              </a:ext>
            </a:extLst>
          </p:cNvPr>
          <p:cNvSpPr>
            <a:spLocks noGrp="1"/>
          </p:cNvSpPr>
          <p:nvPr>
            <p:ph idx="1"/>
          </p:nvPr>
        </p:nvSpPr>
        <p:spPr>
          <a:xfrm>
            <a:off x="306794" y="1295130"/>
            <a:ext cx="5853877" cy="3956304"/>
          </a:xfrm>
        </p:spPr>
        <p:txBody>
          <a:bodyPr anchor="t">
            <a:noAutofit/>
          </a:bodyPr>
          <a:lstStyle/>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Most schemes are competitive - need to submit application with detail about project</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Complete all questions on the application</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The quality of your application is compared to others</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Poor applications with little detail may result in no funding being awarded, or less funding than you are seeking</a:t>
            </a:r>
          </a:p>
          <a:p>
            <a:pPr marL="285750" indent="-285750">
              <a:lnSpc>
                <a:spcPct val="90000"/>
              </a:lnSpc>
              <a:spcAft>
                <a:spcPts val="600"/>
              </a:spcAft>
              <a:buFont typeface="Arial" panose="020B0604020202020204" pitchFamily="34" charset="0"/>
              <a:buChar char="•"/>
            </a:pPr>
            <a:endParaRPr lang="en-IE" b="0" dirty="0">
              <a:solidFill>
                <a:schemeClr val="tx1"/>
              </a:solidFill>
            </a:endParaRPr>
          </a:p>
          <a:p>
            <a:pPr marL="285750" indent="-285750">
              <a:lnSpc>
                <a:spcPct val="90000"/>
              </a:lnSpc>
              <a:spcAft>
                <a:spcPts val="600"/>
              </a:spcAft>
              <a:buFont typeface="Arial" panose="020B0604020202020204" pitchFamily="34" charset="0"/>
              <a:buChar char="•"/>
            </a:pPr>
            <a:r>
              <a:rPr lang="en-GB" sz="1600" spc="-10" dirty="0"/>
              <a:t>Drawing down your grant</a:t>
            </a:r>
          </a:p>
          <a:p>
            <a:pPr marL="355600" indent="-342900">
              <a:lnSpc>
                <a:spcPct val="100000"/>
              </a:lnSpc>
              <a:spcBef>
                <a:spcPts val="610"/>
              </a:spcBef>
              <a:buFont typeface="Arial" panose="020B0604020202020204" pitchFamily="34" charset="0"/>
              <a:buChar char="•"/>
            </a:pPr>
            <a:r>
              <a:rPr lang="en-IE" b="0" dirty="0">
                <a:solidFill>
                  <a:schemeClr val="tx1"/>
                </a:solidFill>
                <a:latin typeface="Museo Sans"/>
                <a:cs typeface="Museo Sans"/>
              </a:rPr>
              <a:t>Know the deadline for your claim</a:t>
            </a:r>
          </a:p>
          <a:p>
            <a:pPr marL="355600" indent="-342900">
              <a:spcBef>
                <a:spcPts val="610"/>
              </a:spcBef>
              <a:buFont typeface="Arial" panose="020B0604020202020204" pitchFamily="34" charset="0"/>
              <a:buChar char="•"/>
            </a:pPr>
            <a:r>
              <a:rPr lang="en-IE" b="0" dirty="0">
                <a:solidFill>
                  <a:schemeClr val="tx1"/>
                </a:solidFill>
                <a:latin typeface="Museo Sans"/>
                <a:cs typeface="Museo Sans"/>
              </a:rPr>
              <a:t>Grants paid retrospectively and based on actual expenditure incurred - keep your invoices and receipts</a:t>
            </a:r>
          </a:p>
          <a:p>
            <a:pPr marL="355600" indent="-342900">
              <a:spcBef>
                <a:spcPts val="610"/>
              </a:spcBef>
              <a:buFont typeface="Arial" panose="020B0604020202020204" pitchFamily="34" charset="0"/>
              <a:buChar char="•"/>
            </a:pPr>
            <a:r>
              <a:rPr lang="en-IE" b="0" dirty="0">
                <a:solidFill>
                  <a:schemeClr val="tx1"/>
                </a:solidFill>
                <a:latin typeface="Museo Sans"/>
                <a:cs typeface="Museo Sans"/>
              </a:rPr>
              <a:t>For capital works - you may need evidence of tax compliance, engineers sign off at each stage - be aware of this before the project starts</a:t>
            </a:r>
          </a:p>
          <a:p>
            <a:pPr marL="285750" indent="-285750">
              <a:lnSpc>
                <a:spcPct val="90000"/>
              </a:lnSpc>
              <a:spcAft>
                <a:spcPts val="600"/>
              </a:spcAft>
              <a:buFont typeface="Arial" panose="020B0604020202020204" pitchFamily="34" charset="0"/>
              <a:buChar char="•"/>
            </a:pPr>
            <a:endParaRPr lang="en-IE" dirty="0"/>
          </a:p>
          <a:p>
            <a:pPr marL="285750" indent="-285750">
              <a:lnSpc>
                <a:spcPct val="90000"/>
              </a:lnSpc>
              <a:spcAft>
                <a:spcPts val="600"/>
              </a:spcAft>
              <a:buFont typeface="Arial" panose="020B0604020202020204" pitchFamily="34" charset="0"/>
              <a:buChar char="•"/>
            </a:pPr>
            <a:endParaRPr lang="en-IE" sz="1800" b="0" dirty="0">
              <a:solidFill>
                <a:schemeClr val="tx1"/>
              </a:solidFill>
            </a:endParaRPr>
          </a:p>
        </p:txBody>
      </p:sp>
      <p:sp>
        <p:nvSpPr>
          <p:cNvPr id="4" name="object 4">
            <a:extLst>
              <a:ext uri="{FF2B5EF4-FFF2-40B4-BE49-F238E27FC236}">
                <a16:creationId xmlns:a16="http://schemas.microsoft.com/office/drawing/2014/main" id="{634B5DCD-1A3A-DBF2-83AE-94A4115E09CC}"/>
              </a:ext>
            </a:extLst>
          </p:cNvPr>
          <p:cNvSpPr/>
          <p:nvPr/>
        </p:nvSpPr>
        <p:spPr>
          <a:xfrm>
            <a:off x="306794" y="57925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pic>
        <p:nvPicPr>
          <p:cNvPr id="5" name="Picture 4">
            <a:extLst>
              <a:ext uri="{FF2B5EF4-FFF2-40B4-BE49-F238E27FC236}">
                <a16:creationId xmlns:a16="http://schemas.microsoft.com/office/drawing/2014/main" id="{1B624445-1697-1604-7DBF-FD8F9411649B}"/>
              </a:ext>
            </a:extLst>
          </p:cNvPr>
          <p:cNvPicPr>
            <a:picLocks noChangeAspect="1"/>
          </p:cNvPicPr>
          <p:nvPr/>
        </p:nvPicPr>
        <p:blipFill>
          <a:blip r:embed="rId3"/>
          <a:stretch>
            <a:fillRect/>
          </a:stretch>
        </p:blipFill>
        <p:spPr>
          <a:xfrm>
            <a:off x="7917886" y="224603"/>
            <a:ext cx="695004" cy="317019"/>
          </a:xfrm>
          <a:prstGeom prst="rect">
            <a:avLst/>
          </a:prstGeom>
        </p:spPr>
      </p:pic>
      <p:pic>
        <p:nvPicPr>
          <p:cNvPr id="6" name="Picture 5">
            <a:extLst>
              <a:ext uri="{FF2B5EF4-FFF2-40B4-BE49-F238E27FC236}">
                <a16:creationId xmlns:a16="http://schemas.microsoft.com/office/drawing/2014/main" id="{4A1CB8DD-D524-3494-3CBE-C9DBE7CD4B00}"/>
              </a:ext>
            </a:extLst>
          </p:cNvPr>
          <p:cNvPicPr>
            <a:picLocks noChangeAspect="1"/>
          </p:cNvPicPr>
          <p:nvPr/>
        </p:nvPicPr>
        <p:blipFill>
          <a:blip r:embed="rId4"/>
          <a:stretch>
            <a:fillRect/>
          </a:stretch>
        </p:blipFill>
        <p:spPr>
          <a:xfrm>
            <a:off x="452115" y="5303386"/>
            <a:ext cx="7590178" cy="6097"/>
          </a:xfrm>
          <a:prstGeom prst="rect">
            <a:avLst/>
          </a:prstGeom>
        </p:spPr>
      </p:pic>
      <p:sp>
        <p:nvSpPr>
          <p:cNvPr id="7" name="Slide Number Placeholder 6">
            <a:extLst>
              <a:ext uri="{FF2B5EF4-FFF2-40B4-BE49-F238E27FC236}">
                <a16:creationId xmlns:a16="http://schemas.microsoft.com/office/drawing/2014/main" id="{4ACA6489-D92C-E771-9162-A4F83DBFB661}"/>
              </a:ext>
            </a:extLst>
          </p:cNvPr>
          <p:cNvSpPr>
            <a:spLocks noGrp="1"/>
          </p:cNvSpPr>
          <p:nvPr>
            <p:ph type="sldNum" sz="quarter" idx="7"/>
          </p:nvPr>
        </p:nvSpPr>
        <p:spPr/>
        <p:txBody>
          <a:bodyPr/>
          <a:lstStyle/>
          <a:p>
            <a:fld id="{B6F15528-21DE-4FAA-801E-634DDDAF4B2B}" type="slidenum">
              <a:rPr lang="en-IE" smtClean="0"/>
              <a:t>7</a:t>
            </a:fld>
            <a:endParaRPr lang="en-IE"/>
          </a:p>
        </p:txBody>
      </p:sp>
      <p:pic>
        <p:nvPicPr>
          <p:cNvPr id="10" name="Picture 9">
            <a:extLst>
              <a:ext uri="{FF2B5EF4-FFF2-40B4-BE49-F238E27FC236}">
                <a16:creationId xmlns:a16="http://schemas.microsoft.com/office/drawing/2014/main" id="{D4B29E3E-1217-0373-E292-F00BA9397FEE}"/>
              </a:ext>
            </a:extLst>
          </p:cNvPr>
          <p:cNvPicPr>
            <a:picLocks noChangeAspect="1"/>
          </p:cNvPicPr>
          <p:nvPr/>
        </p:nvPicPr>
        <p:blipFill>
          <a:blip r:embed="rId5"/>
          <a:stretch>
            <a:fillRect/>
          </a:stretch>
        </p:blipFill>
        <p:spPr>
          <a:xfrm>
            <a:off x="6194066" y="1295131"/>
            <a:ext cx="2272071" cy="1444860"/>
          </a:xfrm>
          <a:prstGeom prst="rect">
            <a:avLst/>
          </a:prstGeom>
        </p:spPr>
      </p:pic>
      <p:pic>
        <p:nvPicPr>
          <p:cNvPr id="8" name="Picture 7" descr="A stack of receipt papers&#10;&#10;Description automatically generated">
            <a:extLst>
              <a:ext uri="{FF2B5EF4-FFF2-40B4-BE49-F238E27FC236}">
                <a16:creationId xmlns:a16="http://schemas.microsoft.com/office/drawing/2014/main" id="{DBAE13E8-3817-CB01-1028-7275EC6130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4067" y="2711199"/>
            <a:ext cx="2238676" cy="1124165"/>
          </a:xfrm>
          <a:prstGeom prst="rect">
            <a:avLst/>
          </a:prstGeom>
        </p:spPr>
      </p:pic>
      <p:pic>
        <p:nvPicPr>
          <p:cNvPr id="11" name="Picture 2" descr="Certificate of Compliance">
            <a:extLst>
              <a:ext uri="{FF2B5EF4-FFF2-40B4-BE49-F238E27FC236}">
                <a16:creationId xmlns:a16="http://schemas.microsoft.com/office/drawing/2014/main" id="{CC3AA6BB-0B4C-4559-8EEE-8E80A6108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4067" y="3902166"/>
            <a:ext cx="2238676" cy="134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864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0067" y="680977"/>
            <a:ext cx="8327840" cy="767326"/>
          </a:xfrm>
          <a:prstGeom prst="rect">
            <a:avLst/>
          </a:prstGeom>
        </p:spPr>
        <p:txBody>
          <a:bodyPr vert="horz" wrap="square" lIns="0" tIns="12700" rIns="0" bIns="0" rtlCol="0">
            <a:spAutoFit/>
          </a:bodyPr>
          <a:lstStyle/>
          <a:p>
            <a:pPr marL="12700" algn="l">
              <a:lnSpc>
                <a:spcPts val="2960"/>
              </a:lnSpc>
              <a:spcBef>
                <a:spcPts val="100"/>
              </a:spcBef>
            </a:pPr>
            <a:r>
              <a:rPr lang="en-GB" sz="2400" dirty="0"/>
              <a:t>Community Grant Support Scheme 2026</a:t>
            </a:r>
            <a:br>
              <a:rPr lang="en-GB" sz="2400" dirty="0"/>
            </a:br>
            <a:r>
              <a:rPr lang="en-GB" sz="2400" dirty="0">
                <a:latin typeface="Museo Sans 700" panose="02000000000000000000"/>
              </a:rPr>
              <a:t>Community Development Section, </a:t>
            </a:r>
            <a:r>
              <a:rPr lang="en-GB" sz="2400" b="0" u="sng" dirty="0">
                <a:solidFill>
                  <a:srgbClr val="2E6CA3"/>
                </a:solidFill>
                <a:latin typeface="Museo Sans 700" panose="02000000000000000000"/>
              </a:rPr>
              <a:t>c</a:t>
            </a:r>
            <a:r>
              <a:rPr lang="en-GB" sz="2400" b="0" u="sng" dirty="0">
                <a:solidFill>
                  <a:srgbClr val="2E6CA3"/>
                </a:solidFill>
                <a:latin typeface="Museo Sans 700" panose="02000000000000000000"/>
                <a:hlinkClick r:id="rId3">
                  <a:extLst>
                    <a:ext uri="{A12FA001-AC4F-418D-AE19-62706E023703}">
                      <ahyp:hlinkClr xmlns:ahyp="http://schemas.microsoft.com/office/drawing/2018/hyperlinkcolor" val="tx"/>
                    </a:ext>
                  </a:extLst>
                </a:hlinkClick>
              </a:rPr>
              <a:t>ommgrants@longfordcoco.ie</a:t>
            </a:r>
            <a:r>
              <a:rPr lang="en-GB" sz="2400" b="0" u="sng" dirty="0">
                <a:solidFill>
                  <a:srgbClr val="2E6CA3"/>
                </a:solidFill>
                <a:latin typeface="Museo Sans 700" panose="02000000000000000000"/>
              </a:rPr>
              <a:t> </a:t>
            </a:r>
            <a:endParaRPr sz="2400" spc="-10" dirty="0">
              <a:latin typeface="Museo Sans 700" panose="02000000000000000000"/>
            </a:endParaRPr>
          </a:p>
        </p:txBody>
      </p:sp>
      <p:pic>
        <p:nvPicPr>
          <p:cNvPr id="3" name="object 3"/>
          <p:cNvPicPr/>
          <p:nvPr/>
        </p:nvPicPr>
        <p:blipFill>
          <a:blip r:embed="rId4"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514495" y="1923803"/>
            <a:ext cx="7930100" cy="3191579"/>
          </a:xfrm>
          <a:prstGeom prst="rect">
            <a:avLst/>
          </a:prstGeom>
        </p:spPr>
        <p:txBody>
          <a:bodyPr vert="horz" wrap="square" lIns="0" tIns="77470" rIns="0" bIns="0" rtlCol="0" anchor="t">
            <a:spAutoFit/>
          </a:bodyPr>
          <a:lstStyle/>
          <a:p>
            <a:pPr marL="12700">
              <a:spcBef>
                <a:spcPts val="610"/>
              </a:spcBef>
            </a:pPr>
            <a:r>
              <a:rPr lang="en-GB" dirty="0">
                <a:latin typeface="Museo Sans 700" panose="02000000000000000000" pitchFamily="50" charset="0"/>
              </a:rPr>
              <a:t>Small grants to Voluntary and Community Groups registered with Longford PPN</a:t>
            </a:r>
          </a:p>
          <a:p>
            <a:pPr marL="298450" indent="-285750" algn="l">
              <a:lnSpc>
                <a:spcPct val="100000"/>
              </a:lnSpc>
              <a:spcBef>
                <a:spcPts val="610"/>
              </a:spcBef>
              <a:buFont typeface="Arial" panose="020B0604020202020204" pitchFamily="34" charset="0"/>
              <a:buChar char="•"/>
            </a:pPr>
            <a:r>
              <a:rPr lang="en-GB" b="0" dirty="0">
                <a:solidFill>
                  <a:srgbClr val="000000"/>
                </a:solidFill>
                <a:latin typeface="Museo Sans"/>
              </a:rPr>
              <a:t>Application must meet the values and objectives in Longford Local Community Development Committee (LCDC) </a:t>
            </a:r>
            <a:r>
              <a:rPr lang="en-GB" b="0" i="0" u="sng" dirty="0">
                <a:solidFill>
                  <a:srgbClr val="2E6CA3"/>
                </a:solidFill>
                <a:effectLst/>
                <a:latin typeface="Museo Sans"/>
                <a:hlinkClick r:id="rId5"/>
              </a:rPr>
              <a:t>Equality Human Rights Statement</a:t>
            </a:r>
            <a:endParaRPr lang="en-GB" b="0" dirty="0">
              <a:solidFill>
                <a:srgbClr val="FF0000"/>
              </a:solidFill>
              <a:latin typeface="Museo Sans"/>
              <a:cs typeface="Museo Sans"/>
            </a:endParaRPr>
          </a:p>
          <a:p>
            <a:pPr marL="297180" marR="84455" indent="-285750" algn="l">
              <a:lnSpc>
                <a:spcPts val="1800"/>
              </a:lnSpc>
              <a:spcBef>
                <a:spcPts val="1135"/>
              </a:spcBef>
              <a:buFont typeface="Arial" panose="020B0604020202020204" pitchFamily="34" charset="0"/>
              <a:buChar char="•"/>
              <a:tabLst>
                <a:tab pos="120650" algn="l"/>
              </a:tabLst>
            </a:pPr>
            <a:r>
              <a:rPr lang="en-GB" b="0" dirty="0">
                <a:solidFill>
                  <a:srgbClr val="000000"/>
                </a:solidFill>
                <a:latin typeface="Museo Sans"/>
              </a:rPr>
              <a:t>No minimum or maximum grants, typically around €750-1,000. Match funding is not required. Separate fund in 2026 for community groups with a county-wide remit.</a:t>
            </a:r>
          </a:p>
          <a:p>
            <a:pPr marL="297180" marR="84455" indent="-285750" algn="l">
              <a:lnSpc>
                <a:spcPts val="1800"/>
              </a:lnSpc>
              <a:spcBef>
                <a:spcPts val="1135"/>
              </a:spcBef>
              <a:buFont typeface="Arial" panose="020B0604020202020204" pitchFamily="34" charset="0"/>
              <a:buChar char="•"/>
              <a:tabLst>
                <a:tab pos="120650" algn="l"/>
              </a:tabLst>
            </a:pPr>
            <a:r>
              <a:rPr lang="en-GB" b="0" dirty="0">
                <a:solidFill>
                  <a:schemeClr val="tx1"/>
                </a:solidFill>
                <a:latin typeface="Museo Sans"/>
                <a:cs typeface="Museo Sans"/>
              </a:rPr>
              <a:t>Online applications will open in March 2026 and close in April 2026</a:t>
            </a:r>
            <a:r>
              <a:rPr lang="en-GB" b="0" dirty="0">
                <a:solidFill>
                  <a:schemeClr val="tx1"/>
                </a:solidFill>
                <a:latin typeface="Museo Sans"/>
              </a:rPr>
              <a:t>. Must be completed by </a:t>
            </a:r>
            <a:r>
              <a:rPr lang="en-GB" b="0" dirty="0">
                <a:solidFill>
                  <a:srgbClr val="000000"/>
                </a:solidFill>
                <a:latin typeface="Museo Sans"/>
              </a:rPr>
              <a:t>Chairperson, Secretary or Treasurer. Decisions by Councillors in May.</a:t>
            </a:r>
          </a:p>
          <a:p>
            <a:pPr marL="297180" marR="84455" indent="-285750" algn="l">
              <a:lnSpc>
                <a:spcPts val="1800"/>
              </a:lnSpc>
              <a:spcBef>
                <a:spcPts val="1135"/>
              </a:spcBef>
              <a:spcAft>
                <a:spcPts val="800"/>
              </a:spcAft>
              <a:buFont typeface="Arial" panose="020B0604020202020204" pitchFamily="34" charset="0"/>
              <a:buChar char="•"/>
              <a:tabLst>
                <a:tab pos="120650" algn="l"/>
              </a:tabLst>
            </a:pPr>
            <a:r>
              <a:rPr lang="en-GB" b="0" dirty="0">
                <a:solidFill>
                  <a:srgbClr val="000000"/>
                </a:solidFill>
                <a:latin typeface="Museo Sans"/>
              </a:rPr>
              <a:t>Invoices</a:t>
            </a:r>
            <a:r>
              <a:rPr lang="en-GB" b="0" dirty="0">
                <a:solidFill>
                  <a:schemeClr val="tx1"/>
                </a:solidFill>
                <a:latin typeface="Museo Sans"/>
              </a:rPr>
              <a:t>, receipts and photographs required if grant award is &gt;€1,000 </a:t>
            </a:r>
          </a:p>
          <a:p>
            <a:pPr marL="285750" indent="-285750" algn="l">
              <a:lnSpc>
                <a:spcPct val="107000"/>
              </a:lnSpc>
              <a:spcAft>
                <a:spcPts val="800"/>
              </a:spcAft>
              <a:buFont typeface="Arial" panose="020B0604020202020204" pitchFamily="34" charset="0"/>
              <a:buChar char="•"/>
            </a:pPr>
            <a:r>
              <a:rPr lang="en-GB" b="0" dirty="0">
                <a:solidFill>
                  <a:schemeClr val="tx1"/>
                </a:solidFill>
                <a:latin typeface="Museo Sans"/>
              </a:rPr>
              <a:t>Drawdown by the end of October 2026</a:t>
            </a:r>
          </a:p>
          <a:p>
            <a:pPr algn="l">
              <a:lnSpc>
                <a:spcPct val="107000"/>
              </a:lnSpc>
              <a:spcAft>
                <a:spcPts val="800"/>
              </a:spcAft>
            </a:pPr>
            <a:r>
              <a:rPr lang="en-GB" b="0" dirty="0">
                <a:latin typeface="Museo Sans 700" panose="02000000000000000000" pitchFamily="50" charset="0"/>
              </a:rPr>
              <a:t>See longfordcoco.ie for more or call 043 334 33 13 / 334 34 72 </a:t>
            </a:r>
            <a:endParaRPr lang="en-GB" b="0" u="sng" dirty="0">
              <a:solidFill>
                <a:srgbClr val="2E6CA3"/>
              </a:solidFill>
              <a:latin typeface="Museo Sans"/>
            </a:endParaRPr>
          </a:p>
        </p:txBody>
      </p:sp>
      <p:sp>
        <p:nvSpPr>
          <p:cNvPr id="8" name="Slide Number Placeholder 7">
            <a:extLst>
              <a:ext uri="{FF2B5EF4-FFF2-40B4-BE49-F238E27FC236}">
                <a16:creationId xmlns:a16="http://schemas.microsoft.com/office/drawing/2014/main" id="{B1E8E4B7-5BAC-4991-460A-CB6B6E010B47}"/>
              </a:ext>
            </a:extLst>
          </p:cNvPr>
          <p:cNvSpPr>
            <a:spLocks noGrp="1"/>
          </p:cNvSpPr>
          <p:nvPr>
            <p:ph type="sldNum" sz="quarter" idx="7"/>
          </p:nvPr>
        </p:nvSpPr>
        <p:spPr>
          <a:xfrm>
            <a:off x="7670800" y="5320855"/>
            <a:ext cx="678180" cy="286067"/>
          </a:xfrm>
        </p:spPr>
        <p:txBody>
          <a:bodyPr/>
          <a:lstStyle/>
          <a:p>
            <a:fld id="{B6F15528-21DE-4FAA-801E-634DDDAF4B2B}" type="slidenum">
              <a:rPr lang="en-IE" smtClean="0"/>
              <a:t>8</a:t>
            </a:fld>
            <a:endParaRPr lang="en-IE"/>
          </a:p>
        </p:txBody>
      </p:sp>
    </p:spTree>
    <p:extLst>
      <p:ext uri="{BB962C8B-B14F-4D97-AF65-F5344CB8AC3E}">
        <p14:creationId xmlns:p14="http://schemas.microsoft.com/office/powerpoint/2010/main" val="1534102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8250" y="694201"/>
            <a:ext cx="7091900" cy="766107"/>
          </a:xfrm>
          <a:prstGeom prst="rect">
            <a:avLst/>
          </a:prstGeom>
        </p:spPr>
        <p:txBody>
          <a:bodyPr vert="horz" wrap="square" lIns="0" tIns="12700" rIns="0" bIns="0" rtlCol="0" anchor="t">
            <a:spAutoFit/>
          </a:bodyPr>
          <a:lstStyle/>
          <a:p>
            <a:pPr marL="12700" algn="l">
              <a:lnSpc>
                <a:spcPts val="2960"/>
              </a:lnSpc>
              <a:spcBef>
                <a:spcPts val="100"/>
              </a:spcBef>
            </a:pPr>
            <a:r>
              <a:rPr lang="en-GB" sz="2400" dirty="0"/>
              <a:t>Community Grant Support Scheme</a:t>
            </a:r>
            <a:br>
              <a:rPr lang="en-GB" sz="2400" dirty="0"/>
            </a:br>
            <a:r>
              <a:rPr lang="en-GB" sz="2400" dirty="0"/>
              <a:t>2025 grant awards examples</a:t>
            </a:r>
            <a:endParaRPr spc="-10" dirty="0"/>
          </a:p>
        </p:txBody>
      </p:sp>
      <p:sp>
        <p:nvSpPr>
          <p:cNvPr id="3" name="Slide Number Placeholder 2">
            <a:extLst>
              <a:ext uri="{FF2B5EF4-FFF2-40B4-BE49-F238E27FC236}">
                <a16:creationId xmlns:a16="http://schemas.microsoft.com/office/drawing/2014/main" id="{F2752A5D-21A5-1B46-48BB-467B825F6F3D}"/>
              </a:ext>
            </a:extLst>
          </p:cNvPr>
          <p:cNvSpPr>
            <a:spLocks noGrp="1"/>
          </p:cNvSpPr>
          <p:nvPr>
            <p:ph type="sldNum" sz="quarter" idx="7"/>
          </p:nvPr>
        </p:nvSpPr>
        <p:spPr/>
        <p:txBody>
          <a:bodyPr/>
          <a:lstStyle/>
          <a:p>
            <a:fld id="{B6F15528-21DE-4FAA-801E-634DDDAF4B2B}" type="slidenum">
              <a:rPr lang="en-IE" smtClean="0"/>
              <a:t>9</a:t>
            </a:fld>
            <a:endParaRPr lang="en-IE"/>
          </a:p>
        </p:txBody>
      </p:sp>
      <p:graphicFrame>
        <p:nvGraphicFramePr>
          <p:cNvPr id="7" name="Table 6">
            <a:extLst>
              <a:ext uri="{FF2B5EF4-FFF2-40B4-BE49-F238E27FC236}">
                <a16:creationId xmlns:a16="http://schemas.microsoft.com/office/drawing/2014/main" id="{B4F74A28-6A8E-3012-DB0F-E7766161E298}"/>
              </a:ext>
            </a:extLst>
          </p:cNvPr>
          <p:cNvGraphicFramePr>
            <a:graphicFrameLocks noGrp="1"/>
          </p:cNvGraphicFramePr>
          <p:nvPr>
            <p:extLst>
              <p:ext uri="{D42A27DB-BD31-4B8C-83A1-F6EECF244321}">
                <p14:modId xmlns:p14="http://schemas.microsoft.com/office/powerpoint/2010/main" val="3456172601"/>
              </p:ext>
            </p:extLst>
          </p:nvPr>
        </p:nvGraphicFramePr>
        <p:xfrm>
          <a:off x="2404256" y="1460307"/>
          <a:ext cx="3979888" cy="3799690"/>
        </p:xfrm>
        <a:graphic>
          <a:graphicData uri="http://schemas.openxmlformats.org/drawingml/2006/table">
            <a:tbl>
              <a:tblPr firstRow="1" bandRow="1">
                <a:tableStyleId>{5C22544A-7EE6-4342-B048-85BDC9FD1C3A}</a:tableStyleId>
              </a:tblPr>
              <a:tblGrid>
                <a:gridCol w="3979888">
                  <a:extLst>
                    <a:ext uri="{9D8B030D-6E8A-4147-A177-3AD203B41FA5}">
                      <a16:colId xmlns:a16="http://schemas.microsoft.com/office/drawing/2014/main" val="2972245614"/>
                    </a:ext>
                  </a:extLst>
                </a:gridCol>
              </a:tblGrid>
              <a:tr h="244115">
                <a:tc>
                  <a:txBody>
                    <a:bodyPr/>
                    <a:lstStyle/>
                    <a:p>
                      <a:pPr marL="0" marR="0" lvl="0" indent="0" algn="l" defTabSz="914400" eaLnBrk="1" fontAlgn="b" latinLnBrk="0" hangingPunct="1">
                        <a:lnSpc>
                          <a:spcPct val="100000"/>
                        </a:lnSpc>
                        <a:spcBef>
                          <a:spcPts val="0"/>
                        </a:spcBef>
                        <a:spcAft>
                          <a:spcPts val="0"/>
                        </a:spcAft>
                        <a:buClrTx/>
                        <a:buSzTx/>
                        <a:buFontTx/>
                        <a:buNone/>
                        <a:tabLst/>
                        <a:defRPr/>
                      </a:pPr>
                      <a:r>
                        <a:rPr lang="en-US" sz="1600" b="1" i="1" u="none" strike="noStrike" dirty="0">
                          <a:solidFill>
                            <a:schemeClr val="tx1"/>
                          </a:solidFill>
                          <a:effectLst/>
                          <a:latin typeface="Calibri" panose="020F0502020204030204" pitchFamily="34" charset="0"/>
                        </a:rPr>
                        <a:t>Name of Community Group</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8783770"/>
                  </a:ext>
                </a:extLst>
              </a:tr>
              <a:tr h="244115">
                <a:tc>
                  <a:txBody>
                    <a:bodyPr/>
                    <a:lstStyle/>
                    <a:p>
                      <a:pPr marL="0" marR="0" lvl="0" indent="0" algn="l" defTabSz="914400" eaLnBrk="1" fontAlgn="b" latinLnBrk="0" hangingPunct="1">
                        <a:lnSpc>
                          <a:spcPct val="100000"/>
                        </a:lnSpc>
                        <a:spcBef>
                          <a:spcPts val="0"/>
                        </a:spcBef>
                        <a:spcAft>
                          <a:spcPts val="0"/>
                        </a:spcAft>
                        <a:buClrTx/>
                        <a:buSzTx/>
                        <a:buFontTx/>
                        <a:buNone/>
                        <a:tabLst/>
                        <a:defRPr/>
                      </a:pPr>
                      <a:r>
                        <a:rPr lang="en-IE" sz="1400" b="0" i="0" u="none" strike="noStrike" dirty="0">
                          <a:solidFill>
                            <a:srgbClr val="000000"/>
                          </a:solidFill>
                          <a:effectLst/>
                          <a:latin typeface="MuseoSans-700"/>
                        </a:rPr>
                        <a:t>Abbeylara Mullinalaghta Community Games</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9557242"/>
                  </a:ext>
                </a:extLst>
              </a:tr>
              <a:tr h="244115">
                <a:tc>
                  <a:txBody>
                    <a:bodyPr/>
                    <a:lstStyle/>
                    <a:p>
                      <a:pPr algn="l" fontAlgn="b">
                        <a:lnSpc>
                          <a:spcPct val="100000"/>
                        </a:lnSpc>
                      </a:pPr>
                      <a:r>
                        <a:rPr lang="en-IE" sz="1400" b="0" i="0" u="none" strike="noStrike" dirty="0">
                          <a:solidFill>
                            <a:srgbClr val="000000"/>
                          </a:solidFill>
                          <a:effectLst/>
                          <a:latin typeface="MuseoSans-700"/>
                        </a:rPr>
                        <a:t>Ardagh </a:t>
                      </a:r>
                      <a:r>
                        <a:rPr lang="en-IE" sz="1400" b="0" i="0" u="none" strike="noStrike" dirty="0" err="1">
                          <a:solidFill>
                            <a:srgbClr val="000000"/>
                          </a:solidFill>
                          <a:effectLst/>
                          <a:latin typeface="MuseoSans-700"/>
                        </a:rPr>
                        <a:t>Moydow</a:t>
                      </a:r>
                      <a:r>
                        <a:rPr lang="en-IE" sz="1400" b="0" i="0" u="none" strike="noStrike" dirty="0">
                          <a:solidFill>
                            <a:srgbClr val="000000"/>
                          </a:solidFill>
                          <a:effectLst/>
                          <a:latin typeface="MuseoSans-700"/>
                        </a:rPr>
                        <a:t> Active Age</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889520"/>
                  </a:ext>
                </a:extLst>
              </a:tr>
              <a:tr h="244115">
                <a:tc>
                  <a:txBody>
                    <a:bodyPr/>
                    <a:lstStyle/>
                    <a:p>
                      <a:pPr algn="l" fontAlgn="b">
                        <a:lnSpc>
                          <a:spcPct val="100000"/>
                        </a:lnSpc>
                      </a:pPr>
                      <a:r>
                        <a:rPr lang="en-IE" sz="1400" b="0" i="0" u="none" strike="noStrike" dirty="0">
                          <a:solidFill>
                            <a:srgbClr val="000000"/>
                          </a:solidFill>
                          <a:effectLst/>
                          <a:latin typeface="MuseoSans-700"/>
                        </a:rPr>
                        <a:t>Ballymahon/</a:t>
                      </a:r>
                      <a:r>
                        <a:rPr lang="en-IE" sz="1400" b="0" i="0" u="none" strike="noStrike" dirty="0" err="1">
                          <a:solidFill>
                            <a:srgbClr val="000000"/>
                          </a:solidFill>
                          <a:effectLst/>
                          <a:latin typeface="MuseoSans-700"/>
                        </a:rPr>
                        <a:t>Landevant</a:t>
                      </a:r>
                      <a:r>
                        <a:rPr lang="en-IE" sz="1400" b="0" i="0" u="none" strike="noStrike" dirty="0">
                          <a:solidFill>
                            <a:srgbClr val="000000"/>
                          </a:solidFill>
                          <a:effectLst/>
                          <a:latin typeface="MuseoSans-700"/>
                        </a:rPr>
                        <a:t> Twinning (French Connection)</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1079366"/>
                  </a:ext>
                </a:extLst>
              </a:tr>
              <a:tr h="244115">
                <a:tc>
                  <a:txBody>
                    <a:bodyPr/>
                    <a:lstStyle/>
                    <a:p>
                      <a:pPr algn="l" fontAlgn="ctr">
                        <a:lnSpc>
                          <a:spcPct val="100000"/>
                        </a:lnSpc>
                      </a:pPr>
                      <a:r>
                        <a:rPr lang="en-IE" sz="1400" b="0" i="0" u="none" strike="noStrike" dirty="0">
                          <a:solidFill>
                            <a:srgbClr val="000000"/>
                          </a:solidFill>
                          <a:effectLst/>
                          <a:latin typeface="MuseoSans-700"/>
                        </a:rPr>
                        <a:t>Bo </a:t>
                      </a:r>
                      <a:r>
                        <a:rPr lang="en-IE" sz="1400" b="0" i="0" u="none" strike="noStrike" dirty="0" err="1">
                          <a:solidFill>
                            <a:srgbClr val="000000"/>
                          </a:solidFill>
                          <a:effectLst/>
                          <a:latin typeface="MuseoSans-700"/>
                        </a:rPr>
                        <a:t>Dearg</a:t>
                      </a:r>
                      <a:r>
                        <a:rPr lang="en-IE" sz="1400" b="0" i="0" u="none" strike="noStrike" dirty="0">
                          <a:solidFill>
                            <a:srgbClr val="000000"/>
                          </a:solidFill>
                          <a:effectLst/>
                          <a:latin typeface="MuseoSans-700"/>
                        </a:rPr>
                        <a:t> Residents Association</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0786167"/>
                  </a:ext>
                </a:extLst>
              </a:tr>
              <a:tr h="244115">
                <a:tc>
                  <a:txBody>
                    <a:bodyPr/>
                    <a:lstStyle/>
                    <a:p>
                      <a:pPr algn="l" fontAlgn="b">
                        <a:lnSpc>
                          <a:spcPct val="100000"/>
                        </a:lnSpc>
                      </a:pPr>
                      <a:r>
                        <a:rPr lang="en-IE" sz="1400" b="0" i="0" u="none" strike="noStrike" dirty="0" err="1">
                          <a:solidFill>
                            <a:srgbClr val="000000"/>
                          </a:solidFill>
                          <a:effectLst/>
                          <a:latin typeface="MuseoSans-700"/>
                        </a:rPr>
                        <a:t>Coolamber</a:t>
                      </a:r>
                      <a:r>
                        <a:rPr lang="en-IE" sz="1400" b="0" i="0" u="none" strike="noStrike" dirty="0">
                          <a:solidFill>
                            <a:srgbClr val="000000"/>
                          </a:solidFill>
                          <a:effectLst/>
                          <a:latin typeface="MuseoSans-700"/>
                        </a:rPr>
                        <a:t> ICA</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5575452"/>
                  </a:ext>
                </a:extLst>
              </a:tr>
              <a:tr h="244115">
                <a:tc>
                  <a:txBody>
                    <a:bodyPr/>
                    <a:lstStyle/>
                    <a:p>
                      <a:pPr algn="l" fontAlgn="b">
                        <a:lnSpc>
                          <a:spcPct val="100000"/>
                        </a:lnSpc>
                      </a:pPr>
                      <a:r>
                        <a:rPr lang="en-IE" sz="1400" b="0" i="0" u="none" strike="noStrike" dirty="0">
                          <a:solidFill>
                            <a:srgbClr val="000000"/>
                          </a:solidFill>
                          <a:effectLst/>
                          <a:latin typeface="MuseoSans-700"/>
                        </a:rPr>
                        <a:t>Dromard Area Mens Shed</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0874770"/>
                  </a:ext>
                </a:extLst>
              </a:tr>
              <a:tr h="244115">
                <a:tc>
                  <a:txBody>
                    <a:bodyPr/>
                    <a:lstStyle/>
                    <a:p>
                      <a:pPr algn="l" fontAlgn="b">
                        <a:lnSpc>
                          <a:spcPct val="100000"/>
                        </a:lnSpc>
                      </a:pPr>
                      <a:r>
                        <a:rPr lang="en-IE" sz="1400" b="0" i="0" u="none" strike="noStrike" dirty="0">
                          <a:solidFill>
                            <a:srgbClr val="000000"/>
                          </a:solidFill>
                          <a:effectLst/>
                          <a:latin typeface="MuseoSans-700"/>
                        </a:rPr>
                        <a:t>Goldsmith Festival Committee</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0194004"/>
                  </a:ext>
                </a:extLst>
              </a:tr>
              <a:tr h="244115">
                <a:tc>
                  <a:txBody>
                    <a:bodyPr/>
                    <a:lstStyle/>
                    <a:p>
                      <a:pPr algn="l" fontAlgn="b">
                        <a:lnSpc>
                          <a:spcPct val="100000"/>
                        </a:lnSpc>
                      </a:pPr>
                      <a:r>
                        <a:rPr lang="en-IE" sz="1400" b="0" i="0" u="none" strike="noStrike" dirty="0">
                          <a:solidFill>
                            <a:srgbClr val="000000"/>
                          </a:solidFill>
                          <a:effectLst/>
                          <a:latin typeface="MuseoSans-700"/>
                        </a:rPr>
                        <a:t>Granard Agricultural Show Society</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4857571"/>
                  </a:ext>
                </a:extLst>
              </a:tr>
              <a:tr h="244115">
                <a:tc>
                  <a:txBody>
                    <a:bodyPr/>
                    <a:lstStyle/>
                    <a:p>
                      <a:pPr algn="l" fontAlgn="b">
                        <a:lnSpc>
                          <a:spcPct val="100000"/>
                        </a:lnSpc>
                      </a:pPr>
                      <a:r>
                        <a:rPr lang="en-IE" sz="1400" b="0" i="0" u="none" strike="noStrike" dirty="0">
                          <a:solidFill>
                            <a:srgbClr val="000000"/>
                          </a:solidFill>
                          <a:effectLst/>
                          <a:latin typeface="MuseoSans-700"/>
                        </a:rPr>
                        <a:t>Lanesboro Christmas Lights</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0801900"/>
                  </a:ext>
                </a:extLst>
              </a:tr>
              <a:tr h="244115">
                <a:tc>
                  <a:txBody>
                    <a:bodyPr/>
                    <a:lstStyle/>
                    <a:p>
                      <a:pPr algn="l" fontAlgn="b">
                        <a:lnSpc>
                          <a:spcPct val="100000"/>
                        </a:lnSpc>
                      </a:pPr>
                      <a:r>
                        <a:rPr lang="en-IE" sz="1400" b="0" i="0" u="none" strike="noStrike" dirty="0">
                          <a:solidFill>
                            <a:srgbClr val="000000"/>
                          </a:solidFill>
                          <a:effectLst/>
                          <a:latin typeface="MuseoSans-700"/>
                        </a:rPr>
                        <a:t>Legan Tidy Towns</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5613755"/>
                  </a:ext>
                </a:extLst>
              </a:tr>
              <a:tr h="244115">
                <a:tc>
                  <a:txBody>
                    <a:bodyPr/>
                    <a:lstStyle/>
                    <a:p>
                      <a:pPr algn="l" fontAlgn="b">
                        <a:lnSpc>
                          <a:spcPct val="100000"/>
                        </a:lnSpc>
                      </a:pPr>
                      <a:r>
                        <a:rPr lang="en-IE" sz="1400" b="0" i="0" u="none" strike="noStrike" dirty="0">
                          <a:solidFill>
                            <a:srgbClr val="000000"/>
                          </a:solidFill>
                          <a:effectLst/>
                          <a:latin typeface="MuseoSans-700"/>
                        </a:rPr>
                        <a:t>Longford Indian Community</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8712763"/>
                  </a:ext>
                </a:extLst>
              </a:tr>
              <a:tr h="637464">
                <a:tc>
                  <a:txBody>
                    <a:bodyPr/>
                    <a:lstStyle/>
                    <a:p>
                      <a:pPr algn="l" fontAlgn="b">
                        <a:lnSpc>
                          <a:spcPct val="100000"/>
                        </a:lnSpc>
                      </a:pPr>
                      <a:r>
                        <a:rPr lang="en-IE" sz="1400" b="0" i="0" u="none" strike="noStrike" dirty="0">
                          <a:solidFill>
                            <a:srgbClr val="000000"/>
                          </a:solidFill>
                          <a:effectLst/>
                          <a:latin typeface="MuseoSans-700"/>
                        </a:rPr>
                        <a:t>Longford Vintage Club</a:t>
                      </a:r>
                    </a:p>
                    <a:p>
                      <a:pPr marL="0" marR="0" lvl="0" indent="0" algn="l" defTabSz="914400" eaLnBrk="1" fontAlgn="b" latinLnBrk="0" hangingPunct="1">
                        <a:lnSpc>
                          <a:spcPct val="100000"/>
                        </a:lnSpc>
                        <a:spcBef>
                          <a:spcPts val="0"/>
                        </a:spcBef>
                        <a:spcAft>
                          <a:spcPts val="0"/>
                        </a:spcAft>
                        <a:buClrTx/>
                        <a:buSzTx/>
                        <a:buFontTx/>
                        <a:buNone/>
                        <a:tabLst/>
                        <a:defRPr/>
                      </a:pPr>
                      <a:r>
                        <a:rPr lang="en-IE" sz="1400" b="0" i="0" u="none" strike="noStrike" dirty="0" err="1">
                          <a:solidFill>
                            <a:srgbClr val="000000"/>
                          </a:solidFill>
                          <a:effectLst/>
                          <a:latin typeface="MuseoSans-700"/>
                        </a:rPr>
                        <a:t>Mullinalaghta</a:t>
                      </a:r>
                      <a:r>
                        <a:rPr lang="en-IE" sz="1400" b="0" i="0" u="none" strike="noStrike" dirty="0">
                          <a:solidFill>
                            <a:srgbClr val="000000"/>
                          </a:solidFill>
                          <a:effectLst/>
                          <a:latin typeface="MuseoSans-700"/>
                        </a:rPr>
                        <a:t> Community Centre</a:t>
                      </a:r>
                    </a:p>
                    <a:p>
                      <a:pPr algn="l" fontAlgn="b">
                        <a:lnSpc>
                          <a:spcPct val="100000"/>
                        </a:lnSpc>
                      </a:pPr>
                      <a:endParaRPr lang="en-IE" sz="1400" b="0" i="0" u="none" strike="noStrike" dirty="0">
                        <a:solidFill>
                          <a:srgbClr val="000000"/>
                        </a:solidFill>
                        <a:effectLst/>
                        <a:latin typeface="MuseoSans-700"/>
                      </a:endParaRPr>
                    </a:p>
                    <a:p>
                      <a:pPr algn="l" fontAlgn="b">
                        <a:lnSpc>
                          <a:spcPct val="100000"/>
                        </a:lnSpc>
                      </a:pPr>
                      <a:endParaRPr lang="en-IE" sz="1400" b="0" i="0" u="none" strike="noStrike" dirty="0">
                        <a:solidFill>
                          <a:srgbClr val="000000"/>
                        </a:solidFill>
                        <a:effectLst/>
                        <a:latin typeface="MuseoSans-70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3497062"/>
                  </a:ext>
                </a:extLst>
              </a:tr>
            </a:tbl>
          </a:graphicData>
        </a:graphic>
      </p:graphicFrame>
    </p:spTree>
    <p:extLst>
      <p:ext uri="{BB962C8B-B14F-4D97-AF65-F5344CB8AC3E}">
        <p14:creationId xmlns:p14="http://schemas.microsoft.com/office/powerpoint/2010/main" val="504216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1783</TotalTime>
  <Words>5215</Words>
  <Application>Microsoft Office PowerPoint</Application>
  <PresentationFormat>Custom</PresentationFormat>
  <Paragraphs>480</Paragraphs>
  <Slides>44</Slides>
  <Notes>30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44</vt:i4>
      </vt:variant>
    </vt:vector>
  </HeadingPairs>
  <TitlesOfParts>
    <vt:vector size="62" baseType="lpstr">
      <vt:lpstr>Batang</vt:lpstr>
      <vt:lpstr>Arial</vt:lpstr>
      <vt:lpstr>Calibri</vt:lpstr>
      <vt:lpstr>Kalinga</vt:lpstr>
      <vt:lpstr>Mueseo Sans 700 </vt:lpstr>
      <vt:lpstr>Museo Sans</vt:lpstr>
      <vt:lpstr>Museo Sans 300</vt:lpstr>
      <vt:lpstr>Museo Sans 500</vt:lpstr>
      <vt:lpstr>Museo Sans 700</vt:lpstr>
      <vt:lpstr>MuseoSans-300</vt:lpstr>
      <vt:lpstr>MuseoSans-700</vt:lpstr>
      <vt:lpstr>Poppins</vt:lpstr>
      <vt:lpstr>Roboto</vt:lpstr>
      <vt:lpstr>Segoe UI</vt:lpstr>
      <vt:lpstr>Times New Roman</vt:lpstr>
      <vt:lpstr>Office Theme</vt:lpstr>
      <vt:lpstr>1_Office Theme</vt:lpstr>
      <vt:lpstr>2_Office Theme</vt:lpstr>
      <vt:lpstr>Pathways to Funding  Community Grant Schemes  Information Sessions 2026</vt:lpstr>
      <vt:lpstr>Agenda</vt:lpstr>
      <vt:lpstr>Longford Local Community Development Committee</vt:lpstr>
      <vt:lpstr>Selecting Community Projects</vt:lpstr>
      <vt:lpstr>Standard requirements for groups applying</vt:lpstr>
      <vt:lpstr>Identify the right funding scheme</vt:lpstr>
      <vt:lpstr>Importance of completing the application</vt:lpstr>
      <vt:lpstr>Community Grant Support Scheme 2026 Community Development Section, commgrants@longfordcoco.ie </vt:lpstr>
      <vt:lpstr>Community Grant Support Scheme 2025 grant awards examples</vt:lpstr>
      <vt:lpstr>CLÁR Programme Community Development Section, clar@longfordcoco.ie</vt:lpstr>
      <vt:lpstr>CLÁR Programme – sample of funded projects</vt:lpstr>
      <vt:lpstr>Local Enhancement Programme (LEP) 2026 Community Development Section</vt:lpstr>
      <vt:lpstr>Environment</vt:lpstr>
      <vt:lpstr>     Healthy Ireland Fund (Longford) ​      Expression of Interest 2026      Community Development Section </vt:lpstr>
      <vt:lpstr>PowerPoint Presentation</vt:lpstr>
      <vt:lpstr>Town and Village Renewal Scheme (TVRS)</vt:lpstr>
      <vt:lpstr>Outdoor Recreation and Infrastructure Scheme (ORIS)</vt:lpstr>
      <vt:lpstr>RRDF and URDF</vt:lpstr>
      <vt:lpstr>Tips for Successful Applications</vt:lpstr>
      <vt:lpstr>📞 Contact Details</vt:lpstr>
      <vt:lpstr>Arts Office Creative Ireland (CI) Longford County Archives &amp; Local Studies</vt:lpstr>
      <vt:lpstr>Arts Project Grant, Arts and Cultural Promotion Grants - Longford Arts Service</vt:lpstr>
      <vt:lpstr>Artist Bursary and Culture Night Grant Longford Arts Service</vt:lpstr>
      <vt:lpstr>Artist Collaboration Award</vt:lpstr>
      <vt:lpstr>Creative Ireland (CI) &amp; Cruinniú na nÓg </vt:lpstr>
      <vt:lpstr>Creative Ireland project examples</vt:lpstr>
      <vt:lpstr>Longford County Archives &amp; Local Studies</vt:lpstr>
      <vt:lpstr>Heritage Funding Opportunities for Communities </vt:lpstr>
      <vt:lpstr>Heritage Funding Opportunities – The Heritage Council</vt:lpstr>
      <vt:lpstr>Heritage Funding – Built Heritage &amp; Archaeology</vt:lpstr>
      <vt:lpstr>Heritage Funding Opportunities – Other</vt:lpstr>
      <vt:lpstr>Fáilte Ireland Regional Festival and Participative Events Fund - Longford Tourism </vt:lpstr>
      <vt:lpstr>Night Time Economy Small Grants scheme Supported by the Department of Tourism, Culture, Arts, Gaeltacht, Sport  and Media to develop Longford’s Night Time economy </vt:lpstr>
      <vt:lpstr>County Longford Public Participation Network (PPN) </vt:lpstr>
      <vt:lpstr>County Longford Public Participation Network (PPN) </vt:lpstr>
      <vt:lpstr>PowerPoint Presentation</vt:lpstr>
      <vt:lpstr>Who are LAWPRO?</vt:lpstr>
      <vt:lpstr>LAWPRO Funding Streams</vt:lpstr>
      <vt:lpstr>PowerPoint Presentation</vt:lpstr>
      <vt:lpstr>PowerPoint Presentation</vt:lpstr>
      <vt:lpstr>PowerPoint Presentation</vt:lpstr>
      <vt:lpstr>PowerPoint Presentation</vt:lpstr>
      <vt:lpstr>PowerPoint Presentation</vt:lpstr>
      <vt:lpstr>Summary of important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Museo Sans 700/300 34/36pt</dc:title>
  <dc:creator>Denise Canavan</dc:creator>
  <cp:lastModifiedBy>Louise Connaughton</cp:lastModifiedBy>
  <cp:revision>77</cp:revision>
  <dcterms:created xsi:type="dcterms:W3CDTF">2022-10-24T09:13:01Z</dcterms:created>
  <dcterms:modified xsi:type="dcterms:W3CDTF">2026-01-26T08:58:47Z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2022-10-24T00:00:00Z</vt:filetime>
  </property>
  <property fmtid="{D5CDD505-2E9C-101B-9397-08002B2CF9AE}" pid="3" name="Creator">
    <vt:lpwstr>Adobe InDesign 17.4 (Macintosh)</vt:lpwstr>
  </property>
  <property fmtid="{D5CDD505-2E9C-101B-9397-08002B2CF9AE}" pid="4" name="LastSaved">
    <vt:filetime>2022-10-24T00:00:00Z</vt:filetime>
  </property>
  <property fmtid="{D5CDD505-2E9C-101B-9397-08002B2CF9AE}" pid="5" name="Producer">
    <vt:lpwstr>Adobe PDF Library 16.0.7</vt:lpwstr>
  </property>
</Properties>
</file>