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61" r:id="rId3"/>
    <p:sldId id="262" r:id="rId4"/>
    <p:sldId id="265" r:id="rId5"/>
    <p:sldId id="326" r:id="rId6"/>
    <p:sldId id="266" r:id="rId7"/>
    <p:sldId id="334" r:id="rId8"/>
    <p:sldId id="269" r:id="rId9"/>
    <p:sldId id="270" r:id="rId10"/>
    <p:sldId id="327" r:id="rId11"/>
    <p:sldId id="332" r:id="rId12"/>
    <p:sldId id="329" r:id="rId13"/>
    <p:sldId id="330" r:id="rId14"/>
    <p:sldId id="331" r:id="rId15"/>
    <p:sldId id="359" r:id="rId16"/>
    <p:sldId id="341" r:id="rId17"/>
    <p:sldId id="351" r:id="rId18"/>
    <p:sldId id="259" r:id="rId19"/>
    <p:sldId id="352" r:id="rId20"/>
    <p:sldId id="353" r:id="rId21"/>
    <p:sldId id="348" r:id="rId22"/>
    <p:sldId id="257" r:id="rId23"/>
    <p:sldId id="349" r:id="rId24"/>
    <p:sldId id="363" r:id="rId25"/>
    <p:sldId id="364" r:id="rId26"/>
    <p:sldId id="354" r:id="rId27"/>
    <p:sldId id="355" r:id="rId28"/>
    <p:sldId id="358" r:id="rId29"/>
    <p:sldId id="344" r:id="rId30"/>
    <p:sldId id="337" r:id="rId31"/>
    <p:sldId id="338" r:id="rId32"/>
    <p:sldId id="366" r:id="rId33"/>
    <p:sldId id="260" r:id="rId34"/>
    <p:sldId id="336" r:id="rId35"/>
    <p:sldId id="345" r:id="rId36"/>
    <p:sldId id="346" r:id="rId37"/>
    <p:sldId id="347" r:id="rId38"/>
    <p:sldId id="368" r:id="rId39"/>
    <p:sldId id="369" r:id="rId40"/>
    <p:sldId id="370" r:id="rId41"/>
    <p:sldId id="371" r:id="rId42"/>
    <p:sldId id="342" r:id="rId43"/>
    <p:sldId id="365" r:id="rId44"/>
    <p:sldId id="335" r:id="rId45"/>
    <p:sldId id="350" r:id="rId46"/>
    <p:sldId id="361" r:id="rId47"/>
    <p:sldId id="372" r:id="rId48"/>
    <p:sldId id="356" r:id="rId49"/>
    <p:sldId id="357" r:id="rId50"/>
  </p:sldIdLst>
  <p:sldSz cx="8788400" cy="5721350"/>
  <p:notesSz cx="9928225" cy="67976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1C7D"/>
    <a:srgbClr val="864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varScale="1">
        <p:scale>
          <a:sx n="97" d="100"/>
          <a:sy n="97" d="100"/>
        </p:scale>
        <p:origin x="1109" y="6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351" cy="341393"/>
          </a:xfrm>
          <a:prstGeom prst="rect">
            <a:avLst/>
          </a:prstGeom>
        </p:spPr>
        <p:txBody>
          <a:bodyPr vert="horz" lIns="105403" tIns="52701" rIns="105403" bIns="52701" rtlCol="0"/>
          <a:lstStyle>
            <a:lvl1pPr algn="l">
              <a:defRPr sz="1400"/>
            </a:lvl1pPr>
          </a:lstStyle>
          <a:p>
            <a:endParaRPr lang="en-IE"/>
          </a:p>
        </p:txBody>
      </p:sp>
      <p:sp>
        <p:nvSpPr>
          <p:cNvPr id="3" name="Date Placeholder 2"/>
          <p:cNvSpPr>
            <a:spLocks noGrp="1"/>
          </p:cNvSpPr>
          <p:nvPr>
            <p:ph type="dt" idx="1"/>
          </p:nvPr>
        </p:nvSpPr>
        <p:spPr>
          <a:xfrm>
            <a:off x="5624082" y="0"/>
            <a:ext cx="4302351" cy="341393"/>
          </a:xfrm>
          <a:prstGeom prst="rect">
            <a:avLst/>
          </a:prstGeom>
        </p:spPr>
        <p:txBody>
          <a:bodyPr vert="horz" lIns="105403" tIns="52701" rIns="105403" bIns="52701" rtlCol="0"/>
          <a:lstStyle>
            <a:lvl1pPr algn="r">
              <a:defRPr sz="1400"/>
            </a:lvl1pPr>
          </a:lstStyle>
          <a:p>
            <a:fld id="{D28ABA90-AFDA-4FDE-89C8-8F98FBB501FE}" type="datetimeFigureOut">
              <a:rPr lang="en-IE" smtClean="0"/>
              <a:t>17/01/2025</a:t>
            </a:fld>
            <a:endParaRPr lang="en-IE"/>
          </a:p>
        </p:txBody>
      </p:sp>
      <p:sp>
        <p:nvSpPr>
          <p:cNvPr id="4" name="Slide Image Placeholder 3"/>
          <p:cNvSpPr>
            <a:spLocks noGrp="1" noRot="1" noChangeAspect="1"/>
          </p:cNvSpPr>
          <p:nvPr>
            <p:ph type="sldImg" idx="2"/>
          </p:nvPr>
        </p:nvSpPr>
        <p:spPr>
          <a:xfrm>
            <a:off x="3203575" y="850900"/>
            <a:ext cx="3521075" cy="2293938"/>
          </a:xfrm>
          <a:prstGeom prst="rect">
            <a:avLst/>
          </a:prstGeom>
          <a:noFill/>
          <a:ln w="12700">
            <a:solidFill>
              <a:prstClr val="black"/>
            </a:solidFill>
          </a:ln>
        </p:spPr>
        <p:txBody>
          <a:bodyPr vert="horz" lIns="105403" tIns="52701" rIns="105403" bIns="52701" rtlCol="0" anchor="ctr"/>
          <a:lstStyle/>
          <a:p>
            <a:endParaRPr lang="en-IE"/>
          </a:p>
        </p:txBody>
      </p:sp>
      <p:sp>
        <p:nvSpPr>
          <p:cNvPr id="5" name="Notes Placeholder 4"/>
          <p:cNvSpPr>
            <a:spLocks noGrp="1"/>
          </p:cNvSpPr>
          <p:nvPr>
            <p:ph type="body" sz="quarter" idx="3"/>
          </p:nvPr>
        </p:nvSpPr>
        <p:spPr>
          <a:xfrm>
            <a:off x="993540" y="3270580"/>
            <a:ext cx="7941145" cy="2678329"/>
          </a:xfrm>
          <a:prstGeom prst="rect">
            <a:avLst/>
          </a:prstGeom>
        </p:spPr>
        <p:txBody>
          <a:bodyPr vert="horz" lIns="105403" tIns="52701" rIns="105403" bIns="527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6456284"/>
            <a:ext cx="4302351" cy="341392"/>
          </a:xfrm>
          <a:prstGeom prst="rect">
            <a:avLst/>
          </a:prstGeom>
        </p:spPr>
        <p:txBody>
          <a:bodyPr vert="horz" lIns="105403" tIns="52701" rIns="105403" bIns="52701" rtlCol="0" anchor="b"/>
          <a:lstStyle>
            <a:lvl1pPr algn="l">
              <a:defRPr sz="1400"/>
            </a:lvl1pPr>
          </a:lstStyle>
          <a:p>
            <a:endParaRPr lang="en-IE"/>
          </a:p>
        </p:txBody>
      </p:sp>
      <p:sp>
        <p:nvSpPr>
          <p:cNvPr id="7" name="Slide Number Placeholder 6"/>
          <p:cNvSpPr>
            <a:spLocks noGrp="1"/>
          </p:cNvSpPr>
          <p:nvPr>
            <p:ph type="sldNum" sz="quarter" idx="5"/>
          </p:nvPr>
        </p:nvSpPr>
        <p:spPr>
          <a:xfrm>
            <a:off x="5624082" y="6456284"/>
            <a:ext cx="4302351" cy="341392"/>
          </a:xfrm>
          <a:prstGeom prst="rect">
            <a:avLst/>
          </a:prstGeom>
        </p:spPr>
        <p:txBody>
          <a:bodyPr vert="horz" lIns="105403" tIns="52701" rIns="105403" bIns="52701" rtlCol="0" anchor="b"/>
          <a:lstStyle>
            <a:lvl1pPr algn="r">
              <a:defRPr sz="1400"/>
            </a:lvl1pPr>
          </a:lstStyle>
          <a:p>
            <a:fld id="{F369CD4D-C1DD-41F5-AEFF-7489F43AEAD4}" type="slidenum">
              <a:rPr lang="en-IE" smtClean="0"/>
              <a:t>‹#›</a:t>
            </a:fld>
            <a:endParaRPr lang="en-IE"/>
          </a:p>
        </p:txBody>
      </p:sp>
    </p:spTree>
    <p:extLst>
      <p:ext uri="{BB962C8B-B14F-4D97-AF65-F5344CB8AC3E}">
        <p14:creationId xmlns:p14="http://schemas.microsoft.com/office/powerpoint/2010/main" val="158142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2</a:t>
            </a:fld>
            <a:endParaRPr lang="en-IE"/>
          </a:p>
        </p:txBody>
      </p:sp>
    </p:spTree>
    <p:extLst>
      <p:ext uri="{BB962C8B-B14F-4D97-AF65-F5344CB8AC3E}">
        <p14:creationId xmlns:p14="http://schemas.microsoft.com/office/powerpoint/2010/main" val="3149785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14</a:t>
            </a:fld>
            <a:endParaRPr lang="en-IE"/>
          </a:p>
        </p:txBody>
      </p:sp>
    </p:spTree>
    <p:extLst>
      <p:ext uri="{BB962C8B-B14F-4D97-AF65-F5344CB8AC3E}">
        <p14:creationId xmlns:p14="http://schemas.microsoft.com/office/powerpoint/2010/main" val="83224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16</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17</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19</a:t>
            </a:fld>
            <a:endParaRPr lang="en-IE"/>
          </a:p>
        </p:txBody>
      </p:sp>
    </p:spTree>
    <p:extLst>
      <p:ext uri="{BB962C8B-B14F-4D97-AF65-F5344CB8AC3E}">
        <p14:creationId xmlns:p14="http://schemas.microsoft.com/office/powerpoint/2010/main" val="195593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69CD4D-C1DD-41F5-AEFF-7489F43AEAD4}" type="slidenum">
              <a:rPr lang="en-IE" smtClean="0"/>
              <a:t>21</a:t>
            </a:fld>
            <a:endParaRPr lang="en-IE"/>
          </a:p>
        </p:txBody>
      </p:sp>
    </p:spTree>
    <p:extLst>
      <p:ext uri="{BB962C8B-B14F-4D97-AF65-F5344CB8AC3E}">
        <p14:creationId xmlns:p14="http://schemas.microsoft.com/office/powerpoint/2010/main" val="1023649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406DA-99CE-36B8-AA24-984990D60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8CD5F-D782-075A-9C26-535C021F3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BFC95-22EF-B6BF-9749-E14656BEAEC1}"/>
              </a:ext>
            </a:extLst>
          </p:cNvPr>
          <p:cNvSpPr>
            <a:spLocks noGrp="1"/>
          </p:cNvSpPr>
          <p:nvPr>
            <p:ph type="body" idx="1"/>
          </p:nvPr>
        </p:nvSpPr>
        <p:spPr/>
        <p:txBody>
          <a:bodyPr/>
          <a:lstStyle/>
          <a:p>
            <a:r>
              <a:rPr lang="en-IE"/>
              <a:t> </a:t>
            </a:r>
          </a:p>
        </p:txBody>
      </p:sp>
      <p:sp>
        <p:nvSpPr>
          <p:cNvPr id="4" name="Slide Number Placeholder 3">
            <a:extLst>
              <a:ext uri="{FF2B5EF4-FFF2-40B4-BE49-F238E27FC236}">
                <a16:creationId xmlns:a16="http://schemas.microsoft.com/office/drawing/2014/main" id="{9303D291-5EFF-24B7-5175-3581273B7B7C}"/>
              </a:ext>
            </a:extLst>
          </p:cNvPr>
          <p:cNvSpPr>
            <a:spLocks noGrp="1"/>
          </p:cNvSpPr>
          <p:nvPr>
            <p:ph type="sldNum" sz="quarter" idx="5"/>
          </p:nvPr>
        </p:nvSpPr>
        <p:spPr/>
        <p:txBody>
          <a:bodyPr/>
          <a:lstStyle/>
          <a:p>
            <a:fld id="{F369CD4D-C1DD-41F5-AEFF-7489F43AEAD4}" type="slidenum">
              <a:rPr lang="en-IE" smtClean="0"/>
              <a:t>26</a:t>
            </a:fld>
            <a:endParaRPr lang="en-IE"/>
          </a:p>
        </p:txBody>
      </p:sp>
    </p:spTree>
    <p:extLst>
      <p:ext uri="{BB962C8B-B14F-4D97-AF65-F5344CB8AC3E}">
        <p14:creationId xmlns:p14="http://schemas.microsoft.com/office/powerpoint/2010/main" val="779673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765ED-DE8B-B305-C26F-CCD236A48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A152F-53CB-5EED-2E3F-2A734DFD7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B4F15-1DFD-027A-026A-5BA7789D513A}"/>
              </a:ext>
            </a:extLst>
          </p:cNvPr>
          <p:cNvSpPr>
            <a:spLocks noGrp="1"/>
          </p:cNvSpPr>
          <p:nvPr>
            <p:ph type="body" idx="1"/>
          </p:nvPr>
        </p:nvSpPr>
        <p:spPr/>
        <p:txBody>
          <a:bodyPr/>
          <a:lstStyle/>
          <a:p>
            <a:r>
              <a:rPr lang="en-IE"/>
              <a:t> </a:t>
            </a:r>
          </a:p>
        </p:txBody>
      </p:sp>
      <p:sp>
        <p:nvSpPr>
          <p:cNvPr id="4" name="Slide Number Placeholder 3">
            <a:extLst>
              <a:ext uri="{FF2B5EF4-FFF2-40B4-BE49-F238E27FC236}">
                <a16:creationId xmlns:a16="http://schemas.microsoft.com/office/drawing/2014/main" id="{603D507F-E222-E225-DAB5-2135A6EF690F}"/>
              </a:ext>
            </a:extLst>
          </p:cNvPr>
          <p:cNvSpPr>
            <a:spLocks noGrp="1"/>
          </p:cNvSpPr>
          <p:nvPr>
            <p:ph type="sldNum" sz="quarter" idx="5"/>
          </p:nvPr>
        </p:nvSpPr>
        <p:spPr/>
        <p:txBody>
          <a:bodyPr/>
          <a:lstStyle/>
          <a:p>
            <a:fld id="{F369CD4D-C1DD-41F5-AEFF-7489F43AEAD4}" type="slidenum">
              <a:rPr lang="en-IE" smtClean="0"/>
              <a:t>27</a:t>
            </a:fld>
            <a:endParaRPr lang="en-IE"/>
          </a:p>
        </p:txBody>
      </p:sp>
    </p:spTree>
    <p:extLst>
      <p:ext uri="{BB962C8B-B14F-4D97-AF65-F5344CB8AC3E}">
        <p14:creationId xmlns:p14="http://schemas.microsoft.com/office/powerpoint/2010/main" val="3254820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30</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33</a:t>
            </a:fld>
            <a:endParaRPr lang="en-IE"/>
          </a:p>
        </p:txBody>
      </p:sp>
    </p:spTree>
    <p:extLst>
      <p:ext uri="{BB962C8B-B14F-4D97-AF65-F5344CB8AC3E}">
        <p14:creationId xmlns:p14="http://schemas.microsoft.com/office/powerpoint/2010/main" val="2925081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369CD4D-C1DD-41F5-AEFF-7489F43AEAD4}" type="slidenum">
              <a:rPr lang="en-IE" smtClean="0"/>
              <a:t>34</a:t>
            </a:fld>
            <a:endParaRPr lang="en-IE"/>
          </a:p>
        </p:txBody>
      </p:sp>
    </p:spTree>
    <p:extLst>
      <p:ext uri="{BB962C8B-B14F-4D97-AF65-F5344CB8AC3E}">
        <p14:creationId xmlns:p14="http://schemas.microsoft.com/office/powerpoint/2010/main" val="60946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a:t>
            </a:fld>
            <a:endParaRPr lang="en-IE"/>
          </a:p>
        </p:txBody>
      </p:sp>
    </p:spTree>
    <p:extLst>
      <p:ext uri="{BB962C8B-B14F-4D97-AF65-F5344CB8AC3E}">
        <p14:creationId xmlns:p14="http://schemas.microsoft.com/office/powerpoint/2010/main" val="329761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36</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42</a:t>
            </a:fld>
            <a:endParaRPr lang="en-IE"/>
          </a:p>
        </p:txBody>
      </p:sp>
    </p:spTree>
    <p:extLst>
      <p:ext uri="{BB962C8B-B14F-4D97-AF65-F5344CB8AC3E}">
        <p14:creationId xmlns:p14="http://schemas.microsoft.com/office/powerpoint/2010/main" val="68776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43</a:t>
            </a:fld>
            <a:endParaRPr lang="en-IE"/>
          </a:p>
        </p:txBody>
      </p:sp>
    </p:spTree>
    <p:extLst>
      <p:ext uri="{BB962C8B-B14F-4D97-AF65-F5344CB8AC3E}">
        <p14:creationId xmlns:p14="http://schemas.microsoft.com/office/powerpoint/2010/main" val="615794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a:t>
            </a:r>
          </a:p>
        </p:txBody>
      </p:sp>
      <p:sp>
        <p:nvSpPr>
          <p:cNvPr id="4" name="Slide Number Placeholder 3"/>
          <p:cNvSpPr>
            <a:spLocks noGrp="1"/>
          </p:cNvSpPr>
          <p:nvPr>
            <p:ph type="sldNum" sz="quarter" idx="5"/>
          </p:nvPr>
        </p:nvSpPr>
        <p:spPr/>
        <p:txBody>
          <a:bodyPr/>
          <a:lstStyle/>
          <a:p>
            <a:fld id="{F369CD4D-C1DD-41F5-AEFF-7489F43AEAD4}" type="slidenum">
              <a:rPr lang="en-IE" smtClean="0"/>
              <a:t>44</a:t>
            </a:fld>
            <a:endParaRPr lang="en-IE"/>
          </a:p>
        </p:txBody>
      </p:sp>
    </p:spTree>
    <p:extLst>
      <p:ext uri="{BB962C8B-B14F-4D97-AF65-F5344CB8AC3E}">
        <p14:creationId xmlns:p14="http://schemas.microsoft.com/office/powerpoint/2010/main" val="955910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C35B8-3DB5-F9AD-97A2-9ECAD29DA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4AFE4-E6B3-E05D-0E85-197187ECB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A9435-240F-6187-CFBA-22DD96ECE8E0}"/>
              </a:ext>
            </a:extLst>
          </p:cNvPr>
          <p:cNvSpPr>
            <a:spLocks noGrp="1"/>
          </p:cNvSpPr>
          <p:nvPr>
            <p:ph type="body" idx="1"/>
          </p:nvPr>
        </p:nvSpPr>
        <p:spPr/>
        <p:txBody>
          <a:bodyPr/>
          <a:lstStyle/>
          <a:p>
            <a:r>
              <a:rPr lang="en-IE" dirty="0"/>
              <a:t> </a:t>
            </a:r>
          </a:p>
        </p:txBody>
      </p:sp>
      <p:sp>
        <p:nvSpPr>
          <p:cNvPr id="4" name="Slide Number Placeholder 3">
            <a:extLst>
              <a:ext uri="{FF2B5EF4-FFF2-40B4-BE49-F238E27FC236}">
                <a16:creationId xmlns:a16="http://schemas.microsoft.com/office/drawing/2014/main" id="{EF3F7E47-F1D1-1D63-90EA-527B49A7469F}"/>
              </a:ext>
            </a:extLst>
          </p:cNvPr>
          <p:cNvSpPr>
            <a:spLocks noGrp="1"/>
          </p:cNvSpPr>
          <p:nvPr>
            <p:ph type="sldNum" sz="quarter" idx="5"/>
          </p:nvPr>
        </p:nvSpPr>
        <p:spPr/>
        <p:txBody>
          <a:bodyPr/>
          <a:lstStyle/>
          <a:p>
            <a:fld id="{F369CD4D-C1DD-41F5-AEFF-7489F43AEAD4}" type="slidenum">
              <a:rPr lang="en-IE" smtClean="0"/>
              <a:t>45</a:t>
            </a:fld>
            <a:endParaRPr lang="en-IE"/>
          </a:p>
        </p:txBody>
      </p:sp>
    </p:spTree>
    <p:extLst>
      <p:ext uri="{BB962C8B-B14F-4D97-AF65-F5344CB8AC3E}">
        <p14:creationId xmlns:p14="http://schemas.microsoft.com/office/powerpoint/2010/main" val="2717395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Expectations- what is the responsibility of the community group vs what is the responsibility of the LA. What level of funding do you expect? If the max grant is 1,000 and your project </a:t>
            </a:r>
            <a:r>
              <a:rPr lang="en-GB" err="1"/>
              <a:t>caost</a:t>
            </a:r>
            <a:r>
              <a:rPr lang="en-GB"/>
              <a:t> 5,000 and you have no other funding source- is it realistic?</a:t>
            </a:r>
          </a:p>
          <a:p>
            <a:endParaRPr lang="en-GB"/>
          </a:p>
          <a:p>
            <a:r>
              <a:rPr lang="en-GB"/>
              <a:t>Conflict of Interst</a:t>
            </a:r>
          </a:p>
        </p:txBody>
      </p:sp>
      <p:sp>
        <p:nvSpPr>
          <p:cNvPr id="4" name="Slide Number Placeholder 3"/>
          <p:cNvSpPr>
            <a:spLocks noGrp="1"/>
          </p:cNvSpPr>
          <p:nvPr>
            <p:ph type="sldNum" sz="quarter" idx="5"/>
          </p:nvPr>
        </p:nvSpPr>
        <p:spPr/>
        <p:txBody>
          <a:bodyPr/>
          <a:lstStyle/>
          <a:p>
            <a:fld id="{6D552F04-2A43-4E77-A59D-FE26C4F69F0B}" type="slidenum">
              <a:rPr lang="en-GB" smtClean="0"/>
              <a:pPr/>
              <a:t>48</a:t>
            </a:fld>
            <a:endParaRPr lang="en-GB"/>
          </a:p>
        </p:txBody>
      </p:sp>
    </p:spTree>
    <p:extLst>
      <p:ext uri="{BB962C8B-B14F-4D97-AF65-F5344CB8AC3E}">
        <p14:creationId xmlns:p14="http://schemas.microsoft.com/office/powerpoint/2010/main" val="128529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4</a:t>
            </a:fld>
            <a:endParaRPr lang="en-IE"/>
          </a:p>
        </p:txBody>
      </p:sp>
    </p:spTree>
    <p:extLst>
      <p:ext uri="{BB962C8B-B14F-4D97-AF65-F5344CB8AC3E}">
        <p14:creationId xmlns:p14="http://schemas.microsoft.com/office/powerpoint/2010/main" val="21855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Event management plan has to include traffic management plan</a:t>
            </a:r>
          </a:p>
        </p:txBody>
      </p:sp>
      <p:sp>
        <p:nvSpPr>
          <p:cNvPr id="4" name="Slide Number Placeholder 3"/>
          <p:cNvSpPr>
            <a:spLocks noGrp="1"/>
          </p:cNvSpPr>
          <p:nvPr>
            <p:ph type="sldNum" sz="quarter" idx="5"/>
          </p:nvPr>
        </p:nvSpPr>
        <p:spPr/>
        <p:txBody>
          <a:bodyPr/>
          <a:lstStyle/>
          <a:p>
            <a:fld id="{F369CD4D-C1DD-41F5-AEFF-7489F43AEAD4}" type="slidenum">
              <a:rPr lang="en-IE" smtClean="0"/>
              <a:t>5</a:t>
            </a:fld>
            <a:endParaRPr lang="en-IE"/>
          </a:p>
        </p:txBody>
      </p:sp>
    </p:spTree>
    <p:extLst>
      <p:ext uri="{BB962C8B-B14F-4D97-AF65-F5344CB8AC3E}">
        <p14:creationId xmlns:p14="http://schemas.microsoft.com/office/powerpoint/2010/main" val="362970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Have they costed the project? The amount of funding required may dictate the grant to apply for. Look at ‘Typical Grant Range’ on handout</a:t>
            </a:r>
          </a:p>
          <a:p>
            <a:endParaRPr lang="en-IE"/>
          </a:p>
          <a:p>
            <a:r>
              <a:rPr lang="en-IE"/>
              <a:t>Some schemes have specific activities or types of expenditure that are ineligible.</a:t>
            </a:r>
          </a:p>
          <a:p>
            <a:r>
              <a:rPr lang="en-IE"/>
              <a:t>Match funding requirement could be a barrier</a:t>
            </a:r>
          </a:p>
          <a:p>
            <a:endParaRPr lang="en-IE"/>
          </a:p>
          <a:p>
            <a:r>
              <a:rPr lang="en-IE"/>
              <a:t>Highlight importance of reading the Guidelines and interacting with the relevant contact in in council before the Deadline.</a:t>
            </a:r>
          </a:p>
          <a:p>
            <a:r>
              <a:rPr lang="en-IE"/>
              <a:t>If in Doubt call Community Development for advice and direction</a:t>
            </a:r>
          </a:p>
          <a:p>
            <a:endParaRPr lang="en-IE"/>
          </a:p>
        </p:txBody>
      </p:sp>
      <p:sp>
        <p:nvSpPr>
          <p:cNvPr id="4" name="Slide Number Placeholder 3"/>
          <p:cNvSpPr>
            <a:spLocks noGrp="1"/>
          </p:cNvSpPr>
          <p:nvPr>
            <p:ph type="sldNum" sz="quarter" idx="5"/>
          </p:nvPr>
        </p:nvSpPr>
        <p:spPr/>
        <p:txBody>
          <a:bodyPr/>
          <a:lstStyle/>
          <a:p>
            <a:fld id="{F369CD4D-C1DD-41F5-AEFF-7489F43AEAD4}" type="slidenum">
              <a:rPr lang="en-IE" smtClean="0"/>
              <a:t>6</a:t>
            </a:fld>
            <a:endParaRPr lang="en-IE"/>
          </a:p>
        </p:txBody>
      </p:sp>
    </p:spTree>
    <p:extLst>
      <p:ext uri="{BB962C8B-B14F-4D97-AF65-F5344CB8AC3E}">
        <p14:creationId xmlns:p14="http://schemas.microsoft.com/office/powerpoint/2010/main" val="1461895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Sell us your idea- what benefit is your project bringing to your area. Why should we fund you over another project?</a:t>
            </a:r>
          </a:p>
          <a:p>
            <a:endParaRPr lang="en-GB"/>
          </a:p>
        </p:txBody>
      </p:sp>
      <p:sp>
        <p:nvSpPr>
          <p:cNvPr id="4" name="Slide Number Placeholder 3"/>
          <p:cNvSpPr>
            <a:spLocks noGrp="1"/>
          </p:cNvSpPr>
          <p:nvPr>
            <p:ph type="sldNum" sz="quarter" idx="5"/>
          </p:nvPr>
        </p:nvSpPr>
        <p:spPr/>
        <p:txBody>
          <a:bodyPr/>
          <a:lstStyle/>
          <a:p>
            <a:fld id="{6D552F04-2A43-4E77-A59D-FE26C4F69F0B}" type="slidenum">
              <a:rPr lang="en-GB" smtClean="0"/>
              <a:pPr/>
              <a:t>7</a:t>
            </a:fld>
            <a:endParaRPr lang="en-GB"/>
          </a:p>
        </p:txBody>
      </p:sp>
    </p:spTree>
    <p:extLst>
      <p:ext uri="{BB962C8B-B14F-4D97-AF65-F5344CB8AC3E}">
        <p14:creationId xmlns:p14="http://schemas.microsoft.com/office/powerpoint/2010/main" val="291180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Make sure you know what is required </a:t>
            </a:r>
          </a:p>
        </p:txBody>
      </p:sp>
      <p:sp>
        <p:nvSpPr>
          <p:cNvPr id="4" name="Slide Number Placeholder 3"/>
          <p:cNvSpPr>
            <a:spLocks noGrp="1"/>
          </p:cNvSpPr>
          <p:nvPr>
            <p:ph type="sldNum" sz="quarter" idx="5"/>
          </p:nvPr>
        </p:nvSpPr>
        <p:spPr/>
        <p:txBody>
          <a:bodyPr/>
          <a:lstStyle/>
          <a:p>
            <a:fld id="{F369CD4D-C1DD-41F5-AEFF-7489F43AEAD4}" type="slidenum">
              <a:rPr lang="en-IE" smtClean="0"/>
              <a:t>8</a:t>
            </a:fld>
            <a:endParaRPr lang="en-IE"/>
          </a:p>
        </p:txBody>
      </p:sp>
    </p:spTree>
    <p:extLst>
      <p:ext uri="{BB962C8B-B14F-4D97-AF65-F5344CB8AC3E}">
        <p14:creationId xmlns:p14="http://schemas.microsoft.com/office/powerpoint/2010/main" val="74230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includes grants for intercultural events or activities, general community events  and celebrations, projects to enhance the area, training, etc</a:t>
            </a:r>
          </a:p>
        </p:txBody>
      </p:sp>
      <p:sp>
        <p:nvSpPr>
          <p:cNvPr id="4" name="Slide Number Placeholder 3"/>
          <p:cNvSpPr>
            <a:spLocks noGrp="1"/>
          </p:cNvSpPr>
          <p:nvPr>
            <p:ph type="sldNum" sz="quarter" idx="5"/>
          </p:nvPr>
        </p:nvSpPr>
        <p:spPr/>
        <p:txBody>
          <a:bodyPr/>
          <a:lstStyle/>
          <a:p>
            <a:fld id="{F369CD4D-C1DD-41F5-AEFF-7489F43AEAD4}" type="slidenum">
              <a:rPr lang="en-IE" smtClean="0"/>
              <a:t>10</a:t>
            </a:fld>
            <a:endParaRPr lang="en-IE"/>
          </a:p>
        </p:txBody>
      </p:sp>
    </p:spTree>
    <p:extLst>
      <p:ext uri="{BB962C8B-B14F-4D97-AF65-F5344CB8AC3E}">
        <p14:creationId xmlns:p14="http://schemas.microsoft.com/office/powerpoint/2010/main" val="2542108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 there are over 10 speakers so Max 2 slides per scheme ( 1 text and 1 photo slide).   Keep text to a minimum on slides- you should use your script to expand and explain detail</a:t>
            </a:r>
          </a:p>
        </p:txBody>
      </p:sp>
      <p:sp>
        <p:nvSpPr>
          <p:cNvPr id="4" name="Slide Number Placeholder 3"/>
          <p:cNvSpPr>
            <a:spLocks noGrp="1"/>
          </p:cNvSpPr>
          <p:nvPr>
            <p:ph type="sldNum" sz="quarter" idx="5"/>
          </p:nvPr>
        </p:nvSpPr>
        <p:spPr/>
        <p:txBody>
          <a:bodyPr/>
          <a:lstStyle/>
          <a:p>
            <a:fld id="{F369CD4D-C1DD-41F5-AEFF-7489F43AEAD4}" type="slidenum">
              <a:rPr lang="en-IE" smtClean="0"/>
              <a:t>12</a:t>
            </a:fld>
            <a:endParaRPr lang="en-IE"/>
          </a:p>
        </p:txBody>
      </p:sp>
    </p:spTree>
    <p:extLst>
      <p:ext uri="{BB962C8B-B14F-4D97-AF65-F5344CB8AC3E}">
        <p14:creationId xmlns:p14="http://schemas.microsoft.com/office/powerpoint/2010/main" val="126350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9130" y="1773618"/>
            <a:ext cx="7470140" cy="1201483"/>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subTitle" idx="4"/>
          </p:nvPr>
        </p:nvSpPr>
        <p:spPr>
          <a:xfrm>
            <a:off x="1318260" y="3203956"/>
            <a:ext cx="6151880" cy="1430337"/>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8008EB8-F8F3-44FE-98B2-D5FCDBFDB2B7}" type="datetime1">
              <a:rPr lang="en-US" smtClean="0"/>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p:txBody>
          <a:bodyPr lIns="0" tIns="0" rIns="0" bIns="0"/>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3D5B9B-22B7-4ACB-9835-EC0CEE39106A}" type="datetime1">
              <a:rPr lang="en-US" smtClean="0"/>
              <a:t>1/17/2025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sz="half" idx="2"/>
          </p:nvPr>
        </p:nvSpPr>
        <p:spPr>
          <a:xfrm>
            <a:off x="439420" y="1315910"/>
            <a:ext cx="3822954" cy="377609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526026" y="1315910"/>
            <a:ext cx="3822954" cy="377609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5CC284B-26DE-48D1-8B3D-235142940C96}" type="datetime1">
              <a:rPr lang="en-US" smtClean="0"/>
              <a:t>1/17/2025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587012" y="181524"/>
            <a:ext cx="695323" cy="316640"/>
          </a:xfrm>
          <a:prstGeom prst="rect">
            <a:avLst/>
          </a:prstGeom>
        </p:spPr>
      </p:pic>
      <p:sp>
        <p:nvSpPr>
          <p:cNvPr id="17" name="bg object 17"/>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8" name="bg object 18"/>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600" b="1" i="0">
                <a:solidFill>
                  <a:srgbClr val="3B5B73"/>
                </a:solidFill>
                <a:latin typeface="MuseoSans-700"/>
                <a:cs typeface="MuseoSans-700"/>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65BD1B0-5587-41B4-B94A-62AE6AC886D6}" type="datetime1">
              <a:rPr lang="en-US" smtClean="0"/>
              <a:t>1/17/2025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3247B89-7989-402B-99BC-89ADC734224A}" type="datetime1">
              <a:rPr lang="en-US" smtClean="0"/>
              <a:t>1/17/2025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FACF-C66C-B246-0217-7A239E30E978}"/>
              </a:ext>
            </a:extLst>
          </p:cNvPr>
          <p:cNvSpPr>
            <a:spLocks noGrp="1"/>
          </p:cNvSpPr>
          <p:nvPr>
            <p:ph type="ctrTitle"/>
          </p:nvPr>
        </p:nvSpPr>
        <p:spPr>
          <a:xfrm>
            <a:off x="1098550" y="1597085"/>
            <a:ext cx="6591300" cy="1331134"/>
          </a:xfrm>
        </p:spPr>
        <p:txBody>
          <a:bodyPr anchor="b"/>
          <a:lstStyle>
            <a:lvl1pPr algn="ctr">
              <a:defRPr sz="4325"/>
            </a:lvl1pPr>
          </a:lstStyle>
          <a:p>
            <a:r>
              <a:rPr lang="en-US"/>
              <a:t>Click to edit Master title style</a:t>
            </a:r>
            <a:endParaRPr lang="en-IE"/>
          </a:p>
        </p:txBody>
      </p:sp>
      <p:sp>
        <p:nvSpPr>
          <p:cNvPr id="3" name="Subtitle 2">
            <a:extLst>
              <a:ext uri="{FF2B5EF4-FFF2-40B4-BE49-F238E27FC236}">
                <a16:creationId xmlns:a16="http://schemas.microsoft.com/office/drawing/2014/main" id="{766436FF-D34E-0D4A-6281-2A7B221CED28}"/>
              </a:ext>
            </a:extLst>
          </p:cNvPr>
          <p:cNvSpPr>
            <a:spLocks noGrp="1"/>
          </p:cNvSpPr>
          <p:nvPr>
            <p:ph type="subTitle" idx="1"/>
          </p:nvPr>
        </p:nvSpPr>
        <p:spPr>
          <a:xfrm>
            <a:off x="1098550" y="3005033"/>
            <a:ext cx="6591300" cy="266227"/>
          </a:xfrm>
        </p:spPr>
        <p:txBody>
          <a:bodyPr/>
          <a:lstStyle>
            <a:lvl1pPr marL="0" indent="0" algn="ctr">
              <a:buNone/>
              <a:defRPr sz="1730"/>
            </a:lvl1pPr>
            <a:lvl2pPr marL="329550" indent="0" algn="ctr">
              <a:buNone/>
              <a:defRPr sz="1442"/>
            </a:lvl2pPr>
            <a:lvl3pPr marL="659100" indent="0" algn="ctr">
              <a:buNone/>
              <a:defRPr sz="1297"/>
            </a:lvl3pPr>
            <a:lvl4pPr marL="988649" indent="0" algn="ctr">
              <a:buNone/>
              <a:defRPr sz="1153"/>
            </a:lvl4pPr>
            <a:lvl5pPr marL="1318199" indent="0" algn="ctr">
              <a:buNone/>
              <a:defRPr sz="1153"/>
            </a:lvl5pPr>
            <a:lvl6pPr marL="1647749" indent="0" algn="ctr">
              <a:buNone/>
              <a:defRPr sz="1153"/>
            </a:lvl6pPr>
            <a:lvl7pPr marL="1977299" indent="0" algn="ctr">
              <a:buNone/>
              <a:defRPr sz="1153"/>
            </a:lvl7pPr>
            <a:lvl8pPr marL="2306848" indent="0" algn="ctr">
              <a:buNone/>
              <a:defRPr sz="1153"/>
            </a:lvl8pPr>
            <a:lvl9pPr marL="2636398" indent="0" algn="ctr">
              <a:buNone/>
              <a:defRPr sz="1153"/>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0B03A6A-3897-BE43-5EB0-40FE3FF84CDB}"/>
              </a:ext>
            </a:extLst>
          </p:cNvPr>
          <p:cNvSpPr>
            <a:spLocks noGrp="1"/>
          </p:cNvSpPr>
          <p:nvPr>
            <p:ph type="dt" sz="half" idx="10"/>
          </p:nvPr>
        </p:nvSpPr>
        <p:spPr/>
        <p:txBody>
          <a:bodyPr/>
          <a:lstStyle/>
          <a:p>
            <a:fld id="{5EB6A548-6DB9-411E-9D0E-4DC9C5DD2003}" type="datetime1">
              <a:rPr lang="en-US" smtClean="0"/>
              <a:t>1/17/2025</a:t>
            </a:fld>
            <a:endParaRPr lang="en-IE"/>
          </a:p>
        </p:txBody>
      </p:sp>
      <p:sp>
        <p:nvSpPr>
          <p:cNvPr id="5" name="Footer Placeholder 4">
            <a:extLst>
              <a:ext uri="{FF2B5EF4-FFF2-40B4-BE49-F238E27FC236}">
                <a16:creationId xmlns:a16="http://schemas.microsoft.com/office/drawing/2014/main" id="{A25D8D52-1D86-67C6-A256-69106E1EE34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721D33-8E33-294A-8C28-8E2700C69332}"/>
              </a:ext>
            </a:extLst>
          </p:cNvPr>
          <p:cNvSpPr>
            <a:spLocks noGrp="1"/>
          </p:cNvSpPr>
          <p:nvPr>
            <p:ph type="sldNum" sz="quarter" idx="12"/>
          </p:nvPr>
        </p:nvSpPr>
        <p:spPr/>
        <p:txBody>
          <a:bodyPr/>
          <a:lstStyle/>
          <a:p>
            <a:fld id="{2A94320E-71DE-45D7-B6B1-A0DEB3282923}" type="slidenum">
              <a:rPr lang="en-IE" smtClean="0"/>
              <a:t>‹#›</a:t>
            </a:fld>
            <a:endParaRPr lang="en-IE"/>
          </a:p>
        </p:txBody>
      </p:sp>
    </p:spTree>
    <p:extLst>
      <p:ext uri="{BB962C8B-B14F-4D97-AF65-F5344CB8AC3E}">
        <p14:creationId xmlns:p14="http://schemas.microsoft.com/office/powerpoint/2010/main" val="1487692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300" y="788794"/>
            <a:ext cx="4587240" cy="777875"/>
          </a:xfrm>
          <a:prstGeom prst="rect">
            <a:avLst/>
          </a:prstGeom>
        </p:spPr>
        <p:txBody>
          <a:bodyPr wrap="square" lIns="0" tIns="0" rIns="0" bIns="0">
            <a:spAutoFit/>
          </a:bodyPr>
          <a:lstStyle>
            <a:lvl1pPr>
              <a:defRPr sz="2600" b="1" i="0">
                <a:solidFill>
                  <a:srgbClr val="3B5B73"/>
                </a:solidFill>
                <a:latin typeface="MuseoSans-700"/>
                <a:cs typeface="MuseoSans-700"/>
              </a:defRPr>
            </a:lvl1pPr>
          </a:lstStyle>
          <a:p>
            <a:endParaRPr/>
          </a:p>
        </p:txBody>
      </p:sp>
      <p:sp>
        <p:nvSpPr>
          <p:cNvPr id="3" name="Holder 3"/>
          <p:cNvSpPr>
            <a:spLocks noGrp="1"/>
          </p:cNvSpPr>
          <p:nvPr>
            <p:ph type="body" idx="1"/>
          </p:nvPr>
        </p:nvSpPr>
        <p:spPr>
          <a:xfrm>
            <a:off x="747962" y="1685387"/>
            <a:ext cx="6764020" cy="2518410"/>
          </a:xfrm>
          <a:prstGeom prst="rect">
            <a:avLst/>
          </a:prstGeom>
        </p:spPr>
        <p:txBody>
          <a:bodyPr wrap="square" lIns="0" tIns="0" rIns="0" bIns="0">
            <a:spAutoFit/>
          </a:bodyPr>
          <a:lstStyle>
            <a:lvl1pPr>
              <a:defRPr sz="1600" b="1" i="0">
                <a:solidFill>
                  <a:srgbClr val="991C7D"/>
                </a:solidFill>
                <a:latin typeface="MuseoSans-700"/>
                <a:cs typeface="MuseoSans-700"/>
              </a:defRPr>
            </a:lvl1pPr>
          </a:lstStyle>
          <a:p>
            <a:endParaRPr/>
          </a:p>
        </p:txBody>
      </p:sp>
      <p:sp>
        <p:nvSpPr>
          <p:cNvPr id="4" name="Holder 4"/>
          <p:cNvSpPr>
            <a:spLocks noGrp="1"/>
          </p:cNvSpPr>
          <p:nvPr>
            <p:ph type="ftr" sz="quarter" idx="5"/>
          </p:nvPr>
        </p:nvSpPr>
        <p:spPr>
          <a:xfrm>
            <a:off x="2988056" y="5320855"/>
            <a:ext cx="2812288" cy="2860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39420" y="5320855"/>
            <a:ext cx="2021332" cy="286067"/>
          </a:xfrm>
          <a:prstGeom prst="rect">
            <a:avLst/>
          </a:prstGeom>
        </p:spPr>
        <p:txBody>
          <a:bodyPr wrap="square" lIns="0" tIns="0" rIns="0" bIns="0">
            <a:spAutoFit/>
          </a:bodyPr>
          <a:lstStyle>
            <a:lvl1pPr algn="l">
              <a:defRPr>
                <a:solidFill>
                  <a:schemeClr val="tx1">
                    <a:tint val="75000"/>
                  </a:schemeClr>
                </a:solidFill>
              </a:defRPr>
            </a:lvl1pPr>
          </a:lstStyle>
          <a:p>
            <a:fld id="{2B40D56B-6BDA-4DB2-91FF-EBCA4B0CEF57}" type="datetime1">
              <a:rPr lang="en-US" smtClean="0"/>
              <a:t>1/17/2025</a:t>
            </a:fld>
            <a:endParaRPr lang="en-US"/>
          </a:p>
        </p:txBody>
      </p:sp>
      <p:sp>
        <p:nvSpPr>
          <p:cNvPr id="6" name="Holder 6"/>
          <p:cNvSpPr>
            <a:spLocks noGrp="1"/>
          </p:cNvSpPr>
          <p:nvPr>
            <p:ph type="sldNum" sz="quarter" idx="7"/>
          </p:nvPr>
        </p:nvSpPr>
        <p:spPr>
          <a:xfrm>
            <a:off x="6327648" y="5320855"/>
            <a:ext cx="2021332" cy="2860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mailto:Commgrants@longfordcoco.i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longfordcoco.ie/services/community-development/community-grant-support-scheme/lcdc-equality-statement.docx"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clar@longfordcoco.ie"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lcdc@longfordcoco.i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mailto:HealthyLongford@Longfordcoco.ie"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regen@longfordcoco.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regen@longfordcoco.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mailto:burials@longfordcoco.ie" TargetMode="External"/><Relationship Id="rId4" Type="http://schemas.openxmlformats.org/officeDocument/2006/relationships/hyperlink" Target="mailto:litter@longfordcoco.i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reativeireland@longfordcoco.ie" TargetMode="External"/><Relationship Id="rId2" Type="http://schemas.openxmlformats.org/officeDocument/2006/relationships/hyperlink" Target="https://www.longfordlibrary.ie/creative-ireland-longford/" TargetMode="Externa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archivist@longfordcoco.ie"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mailto:scrossan@longfordcoco.ie"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scrossan@longfordcoco.ie" TargetMode="Externa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heritagecouncil.ie/projects/aam"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mailto:heritage@longfordcoco.ie"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tourism@longfordcoco.i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hyperlink" Target="mailto:kreilly@longfordcoco.i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mailto:scronogue@longfordcoco.ie" TargetMode="External"/><Relationship Id="rId4" Type="http://schemas.openxmlformats.org/officeDocument/2006/relationships/hyperlink" Target="http://www.longfordppn.i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B037C81-A174-62DD-835B-09E69C428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
            <a:ext cx="9042400" cy="5723708"/>
          </a:xfrm>
          <a:prstGeom prst="rect">
            <a:avLst/>
          </a:prstGeom>
        </p:spPr>
      </p:pic>
      <p:pic>
        <p:nvPicPr>
          <p:cNvPr id="11" name="Picture 10" descr="Icon&#10;&#10;Description automatically generated">
            <a:extLst>
              <a:ext uri="{FF2B5EF4-FFF2-40B4-BE49-F238E27FC236}">
                <a16:creationId xmlns:a16="http://schemas.microsoft.com/office/drawing/2014/main" id="{C0097C82-19FA-E5DE-AD45-A4F114785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 y="-2358"/>
            <a:ext cx="9044337" cy="5723708"/>
          </a:xfrm>
          <a:prstGeom prst="rect">
            <a:avLst/>
          </a:prstGeom>
        </p:spPr>
      </p:pic>
      <p:sp>
        <p:nvSpPr>
          <p:cNvPr id="5" name="object 5"/>
          <p:cNvSpPr txBox="1"/>
          <p:nvPr/>
        </p:nvSpPr>
        <p:spPr>
          <a:xfrm>
            <a:off x="2751006" y="5096650"/>
            <a:ext cx="1518920" cy="277495"/>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B19763"/>
                </a:solidFill>
                <a:latin typeface="MuseoSans-300"/>
                <a:cs typeface="MuseoSans-300"/>
              </a:rPr>
              <a:t>longfordcoco.ie</a:t>
            </a:r>
            <a:endParaRPr sz="1650" dirty="0">
              <a:latin typeface="MuseoSans-300"/>
              <a:cs typeface="MuseoSans-300"/>
            </a:endParaRPr>
          </a:p>
        </p:txBody>
      </p:sp>
      <p:pic>
        <p:nvPicPr>
          <p:cNvPr id="7" name="Picture 6" descr="Logo, company name&#10;&#10;Description automatically generated">
            <a:extLst>
              <a:ext uri="{FF2B5EF4-FFF2-40B4-BE49-F238E27FC236}">
                <a16:creationId xmlns:a16="http://schemas.microsoft.com/office/drawing/2014/main" id="{6DD31F71-E168-FF73-D028-7E4D756C88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600" y="346075"/>
            <a:ext cx="1219200" cy="556009"/>
          </a:xfrm>
          <a:prstGeom prst="rect">
            <a:avLst/>
          </a:prstGeom>
        </p:spPr>
      </p:pic>
      <p:sp>
        <p:nvSpPr>
          <p:cNvPr id="3" name="object 3"/>
          <p:cNvSpPr txBox="1">
            <a:spLocks noGrp="1"/>
          </p:cNvSpPr>
          <p:nvPr>
            <p:ph type="title"/>
          </p:nvPr>
        </p:nvSpPr>
        <p:spPr>
          <a:xfrm>
            <a:off x="2090215" y="1558753"/>
            <a:ext cx="5656785" cy="1859483"/>
          </a:xfrm>
          <a:prstGeom prst="rect">
            <a:avLst/>
          </a:prstGeom>
        </p:spPr>
        <p:txBody>
          <a:bodyPr vert="horz" wrap="square" lIns="0" tIns="12700" rIns="0" bIns="0" rtlCol="0">
            <a:spAutoFit/>
          </a:bodyPr>
          <a:lstStyle/>
          <a:p>
            <a:pPr marL="12700" marR="5080">
              <a:lnSpc>
                <a:spcPts val="3600"/>
              </a:lnSpc>
              <a:spcBef>
                <a:spcPts val="280"/>
              </a:spcBef>
            </a:pPr>
            <a:r>
              <a:rPr lang="en-GB" sz="3400" b="0" spc="-10" dirty="0">
                <a:solidFill>
                  <a:srgbClr val="FFFFFF"/>
                </a:solidFill>
                <a:latin typeface="Museo Sans 700" panose="02000000000000000000" pitchFamily="50" charset="0"/>
                <a:cs typeface="MuseoSans-300"/>
              </a:rPr>
              <a:t>Pathways to Funding</a:t>
            </a:r>
            <a:r>
              <a:rPr sz="3400" b="0" spc="-10" dirty="0">
                <a:solidFill>
                  <a:srgbClr val="FFFFFF"/>
                </a:solidFill>
                <a:latin typeface="Museo Sans 700" panose="02000000000000000000" pitchFamily="50" charset="0"/>
                <a:cs typeface="MuseoSans-300"/>
              </a:rPr>
              <a:t> </a:t>
            </a:r>
            <a:br>
              <a:rPr lang="en-GB"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Community Grant Schemes</a:t>
            </a:r>
            <a:br>
              <a:rPr lang="en-IE" sz="3400" b="0" spc="-10" dirty="0">
                <a:solidFill>
                  <a:srgbClr val="FFFFFF"/>
                </a:solidFill>
                <a:latin typeface="Museo Sans 700" panose="02000000000000000000" pitchFamily="50" charset="0"/>
                <a:cs typeface="MuseoSans-300"/>
              </a:rPr>
            </a:br>
            <a:br>
              <a:rPr lang="en-IE"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Information Sessions 2025</a:t>
            </a:r>
            <a:endParaRPr sz="3400" dirty="0">
              <a:latin typeface="Museo Sans 700" panose="02000000000000000000" pitchFamily="50" charset="0"/>
              <a:cs typeface="MuseoSans-300"/>
            </a:endParaRPr>
          </a:p>
        </p:txBody>
      </p:sp>
      <p:sp>
        <p:nvSpPr>
          <p:cNvPr id="4" name="object 4"/>
          <p:cNvSpPr txBox="1"/>
          <p:nvPr/>
        </p:nvSpPr>
        <p:spPr>
          <a:xfrm>
            <a:off x="2127118" y="3611647"/>
            <a:ext cx="4873289" cy="697113"/>
          </a:xfrm>
          <a:prstGeom prst="rect">
            <a:avLst/>
          </a:prstGeom>
        </p:spPr>
        <p:txBody>
          <a:bodyPr vert="horz" wrap="square" lIns="0" tIns="27939" rIns="0" bIns="0" rtlCol="0" anchor="t">
            <a:spAutoFit/>
          </a:bodyPr>
          <a:lstStyle/>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Longford Library – Tuesday 14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Ballymahon Library – Wednesday, 15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Granard Library – Thursday, 16 January</a:t>
            </a:r>
          </a:p>
        </p:txBody>
      </p:sp>
      <p:sp>
        <p:nvSpPr>
          <p:cNvPr id="2" name="Slide Number Placeholder 1">
            <a:extLst>
              <a:ext uri="{FF2B5EF4-FFF2-40B4-BE49-F238E27FC236}">
                <a16:creationId xmlns:a16="http://schemas.microsoft.com/office/drawing/2014/main" id="{541C7E22-AF3B-5D4D-8BF3-0BDB4D0353EF}"/>
              </a:ext>
            </a:extLst>
          </p:cNvPr>
          <p:cNvSpPr>
            <a:spLocks noGrp="1"/>
          </p:cNvSpPr>
          <p:nvPr>
            <p:ph type="sldNum" sz="quarter" idx="7"/>
          </p:nvPr>
        </p:nvSpPr>
        <p:spPr/>
        <p:txBody>
          <a:bodyPr/>
          <a:lstStyle/>
          <a:p>
            <a:fld id="{B6F15528-21DE-4FAA-801E-634DDDAF4B2B}" type="slidenum">
              <a:rPr lang="en-IE" smtClean="0"/>
              <a:t>1</a:t>
            </a:fld>
            <a:endParaRPr lang="en-I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210" y="680977"/>
            <a:ext cx="8159782" cy="767326"/>
          </a:xfrm>
          <a:prstGeom prst="rect">
            <a:avLst/>
          </a:prstGeom>
        </p:spPr>
        <p:txBody>
          <a:bodyPr vert="horz" wrap="square" lIns="0" tIns="12700" rIns="0" bIns="0" rtlCol="0">
            <a:spAutoFit/>
          </a:bodyPr>
          <a:lstStyle/>
          <a:p>
            <a:pPr marL="12700" algn="l">
              <a:lnSpc>
                <a:spcPts val="2960"/>
              </a:lnSpc>
              <a:spcBef>
                <a:spcPts val="100"/>
              </a:spcBef>
            </a:pPr>
            <a:r>
              <a:rPr lang="en-GB" sz="2400" dirty="0"/>
              <a:t>Community Grant Support Scheme 2025</a:t>
            </a:r>
            <a:br>
              <a:rPr lang="en-GB" sz="2400" dirty="0"/>
            </a:br>
            <a:r>
              <a:rPr lang="en-GB" sz="2400" dirty="0">
                <a:latin typeface="Museo Sans 700" panose="02000000000000000000"/>
              </a:rPr>
              <a:t>Community Development Section</a:t>
            </a:r>
            <a:r>
              <a:rPr lang="en-GB" sz="2400" b="0" u="sng" dirty="0">
                <a:solidFill>
                  <a:srgbClr val="2E6CA3"/>
                </a:solidFill>
                <a:latin typeface="Museo Sans 700" panose="02000000000000000000"/>
              </a:rPr>
              <a:t>c</a:t>
            </a:r>
            <a:r>
              <a:rPr lang="en-GB" sz="2400" b="0" u="sng" dirty="0">
                <a:solidFill>
                  <a:srgbClr val="2E6CA3"/>
                </a:solidFill>
                <a:latin typeface="Museo Sans 700" panose="02000000000000000000"/>
                <a:hlinkClick r:id="rId3">
                  <a:extLst>
                    <a:ext uri="{A12FA001-AC4F-418D-AE19-62706E023703}">
                      <ahyp:hlinkClr xmlns:ahyp="http://schemas.microsoft.com/office/drawing/2018/hyperlinkcolor" val="tx"/>
                    </a:ext>
                  </a:extLst>
                </a:hlinkClick>
              </a:rPr>
              <a:t>ommgrants@longfordcoco.ie</a:t>
            </a:r>
            <a:r>
              <a:rPr lang="en-GB" sz="2400" b="0" u="sng" dirty="0">
                <a:solidFill>
                  <a:srgbClr val="2E6CA3"/>
                </a:solidFill>
                <a:latin typeface="Museo Sans 700" panose="02000000000000000000"/>
              </a:rPr>
              <a:t> </a:t>
            </a:r>
            <a:endParaRPr sz="2400" spc="-10" dirty="0">
              <a:latin typeface="Museo Sans 700" panose="02000000000000000000"/>
            </a:endParaRPr>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514495" y="1923803"/>
            <a:ext cx="7930100" cy="3191579"/>
          </a:xfrm>
          <a:prstGeom prst="rect">
            <a:avLst/>
          </a:prstGeom>
        </p:spPr>
        <p:txBody>
          <a:bodyPr vert="horz" wrap="square" lIns="0" tIns="77470" rIns="0" bIns="0" rtlCol="0" anchor="t">
            <a:spAutoFit/>
          </a:bodyPr>
          <a:lstStyle/>
          <a:p>
            <a:pPr marL="12700">
              <a:spcBef>
                <a:spcPts val="610"/>
              </a:spcBef>
            </a:pPr>
            <a:r>
              <a:rPr lang="en-GB" dirty="0">
                <a:latin typeface="Museo Sans 700" panose="02000000000000000000" pitchFamily="50" charset="0"/>
              </a:rPr>
              <a:t>Small grants to Voluntary and Community Groups registered with Longford PPN</a:t>
            </a:r>
          </a:p>
          <a:p>
            <a:pPr marL="298450" indent="-285750" algn="l">
              <a:lnSpc>
                <a:spcPct val="100000"/>
              </a:lnSpc>
              <a:spcBef>
                <a:spcPts val="610"/>
              </a:spcBef>
              <a:buFont typeface="Arial" panose="020B0604020202020204" pitchFamily="34" charset="0"/>
              <a:buChar char="•"/>
            </a:pPr>
            <a:r>
              <a:rPr lang="en-GB" b="0" dirty="0">
                <a:solidFill>
                  <a:srgbClr val="000000"/>
                </a:solidFill>
                <a:latin typeface="Museo Sans"/>
              </a:rPr>
              <a:t>Application must meet the values and objectives in Longford Local Community Development Committee (LCDC) </a:t>
            </a:r>
            <a:r>
              <a:rPr lang="en-GB" b="0" i="0" u="sng" dirty="0">
                <a:solidFill>
                  <a:srgbClr val="2E6CA3"/>
                </a:solidFill>
                <a:effectLst/>
                <a:latin typeface="Museo Sans"/>
                <a:hlinkClick r:id="rId5"/>
              </a:rPr>
              <a:t>Equality Human Rights Statement</a:t>
            </a:r>
            <a:endParaRPr lang="en-GB" b="0" dirty="0">
              <a:solidFill>
                <a:srgbClr val="FF0000"/>
              </a:solidFill>
              <a:latin typeface="Museo Sans"/>
              <a:cs typeface="Museo Sans"/>
            </a:endParaRPr>
          </a:p>
          <a:p>
            <a:pPr marL="297180" marR="84455" indent="-285750" algn="l">
              <a:lnSpc>
                <a:spcPts val="1800"/>
              </a:lnSpc>
              <a:spcBef>
                <a:spcPts val="1135"/>
              </a:spcBef>
              <a:buFont typeface="Arial" panose="020B0604020202020204" pitchFamily="34" charset="0"/>
              <a:buChar char="•"/>
              <a:tabLst>
                <a:tab pos="120650" algn="l"/>
              </a:tabLst>
            </a:pPr>
            <a:r>
              <a:rPr lang="en-GB" b="0" dirty="0">
                <a:solidFill>
                  <a:srgbClr val="000000"/>
                </a:solidFill>
                <a:latin typeface="Museo Sans"/>
              </a:rPr>
              <a:t>No minimum or maximum grants, typically around €750-1,000. Match funding is not required.</a:t>
            </a:r>
          </a:p>
          <a:p>
            <a:pPr marL="297180" marR="84455" indent="-285750" algn="l">
              <a:lnSpc>
                <a:spcPts val="1800"/>
              </a:lnSpc>
              <a:spcBef>
                <a:spcPts val="1135"/>
              </a:spcBef>
              <a:buFont typeface="Arial" panose="020B0604020202020204" pitchFamily="34" charset="0"/>
              <a:buChar char="•"/>
              <a:tabLst>
                <a:tab pos="120650" algn="l"/>
              </a:tabLst>
            </a:pPr>
            <a:r>
              <a:rPr lang="en-GB" b="0" dirty="0">
                <a:solidFill>
                  <a:schemeClr val="tx1"/>
                </a:solidFill>
                <a:latin typeface="Museo Sans"/>
                <a:cs typeface="Museo Sans"/>
              </a:rPr>
              <a:t>Online applications will open and close in March 2025</a:t>
            </a:r>
            <a:r>
              <a:rPr lang="en-GB" b="0" dirty="0">
                <a:solidFill>
                  <a:schemeClr val="tx1"/>
                </a:solidFill>
                <a:latin typeface="Museo Sans"/>
              </a:rPr>
              <a:t>. Must be completed by </a:t>
            </a:r>
            <a:r>
              <a:rPr lang="en-GB" b="0" dirty="0">
                <a:solidFill>
                  <a:srgbClr val="000000"/>
                </a:solidFill>
                <a:latin typeface="Museo Sans"/>
              </a:rPr>
              <a:t>Chairperson, Secretary or Treasurer. Decisions by Councillors in </a:t>
            </a:r>
            <a:r>
              <a:rPr lang="en-GB" b="0">
                <a:solidFill>
                  <a:srgbClr val="000000"/>
                </a:solidFill>
                <a:latin typeface="Museo Sans"/>
              </a:rPr>
              <a:t>late May.</a:t>
            </a:r>
            <a:endParaRPr lang="en-GB" b="0" dirty="0">
              <a:solidFill>
                <a:srgbClr val="000000"/>
              </a:solidFill>
              <a:latin typeface="Museo Sans"/>
            </a:endParaRPr>
          </a:p>
          <a:p>
            <a:pPr marL="297180" marR="84455" indent="-285750" algn="l">
              <a:lnSpc>
                <a:spcPts val="1800"/>
              </a:lnSpc>
              <a:spcBef>
                <a:spcPts val="1135"/>
              </a:spcBef>
              <a:spcAft>
                <a:spcPts val="800"/>
              </a:spcAft>
              <a:buFont typeface="Arial" panose="020B0604020202020204" pitchFamily="34" charset="0"/>
              <a:buChar char="•"/>
              <a:tabLst>
                <a:tab pos="120650" algn="l"/>
              </a:tabLst>
            </a:pPr>
            <a:r>
              <a:rPr lang="en-GB" b="0" dirty="0">
                <a:solidFill>
                  <a:srgbClr val="000000"/>
                </a:solidFill>
                <a:latin typeface="Museo Sans"/>
              </a:rPr>
              <a:t>Invoices</a:t>
            </a:r>
            <a:r>
              <a:rPr lang="en-GB" b="0" dirty="0">
                <a:solidFill>
                  <a:schemeClr val="tx1"/>
                </a:solidFill>
                <a:latin typeface="Museo Sans"/>
              </a:rPr>
              <a:t>, receipts and photographs required if grant award is &gt;€1,000 </a:t>
            </a:r>
          </a:p>
          <a:p>
            <a:pPr marL="285750" indent="-285750" algn="l">
              <a:lnSpc>
                <a:spcPct val="107000"/>
              </a:lnSpc>
              <a:spcAft>
                <a:spcPts val="800"/>
              </a:spcAft>
              <a:buFont typeface="Arial" panose="020B0604020202020204" pitchFamily="34" charset="0"/>
              <a:buChar char="•"/>
            </a:pPr>
            <a:r>
              <a:rPr lang="en-GB" b="0" dirty="0">
                <a:solidFill>
                  <a:schemeClr val="tx1"/>
                </a:solidFill>
                <a:latin typeface="Museo Sans"/>
              </a:rPr>
              <a:t>Drawdown by the end of October 2025</a:t>
            </a:r>
          </a:p>
          <a:p>
            <a:pPr algn="l">
              <a:lnSpc>
                <a:spcPct val="107000"/>
              </a:lnSpc>
              <a:spcAft>
                <a:spcPts val="800"/>
              </a:spcAft>
            </a:pPr>
            <a:r>
              <a:rPr lang="en-GB" b="0" dirty="0">
                <a:latin typeface="Museo Sans 700" panose="02000000000000000000" pitchFamily="50" charset="0"/>
              </a:rPr>
              <a:t>See longfordcoco.ie for more or call 043 334 33 13 / 334 34 72 </a:t>
            </a:r>
            <a:endParaRPr lang="en-GB" b="0" u="sng" dirty="0">
              <a:solidFill>
                <a:srgbClr val="2E6CA3"/>
              </a:solidFill>
              <a:latin typeface="Museo Sans"/>
            </a:endParaRP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10</a:t>
            </a:fld>
            <a:endParaRPr lang="en-IE"/>
          </a:p>
        </p:txBody>
      </p:sp>
    </p:spTree>
    <p:extLst>
      <p:ext uri="{BB962C8B-B14F-4D97-AF65-F5344CB8AC3E}">
        <p14:creationId xmlns:p14="http://schemas.microsoft.com/office/powerpoint/2010/main" val="1534102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8250" y="694201"/>
            <a:ext cx="7091900" cy="766107"/>
          </a:xfrm>
          <a:prstGeom prst="rect">
            <a:avLst/>
          </a:prstGeom>
        </p:spPr>
        <p:txBody>
          <a:bodyPr vert="horz" wrap="square" lIns="0" tIns="12700" rIns="0" bIns="0" rtlCol="0" anchor="t">
            <a:spAutoFit/>
          </a:bodyPr>
          <a:lstStyle/>
          <a:p>
            <a:pPr marL="12700" algn="l">
              <a:lnSpc>
                <a:spcPts val="2960"/>
              </a:lnSpc>
              <a:spcBef>
                <a:spcPts val="100"/>
              </a:spcBef>
            </a:pPr>
            <a:r>
              <a:rPr lang="en-GB" sz="2400" dirty="0"/>
              <a:t>Community Grant Support Scheme</a:t>
            </a:r>
            <a:br>
              <a:rPr lang="en-GB" sz="2400" dirty="0"/>
            </a:br>
            <a:r>
              <a:rPr lang="en-GB" sz="2400" dirty="0"/>
              <a:t>2024 grant awards examples</a:t>
            </a:r>
            <a:endParaRPr spc="-10" dirty="0"/>
          </a:p>
        </p:txBody>
      </p:sp>
      <p:sp>
        <p:nvSpPr>
          <p:cNvPr id="68" name="object 68"/>
          <p:cNvSpPr txBox="1"/>
          <p:nvPr/>
        </p:nvSpPr>
        <p:spPr>
          <a:xfrm>
            <a:off x="7958405" y="5348564"/>
            <a:ext cx="381635" cy="135806"/>
          </a:xfrm>
          <a:prstGeom prst="rect">
            <a:avLst/>
          </a:prstGeom>
        </p:spPr>
        <p:txBody>
          <a:bodyPr vert="horz" wrap="square" lIns="0" tIns="0" rIns="0" bIns="0" rtlCol="0">
            <a:spAutoFit/>
          </a:bodyPr>
          <a:lstStyle/>
          <a:p>
            <a:pPr marL="12700">
              <a:lnSpc>
                <a:spcPts val="1075"/>
              </a:lnSpc>
            </a:pPr>
            <a:r>
              <a:rPr sz="900">
                <a:solidFill>
                  <a:srgbClr val="3B5B73"/>
                </a:solidFill>
                <a:latin typeface="MuseoSans-300"/>
                <a:cs typeface="MuseoSans-300"/>
              </a:rPr>
              <a:t>Page</a:t>
            </a:r>
            <a:r>
              <a:rPr sz="900" spc="15">
                <a:solidFill>
                  <a:srgbClr val="3B5B73"/>
                </a:solidFill>
                <a:latin typeface="MuseoSans-300"/>
                <a:cs typeface="MuseoSans-300"/>
              </a:rPr>
              <a:t> </a:t>
            </a:r>
            <a:r>
              <a:rPr lang="en-GB" sz="900" spc="-50">
                <a:solidFill>
                  <a:srgbClr val="3B5B73"/>
                </a:solidFill>
                <a:latin typeface="MuseoSans-300"/>
                <a:cs typeface="MuseoSans-300"/>
              </a:rPr>
              <a:t>3</a:t>
            </a:r>
            <a:endParaRPr sz="900">
              <a:latin typeface="MuseoSans-300"/>
              <a:cs typeface="MuseoSans-300"/>
            </a:endParaRPr>
          </a:p>
        </p:txBody>
      </p:sp>
      <p:sp>
        <p:nvSpPr>
          <p:cNvPr id="3" name="Slide Number Placeholder 2">
            <a:extLst>
              <a:ext uri="{FF2B5EF4-FFF2-40B4-BE49-F238E27FC236}">
                <a16:creationId xmlns:a16="http://schemas.microsoft.com/office/drawing/2014/main" id="{F2752A5D-21A5-1B46-48BB-467B825F6F3D}"/>
              </a:ext>
            </a:extLst>
          </p:cNvPr>
          <p:cNvSpPr>
            <a:spLocks noGrp="1"/>
          </p:cNvSpPr>
          <p:nvPr>
            <p:ph type="sldNum" sz="quarter" idx="7"/>
          </p:nvPr>
        </p:nvSpPr>
        <p:spPr/>
        <p:txBody>
          <a:bodyPr/>
          <a:lstStyle/>
          <a:p>
            <a:fld id="{B6F15528-21DE-4FAA-801E-634DDDAF4B2B}" type="slidenum">
              <a:rPr lang="en-IE" smtClean="0"/>
              <a:t>11</a:t>
            </a:fld>
            <a:endParaRPr lang="en-IE"/>
          </a:p>
        </p:txBody>
      </p:sp>
      <p:graphicFrame>
        <p:nvGraphicFramePr>
          <p:cNvPr id="7" name="Table 6">
            <a:extLst>
              <a:ext uri="{FF2B5EF4-FFF2-40B4-BE49-F238E27FC236}">
                <a16:creationId xmlns:a16="http://schemas.microsoft.com/office/drawing/2014/main" id="{B4F74A28-6A8E-3012-DB0F-E7766161E298}"/>
              </a:ext>
            </a:extLst>
          </p:cNvPr>
          <p:cNvGraphicFramePr>
            <a:graphicFrameLocks noGrp="1"/>
          </p:cNvGraphicFramePr>
          <p:nvPr>
            <p:extLst>
              <p:ext uri="{D42A27DB-BD31-4B8C-83A1-F6EECF244321}">
                <p14:modId xmlns:p14="http://schemas.microsoft.com/office/powerpoint/2010/main" val="402241494"/>
              </p:ext>
            </p:extLst>
          </p:nvPr>
        </p:nvGraphicFramePr>
        <p:xfrm>
          <a:off x="2404256" y="1460308"/>
          <a:ext cx="3979888" cy="3670908"/>
        </p:xfrm>
        <a:graphic>
          <a:graphicData uri="http://schemas.openxmlformats.org/drawingml/2006/table">
            <a:tbl>
              <a:tblPr firstRow="1" bandRow="1">
                <a:tableStyleId>{5C22544A-7EE6-4342-B048-85BDC9FD1C3A}</a:tableStyleId>
              </a:tblPr>
              <a:tblGrid>
                <a:gridCol w="3979888">
                  <a:extLst>
                    <a:ext uri="{9D8B030D-6E8A-4147-A177-3AD203B41FA5}">
                      <a16:colId xmlns:a16="http://schemas.microsoft.com/office/drawing/2014/main" val="2972245614"/>
                    </a:ext>
                  </a:extLst>
                </a:gridCol>
              </a:tblGrid>
              <a:tr h="26463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600" b="1" i="1" u="none" strike="noStrike" dirty="0">
                          <a:solidFill>
                            <a:schemeClr val="tx1"/>
                          </a:solidFill>
                          <a:effectLst/>
                          <a:latin typeface="Calibri" panose="020F0502020204030204" pitchFamily="34" charset="0"/>
                        </a:rPr>
                        <a:t>Name of Community Group</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8783770"/>
                  </a:ext>
                </a:extLst>
              </a:tr>
              <a:tr h="264634">
                <a:tc>
                  <a:txBody>
                    <a:bodyPr/>
                    <a:lstStyle/>
                    <a:p>
                      <a:pPr algn="l" fontAlgn="b"/>
                      <a:r>
                        <a:rPr lang="en-IE" sz="1600" b="0" i="0" u="none" strike="noStrike" dirty="0">
                          <a:solidFill>
                            <a:schemeClr val="tx1"/>
                          </a:solidFill>
                          <a:effectLst/>
                          <a:latin typeface="Calibri" panose="020F0502020204030204" pitchFamily="34" charset="0"/>
                        </a:rPr>
                        <a:t>Ardagh Community Centre Association</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9557242"/>
                  </a:ext>
                </a:extLst>
              </a:tr>
              <a:tr h="264634">
                <a:tc>
                  <a:txBody>
                    <a:bodyPr/>
                    <a:lstStyle/>
                    <a:p>
                      <a:pPr algn="l" fontAlgn="b"/>
                      <a:r>
                        <a:rPr lang="en-IE" sz="1600" b="0" i="0" u="none" strike="noStrike" dirty="0">
                          <a:solidFill>
                            <a:schemeClr val="tx1"/>
                          </a:solidFill>
                          <a:effectLst/>
                          <a:latin typeface="Calibri" panose="020F0502020204030204" pitchFamily="34" charset="0"/>
                          <a:ea typeface="+mn-ea"/>
                          <a:cs typeface="+mn-cs"/>
                        </a:rPr>
                        <a:t>Ballymahon/</a:t>
                      </a:r>
                      <a:r>
                        <a:rPr lang="en-IE" sz="1600" b="0" i="0" u="none" strike="noStrike" dirty="0" err="1">
                          <a:solidFill>
                            <a:schemeClr val="tx1"/>
                          </a:solidFill>
                          <a:effectLst/>
                          <a:latin typeface="Calibri" panose="020F0502020204030204" pitchFamily="34" charset="0"/>
                          <a:ea typeface="+mn-ea"/>
                          <a:cs typeface="+mn-cs"/>
                        </a:rPr>
                        <a:t>Landevant</a:t>
                      </a:r>
                      <a:r>
                        <a:rPr lang="en-IE" sz="1600" b="0" i="0" u="none" strike="noStrike" dirty="0">
                          <a:solidFill>
                            <a:schemeClr val="tx1"/>
                          </a:solidFill>
                          <a:effectLst/>
                          <a:latin typeface="Calibri" panose="020F0502020204030204" pitchFamily="34" charset="0"/>
                          <a:ea typeface="+mn-ea"/>
                          <a:cs typeface="+mn-cs"/>
                        </a:rPr>
                        <a:t> Twinning (French Connection)</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89520"/>
                  </a:ext>
                </a:extLst>
              </a:tr>
              <a:tr h="264634">
                <a:tc>
                  <a:txBody>
                    <a:bodyPr/>
                    <a:lstStyle/>
                    <a:p>
                      <a:pPr algn="l" fontAlgn="b"/>
                      <a:r>
                        <a:rPr lang="en-IE" sz="1600" b="0" i="0" u="none" strike="noStrike" dirty="0">
                          <a:solidFill>
                            <a:schemeClr val="tx1"/>
                          </a:solidFill>
                          <a:effectLst/>
                          <a:latin typeface="Calibri" panose="020F0502020204030204" pitchFamily="34" charset="0"/>
                          <a:ea typeface="+mn-ea"/>
                          <a:cs typeface="+mn-cs"/>
                        </a:rPr>
                        <a:t>Colmcille Vintage Club</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79366"/>
                  </a:ext>
                </a:extLst>
              </a:tr>
              <a:tr h="264634">
                <a:tc>
                  <a:txBody>
                    <a:bodyPr/>
                    <a:lstStyle/>
                    <a:p>
                      <a:pPr marL="0" algn="l" fontAlgn="b"/>
                      <a:r>
                        <a:rPr lang="en-IE" sz="1600" b="0" i="0" u="none" strike="noStrike" dirty="0">
                          <a:solidFill>
                            <a:schemeClr val="tx1"/>
                          </a:solidFill>
                          <a:effectLst/>
                          <a:latin typeface="Calibri" panose="020F0502020204030204" pitchFamily="34" charset="0"/>
                          <a:ea typeface="+mn-ea"/>
                          <a:cs typeface="+mn-cs"/>
                        </a:rPr>
                        <a:t>Drumlish Christmas Lights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786167"/>
                  </a:ext>
                </a:extLst>
              </a:tr>
              <a:tr h="26463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IE" sz="1600" b="0" i="0" u="none" strike="noStrike" dirty="0">
                          <a:solidFill>
                            <a:schemeClr val="tx1"/>
                          </a:solidFill>
                          <a:effectLst/>
                          <a:latin typeface="Calibri" panose="020F0502020204030204" pitchFamily="34" charset="0"/>
                          <a:ea typeface="+mn-ea"/>
                          <a:cs typeface="+mn-cs"/>
                        </a:rPr>
                        <a:t>Ethnic Minority Hub Longford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5575452"/>
                  </a:ext>
                </a:extLst>
              </a:tr>
              <a:tr h="264634">
                <a:tc>
                  <a:txBody>
                    <a:bodyPr/>
                    <a:lstStyle/>
                    <a:p>
                      <a:pPr marL="0" algn="l" fontAlgn="b"/>
                      <a:r>
                        <a:rPr lang="en-IE" sz="1600" b="0" i="0" u="none" strike="noStrike" dirty="0">
                          <a:solidFill>
                            <a:schemeClr val="tx1"/>
                          </a:solidFill>
                          <a:effectLst/>
                          <a:latin typeface="Calibri" panose="020F0502020204030204" pitchFamily="34" charset="0"/>
                          <a:ea typeface="+mn-ea"/>
                          <a:cs typeface="+mn-cs"/>
                        </a:rPr>
                        <a:t>Forthill Residents Association</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0874770"/>
                  </a:ext>
                </a:extLst>
              </a:tr>
              <a:tr h="264634">
                <a:tc>
                  <a:txBody>
                    <a:bodyPr/>
                    <a:lstStyle/>
                    <a:p>
                      <a:pPr marL="0" algn="l" fontAlgn="b"/>
                      <a:r>
                        <a:rPr lang="en-IE" sz="1600" b="0" i="0" u="none" strike="noStrike" dirty="0">
                          <a:solidFill>
                            <a:schemeClr val="tx1"/>
                          </a:solidFill>
                          <a:effectLst/>
                          <a:latin typeface="Calibri" panose="020F0502020204030204" pitchFamily="34" charset="0"/>
                          <a:ea typeface="+mn-ea"/>
                          <a:cs typeface="+mn-cs"/>
                        </a:rPr>
                        <a:t>Killoe Mens Shed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0194004"/>
                  </a:ext>
                </a:extLst>
              </a:tr>
              <a:tr h="264634">
                <a:tc>
                  <a:txBody>
                    <a:bodyPr/>
                    <a:lstStyle/>
                    <a:p>
                      <a:pPr algn="l" fontAlgn="b"/>
                      <a:r>
                        <a:rPr lang="en-IE" sz="1600" b="0" i="0" u="none" strike="noStrike" dirty="0">
                          <a:solidFill>
                            <a:schemeClr val="tx1"/>
                          </a:solidFill>
                          <a:effectLst/>
                          <a:latin typeface="Calibri" panose="020F0502020204030204" pitchFamily="34" charset="0"/>
                          <a:ea typeface="+mn-ea"/>
                          <a:cs typeface="+mn-cs"/>
                        </a:rPr>
                        <a:t>Legan ICA</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857571"/>
                  </a:ext>
                </a:extLst>
              </a:tr>
              <a:tr h="264634">
                <a:tc>
                  <a:txBody>
                    <a:bodyPr/>
                    <a:lstStyle/>
                    <a:p>
                      <a:pPr marL="0" algn="l" fontAlgn="b"/>
                      <a:r>
                        <a:rPr lang="en-IE" sz="1600" b="0" i="0" u="none" strike="noStrike" dirty="0">
                          <a:solidFill>
                            <a:schemeClr val="tx1"/>
                          </a:solidFill>
                          <a:effectLst/>
                          <a:latin typeface="Calibri" panose="020F0502020204030204" pitchFamily="34" charset="0"/>
                          <a:ea typeface="+mn-ea"/>
                          <a:cs typeface="+mn-cs"/>
                        </a:rPr>
                        <a:t>Longford Agricultural Show and Country Fair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801900"/>
                  </a:ext>
                </a:extLst>
              </a:tr>
              <a:tr h="26463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IE" sz="1600" b="0" i="0" u="none" strike="noStrike" dirty="0">
                          <a:solidFill>
                            <a:schemeClr val="tx1"/>
                          </a:solidFill>
                          <a:effectLst/>
                          <a:latin typeface="Calibri" panose="020F0502020204030204" pitchFamily="34" charset="0"/>
                          <a:ea typeface="+mn-ea"/>
                          <a:cs typeface="+mn-cs"/>
                        </a:rPr>
                        <a:t>Longford Community Games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5613755"/>
                  </a:ext>
                </a:extLst>
              </a:tr>
              <a:tr h="264634">
                <a:tc>
                  <a:txBody>
                    <a:bodyPr/>
                    <a:lstStyle/>
                    <a:p>
                      <a:pPr algn="l" fontAlgn="b"/>
                      <a:r>
                        <a:rPr lang="en-IE" sz="1600" b="0" i="0" u="none" strike="noStrike" dirty="0" err="1">
                          <a:solidFill>
                            <a:schemeClr val="tx1"/>
                          </a:solidFill>
                          <a:effectLst/>
                          <a:latin typeface="Calibri" panose="020F0502020204030204" pitchFamily="34" charset="0"/>
                          <a:ea typeface="+mn-ea"/>
                          <a:cs typeface="+mn-cs"/>
                        </a:rPr>
                        <a:t>Monaduff</a:t>
                      </a:r>
                      <a:r>
                        <a:rPr lang="en-IE" sz="1600" b="0" i="0" u="none" strike="noStrike" dirty="0">
                          <a:solidFill>
                            <a:schemeClr val="tx1"/>
                          </a:solidFill>
                          <a:effectLst/>
                          <a:latin typeface="Calibri" panose="020F0502020204030204" pitchFamily="34" charset="0"/>
                          <a:ea typeface="+mn-ea"/>
                          <a:cs typeface="+mn-cs"/>
                        </a:rPr>
                        <a:t> Social Club</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712763"/>
                  </a:ext>
                </a:extLst>
              </a:tr>
              <a:tr h="264634">
                <a:tc>
                  <a:txBody>
                    <a:bodyPr/>
                    <a:lstStyle/>
                    <a:p>
                      <a:pPr algn="l" fontAlgn="b"/>
                      <a:r>
                        <a:rPr lang="en-IE" sz="1600" b="0" i="0" u="none" strike="noStrike" dirty="0">
                          <a:solidFill>
                            <a:schemeClr val="tx1"/>
                          </a:solidFill>
                          <a:effectLst/>
                          <a:latin typeface="Calibri" panose="020F0502020204030204" pitchFamily="34" charset="0"/>
                          <a:ea typeface="+mn-ea"/>
                          <a:cs typeface="+mn-cs"/>
                        </a:rPr>
                        <a:t>Newtowncashel Tidy Towns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497062"/>
                  </a:ext>
                </a:extLst>
              </a:tr>
            </a:tbl>
          </a:graphicData>
        </a:graphic>
      </p:graphicFrame>
    </p:spTree>
    <p:extLst>
      <p:ext uri="{BB962C8B-B14F-4D97-AF65-F5344CB8AC3E}">
        <p14:creationId xmlns:p14="http://schemas.microsoft.com/office/powerpoint/2010/main" val="50421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810" y="521396"/>
            <a:ext cx="7930100" cy="767326"/>
          </a:xfrm>
          <a:prstGeom prst="rect">
            <a:avLst/>
          </a:prstGeom>
        </p:spPr>
        <p:txBody>
          <a:bodyPr vert="horz" wrap="square" lIns="0" tIns="12700" rIns="0" bIns="0" rtlCol="0">
            <a:spAutoFit/>
          </a:bodyPr>
          <a:lstStyle/>
          <a:p>
            <a:pPr marL="12700" algn="l">
              <a:lnSpc>
                <a:spcPts val="2960"/>
              </a:lnSpc>
              <a:spcBef>
                <a:spcPts val="100"/>
              </a:spcBef>
            </a:pPr>
            <a:r>
              <a:rPr lang="en-IE" sz="2400" b="1" i="0" u="none" strike="noStrike" dirty="0">
                <a:solidFill>
                  <a:srgbClr val="3B5B73"/>
                </a:solidFill>
                <a:effectLst/>
                <a:latin typeface="MuseoSans-700"/>
              </a:rPr>
              <a:t>CLÁR Programme</a:t>
            </a:r>
            <a:br>
              <a:rPr lang="en-IE" sz="2400" b="0" i="0" dirty="0">
                <a:solidFill>
                  <a:srgbClr val="3B5B73"/>
                </a:solidFill>
                <a:effectLst/>
                <a:latin typeface="MuseoSans-700"/>
              </a:rPr>
            </a:br>
            <a:r>
              <a:rPr lang="en-GB" sz="2400" spc="-10" dirty="0"/>
              <a:t>Community Development Section, </a:t>
            </a:r>
            <a:r>
              <a:rPr lang="en-GB" sz="2400" b="1" dirty="0">
                <a:latin typeface="Segoe UI"/>
                <a:cs typeface="Segoe UI"/>
                <a:hlinkClick r:id="rId3"/>
              </a:rPr>
              <a:t>clar@longfordcoco.ie</a:t>
            </a:r>
            <a:endParaRPr sz="2400" spc="-10" dirty="0"/>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65810" y="49816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80137" y="1335063"/>
            <a:ext cx="8171254" cy="3765262"/>
          </a:xfrm>
          <a:prstGeom prst="rect">
            <a:avLst/>
          </a:prstGeom>
        </p:spPr>
        <p:txBody>
          <a:bodyPr vert="horz" wrap="square" lIns="0" tIns="77470" rIns="0" bIns="0" rtlCol="0" anchor="t">
            <a:spAutoFit/>
          </a:bodyPr>
          <a:lstStyle/>
          <a:p>
            <a:pPr algn="l">
              <a:lnSpc>
                <a:spcPct val="107000"/>
              </a:lnSpc>
              <a:spcBef>
                <a:spcPts val="610"/>
              </a:spcBef>
              <a:spcAft>
                <a:spcPts val="800"/>
              </a:spcAft>
            </a:pPr>
            <a:r>
              <a:rPr lang="en-IE" sz="1800" dirty="0">
                <a:latin typeface="Museo Sans 700" panose="02000000000000000000" pitchFamily="50" charset="0"/>
              </a:rPr>
              <a:t>Measure 1 </a:t>
            </a:r>
            <a:r>
              <a:rPr lang="en-IE" sz="1800" b="0" dirty="0">
                <a:latin typeface="Museo Sans 700" panose="02000000000000000000" pitchFamily="50" charset="0"/>
              </a:rPr>
              <a:t>- enhancement of existing, and/or the development of new, accessible Community Recreation Facilities. </a:t>
            </a:r>
            <a:br>
              <a:rPr lang="en-IE" sz="1800" b="0" dirty="0">
                <a:latin typeface="Museo Sans 700" panose="02000000000000000000" pitchFamily="50" charset="0"/>
              </a:rPr>
            </a:br>
            <a:r>
              <a:rPr lang="en-IE" sz="1800" b="0" dirty="0">
                <a:latin typeface="Museo Sans 700" panose="02000000000000000000" pitchFamily="50" charset="0"/>
              </a:rPr>
              <a:t>Funded by Department for Rural and Community Development (DRCD)</a:t>
            </a:r>
          </a:p>
          <a:p>
            <a:pPr marL="285750" indent="-285750" algn="l">
              <a:lnSpc>
                <a:spcPct val="107000"/>
              </a:lnSpc>
              <a:spcAft>
                <a:spcPts val="800"/>
              </a:spcAft>
              <a:buFont typeface="Arial" panose="020B0604020202020204" pitchFamily="34" charset="0"/>
              <a:buChar char="•"/>
            </a:pPr>
            <a:r>
              <a:rPr lang="en-GB" b="0" dirty="0">
                <a:solidFill>
                  <a:srgbClr val="000000"/>
                </a:solidFill>
                <a:latin typeface="Museo Sans"/>
              </a:rPr>
              <a:t>Community Groups, schools, sports clubs – areas, projects and eligibility set by DRCD.</a:t>
            </a:r>
            <a:br>
              <a:rPr lang="en-GB" b="0" dirty="0">
                <a:solidFill>
                  <a:srgbClr val="000000"/>
                </a:solidFill>
                <a:latin typeface="Museo Sans"/>
              </a:rPr>
            </a:br>
            <a:r>
              <a:rPr lang="en-GB" b="0" dirty="0">
                <a:solidFill>
                  <a:srgbClr val="000000"/>
                </a:solidFill>
                <a:latin typeface="Museo Sans"/>
              </a:rPr>
              <a:t>Insure, manage and operate for five years.</a:t>
            </a:r>
          </a:p>
          <a:p>
            <a:pPr marL="285750" indent="-285750" algn="l">
              <a:lnSpc>
                <a:spcPct val="107000"/>
              </a:lnSpc>
              <a:spcAft>
                <a:spcPts val="800"/>
              </a:spcAft>
              <a:buFont typeface="Arial" panose="020B0604020202020204" pitchFamily="34" charset="0"/>
              <a:buChar char="•"/>
            </a:pPr>
            <a:r>
              <a:rPr lang="en-IE" b="0" dirty="0">
                <a:solidFill>
                  <a:srgbClr val="000000"/>
                </a:solidFill>
                <a:latin typeface="Museo Sans"/>
              </a:rPr>
              <a:t>90% grant funding. Minimum grant €5,000, maximum grant €50,000. Match funding is required. Longford County Council will fund up to 5% also.</a:t>
            </a:r>
          </a:p>
          <a:p>
            <a:pPr marL="297814" marR="84455" indent="-285750" algn="just">
              <a:lnSpc>
                <a:spcPts val="1800"/>
              </a:lnSpc>
              <a:spcBef>
                <a:spcPts val="1135"/>
              </a:spcBef>
              <a:buFont typeface="Arial" panose="020B0604020202020204" pitchFamily="34" charset="0"/>
              <a:buChar char="•"/>
              <a:tabLst>
                <a:tab pos="120650" algn="l"/>
              </a:tabLst>
            </a:pPr>
            <a:r>
              <a:rPr lang="en-IE" b="0" dirty="0">
                <a:solidFill>
                  <a:srgbClr val="000000"/>
                </a:solidFill>
                <a:latin typeface="Museo Sans"/>
              </a:rPr>
              <a:t>2024 approvals were announced by the Department in October.  CLÁR 2025 will open later this year.</a:t>
            </a:r>
          </a:p>
          <a:p>
            <a:pPr marL="297180" marR="84455" indent="-285750" algn="l">
              <a:lnSpc>
                <a:spcPts val="1800"/>
              </a:lnSpc>
              <a:spcBef>
                <a:spcPts val="1135"/>
              </a:spcBef>
              <a:buFont typeface="Arial" panose="020B0604020202020204" pitchFamily="34" charset="0"/>
              <a:buChar char="•"/>
              <a:tabLst>
                <a:tab pos="120650" algn="l"/>
              </a:tabLst>
            </a:pPr>
            <a:r>
              <a:rPr lang="en-IE" b="0" dirty="0">
                <a:solidFill>
                  <a:srgbClr val="000000"/>
                </a:solidFill>
                <a:latin typeface="Museo Sans"/>
              </a:rPr>
              <a:t>Follow Public Procurement, engineer. Retrospective grant payment, bridging finance may be required. Ownership/15-year lease, planning permission, open to the public without appointment, disability friendly, e</a:t>
            </a:r>
            <a:r>
              <a:rPr lang="en-GB" b="0" dirty="0" err="1">
                <a:solidFill>
                  <a:srgbClr val="000000"/>
                </a:solidFill>
                <a:latin typeface="Museo Sans"/>
              </a:rPr>
              <a:t>vidence</a:t>
            </a:r>
            <a:r>
              <a:rPr lang="en-GB" b="0" dirty="0">
                <a:solidFill>
                  <a:srgbClr val="000000"/>
                </a:solidFill>
                <a:latin typeface="Museo Sans"/>
              </a:rPr>
              <a:t> of need.</a:t>
            </a: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12</a:t>
            </a:fld>
            <a:endParaRPr lang="en-IE"/>
          </a:p>
        </p:txBody>
      </p:sp>
      <p:grpSp>
        <p:nvGrpSpPr>
          <p:cNvPr id="9" name="Group 8">
            <a:extLst>
              <a:ext uri="{FF2B5EF4-FFF2-40B4-BE49-F238E27FC236}">
                <a16:creationId xmlns:a16="http://schemas.microsoft.com/office/drawing/2014/main" id="{A6B85CAC-85E7-BCD0-E364-63047768F4AF}"/>
              </a:ext>
            </a:extLst>
          </p:cNvPr>
          <p:cNvGrpSpPr/>
          <p:nvPr/>
        </p:nvGrpSpPr>
        <p:grpSpPr>
          <a:xfrm>
            <a:off x="3365194" y="5025684"/>
            <a:ext cx="3099861" cy="614159"/>
            <a:chOff x="0" y="0"/>
            <a:chExt cx="3879850" cy="800074"/>
          </a:xfrm>
        </p:grpSpPr>
        <p:pic>
          <p:nvPicPr>
            <p:cNvPr id="10" name="Picture 9">
              <a:extLst>
                <a:ext uri="{FF2B5EF4-FFF2-40B4-BE49-F238E27FC236}">
                  <a16:creationId xmlns:a16="http://schemas.microsoft.com/office/drawing/2014/main" id="{2E730CAC-3D3C-DE3F-BF50-CDCE8D0261F0}"/>
                </a:ext>
              </a:extLst>
            </p:cNvPr>
            <p:cNvPicPr/>
            <p:nvPr/>
          </p:nvPicPr>
          <p:blipFill>
            <a:blip r:embed="rId5"/>
            <a:stretch>
              <a:fillRect/>
            </a:stretch>
          </p:blipFill>
          <p:spPr>
            <a:xfrm>
              <a:off x="0" y="8280"/>
              <a:ext cx="2134235" cy="791794"/>
            </a:xfrm>
            <a:prstGeom prst="rect">
              <a:avLst/>
            </a:prstGeom>
          </p:spPr>
        </p:pic>
        <p:pic>
          <p:nvPicPr>
            <p:cNvPr id="11" name="Picture 10">
              <a:extLst>
                <a:ext uri="{FF2B5EF4-FFF2-40B4-BE49-F238E27FC236}">
                  <a16:creationId xmlns:a16="http://schemas.microsoft.com/office/drawing/2014/main" id="{4F89EB16-F41D-6A7C-C125-2B89FD4C62AA}"/>
                </a:ext>
              </a:extLst>
            </p:cNvPr>
            <p:cNvPicPr/>
            <p:nvPr/>
          </p:nvPicPr>
          <p:blipFill>
            <a:blip r:embed="rId6"/>
            <a:stretch>
              <a:fillRect/>
            </a:stretch>
          </p:blipFill>
          <p:spPr>
            <a:xfrm>
              <a:off x="2134235" y="0"/>
              <a:ext cx="1745615" cy="791820"/>
            </a:xfrm>
            <a:prstGeom prst="rect">
              <a:avLst/>
            </a:prstGeom>
          </p:spPr>
        </p:pic>
      </p:grpSp>
      <p:pic>
        <p:nvPicPr>
          <p:cNvPr id="12" name="Picture 11">
            <a:extLst>
              <a:ext uri="{FF2B5EF4-FFF2-40B4-BE49-F238E27FC236}">
                <a16:creationId xmlns:a16="http://schemas.microsoft.com/office/drawing/2014/main" id="{3F1BFAD5-01E0-2A30-9D67-63CD2F2C39DA}"/>
              </a:ext>
            </a:extLst>
          </p:cNvPr>
          <p:cNvPicPr>
            <a:picLocks noChangeAspect="1"/>
          </p:cNvPicPr>
          <p:nvPr/>
        </p:nvPicPr>
        <p:blipFill>
          <a:blip r:embed="rId7"/>
          <a:stretch>
            <a:fillRect/>
          </a:stretch>
        </p:blipFill>
        <p:spPr>
          <a:xfrm>
            <a:off x="6551445" y="4977122"/>
            <a:ext cx="1247743" cy="711285"/>
          </a:xfrm>
          <a:prstGeom prst="rect">
            <a:avLst/>
          </a:prstGeom>
        </p:spPr>
      </p:pic>
    </p:spTree>
    <p:extLst>
      <p:ext uri="{BB962C8B-B14F-4D97-AF65-F5344CB8AC3E}">
        <p14:creationId xmlns:p14="http://schemas.microsoft.com/office/powerpoint/2010/main" val="161346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88794"/>
            <a:ext cx="7091900" cy="397545"/>
          </a:xfrm>
          <a:prstGeom prst="rect">
            <a:avLst/>
          </a:prstGeom>
        </p:spPr>
        <p:txBody>
          <a:bodyPr vert="horz" wrap="square" lIns="0" tIns="12700" rIns="0" bIns="0" rtlCol="0" anchor="t">
            <a:spAutoFit/>
          </a:bodyPr>
          <a:lstStyle/>
          <a:p>
            <a:pPr marL="12700" algn="l">
              <a:lnSpc>
                <a:spcPts val="2960"/>
              </a:lnSpc>
              <a:spcBef>
                <a:spcPts val="100"/>
              </a:spcBef>
            </a:pPr>
            <a:r>
              <a:rPr lang="en-GB" sz="2400" dirty="0"/>
              <a:t>CLÁR Programme 2023 – sample funded projects</a:t>
            </a:r>
          </a:p>
        </p:txBody>
      </p:sp>
      <p:sp>
        <p:nvSpPr>
          <p:cNvPr id="3" name="Slide Number Placeholder 2">
            <a:extLst>
              <a:ext uri="{FF2B5EF4-FFF2-40B4-BE49-F238E27FC236}">
                <a16:creationId xmlns:a16="http://schemas.microsoft.com/office/drawing/2014/main" id="{F2752A5D-21A5-1B46-48BB-467B825F6F3D}"/>
              </a:ext>
            </a:extLst>
          </p:cNvPr>
          <p:cNvSpPr>
            <a:spLocks noGrp="1"/>
          </p:cNvSpPr>
          <p:nvPr>
            <p:ph type="sldNum" sz="quarter" idx="7"/>
          </p:nvPr>
        </p:nvSpPr>
        <p:spPr/>
        <p:txBody>
          <a:bodyPr/>
          <a:lstStyle/>
          <a:p>
            <a:fld id="{B6F15528-21DE-4FAA-801E-634DDDAF4B2B}" type="slidenum">
              <a:rPr lang="en-IE" smtClean="0"/>
              <a:t>13</a:t>
            </a:fld>
            <a:endParaRPr lang="en-IE"/>
          </a:p>
        </p:txBody>
      </p:sp>
      <p:sp>
        <p:nvSpPr>
          <p:cNvPr id="5" name="TextBox 4">
            <a:extLst>
              <a:ext uri="{FF2B5EF4-FFF2-40B4-BE49-F238E27FC236}">
                <a16:creationId xmlns:a16="http://schemas.microsoft.com/office/drawing/2014/main" id="{BFA86633-1B55-AA7A-A5B0-6315AFA2581F}"/>
              </a:ext>
            </a:extLst>
          </p:cNvPr>
          <p:cNvSpPr txBox="1"/>
          <p:nvPr/>
        </p:nvSpPr>
        <p:spPr>
          <a:xfrm>
            <a:off x="760490" y="3783684"/>
            <a:ext cx="33298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tx1"/>
                </a:solidFill>
                <a:effectLst/>
                <a:uLnTx/>
                <a:uFillTx/>
                <a:latin typeface="MuseoSans-700"/>
              </a:rPr>
              <a:t>Dromard</a:t>
            </a:r>
            <a:r>
              <a:rPr kumimoji="0" lang="en-GB" sz="2400" b="1" i="0" u="none" strike="noStrike" kern="0" cap="none" spc="0" normalizeH="0" baseline="0" noProof="0" dirty="0">
                <a:ln>
                  <a:noFill/>
                </a:ln>
                <a:solidFill>
                  <a:schemeClr val="tx1"/>
                </a:solidFill>
                <a:effectLst/>
                <a:uLnTx/>
                <a:uFillTx/>
                <a:latin typeface="MuseoSans-700"/>
              </a:rPr>
              <a:t> GAA –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MuseoSans-700"/>
              </a:rPr>
              <a:t>outdoor exercise equipment</a:t>
            </a:r>
            <a:endParaRPr kumimoji="0" lang="en-US" sz="2400" b="0" i="0" u="none" strike="noStrike" kern="0" cap="none" spc="0" normalizeH="0" baseline="0" noProof="0" dirty="0">
              <a:ln>
                <a:noFill/>
              </a:ln>
              <a:solidFill>
                <a:schemeClr val="tx1"/>
              </a:solidFill>
              <a:effectLst/>
              <a:uLnTx/>
              <a:uFillTx/>
            </a:endParaRPr>
          </a:p>
        </p:txBody>
      </p:sp>
      <p:sp>
        <p:nvSpPr>
          <p:cNvPr id="7" name="TextBox 6">
            <a:extLst>
              <a:ext uri="{FF2B5EF4-FFF2-40B4-BE49-F238E27FC236}">
                <a16:creationId xmlns:a16="http://schemas.microsoft.com/office/drawing/2014/main" id="{45051A51-6A3D-1FEE-7359-8CB87EF9FD96}"/>
              </a:ext>
            </a:extLst>
          </p:cNvPr>
          <p:cNvSpPr txBox="1"/>
          <p:nvPr/>
        </p:nvSpPr>
        <p:spPr>
          <a:xfrm>
            <a:off x="4613914" y="1971459"/>
            <a:ext cx="33011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MuseoSans-700"/>
              </a:rPr>
              <a:t>Lanesborough P.S. –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tx1"/>
                </a:solidFill>
                <a:effectLst/>
                <a:uLnTx/>
                <a:uFillTx/>
                <a:latin typeface="MuseoSans-700"/>
              </a:rPr>
              <a:t>walkway and hedging</a:t>
            </a:r>
          </a:p>
        </p:txBody>
      </p:sp>
      <p:pic>
        <p:nvPicPr>
          <p:cNvPr id="8" name="Picture 7" descr="A row of exercise equipment on a path&#10;&#10;Description automatically generated">
            <a:extLst>
              <a:ext uri="{FF2B5EF4-FFF2-40B4-BE49-F238E27FC236}">
                <a16:creationId xmlns:a16="http://schemas.microsoft.com/office/drawing/2014/main" id="{AB183A0D-20AA-C395-7083-0585F042409D}"/>
              </a:ext>
            </a:extLst>
          </p:cNvPr>
          <p:cNvPicPr>
            <a:picLocks noChangeAspect="1"/>
          </p:cNvPicPr>
          <p:nvPr/>
        </p:nvPicPr>
        <p:blipFill rotWithShape="1">
          <a:blip r:embed="rId2">
            <a:extLst>
              <a:ext uri="{28A0092B-C50C-407E-A947-70E740481C1C}">
                <a14:useLocalDpi xmlns:a14="http://schemas.microsoft.com/office/drawing/2010/main" val="0"/>
              </a:ext>
            </a:extLst>
          </a:blip>
          <a:srcRect b="20830"/>
          <a:stretch/>
        </p:blipFill>
        <p:spPr>
          <a:xfrm>
            <a:off x="664007" y="1358476"/>
            <a:ext cx="3778097" cy="2243348"/>
          </a:xfrm>
          <a:prstGeom prst="rect">
            <a:avLst/>
          </a:prstGeom>
        </p:spPr>
      </p:pic>
      <p:pic>
        <p:nvPicPr>
          <p:cNvPr id="9" name="Picture 8">
            <a:extLst>
              <a:ext uri="{FF2B5EF4-FFF2-40B4-BE49-F238E27FC236}">
                <a16:creationId xmlns:a16="http://schemas.microsoft.com/office/drawing/2014/main" id="{78481A75-68A1-7E57-D56A-187DB1438B8F}"/>
              </a:ext>
            </a:extLst>
          </p:cNvPr>
          <p:cNvPicPr>
            <a:picLocks noChangeAspect="1"/>
          </p:cNvPicPr>
          <p:nvPr/>
        </p:nvPicPr>
        <p:blipFill rotWithShape="1">
          <a:blip r:embed="rId3"/>
          <a:srcRect t="12977" r="-1818"/>
          <a:stretch/>
        </p:blipFill>
        <p:spPr>
          <a:xfrm>
            <a:off x="4698109" y="2887258"/>
            <a:ext cx="3503639" cy="2263994"/>
          </a:xfrm>
          <a:prstGeom prst="rect">
            <a:avLst/>
          </a:prstGeom>
        </p:spPr>
      </p:pic>
    </p:spTree>
    <p:extLst>
      <p:ext uri="{BB962C8B-B14F-4D97-AF65-F5344CB8AC3E}">
        <p14:creationId xmlns:p14="http://schemas.microsoft.com/office/powerpoint/2010/main" val="3867933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694236"/>
            <a:ext cx="7930100" cy="766107"/>
          </a:xfrm>
          <a:prstGeom prst="rect">
            <a:avLst/>
          </a:prstGeom>
        </p:spPr>
        <p:txBody>
          <a:bodyPr vert="horz" wrap="square" lIns="0" tIns="12700" rIns="0" bIns="0" rtlCol="0">
            <a:spAutoFit/>
          </a:bodyPr>
          <a:lstStyle/>
          <a:p>
            <a:pPr marL="12700" algn="l">
              <a:lnSpc>
                <a:spcPts val="2960"/>
              </a:lnSpc>
              <a:spcBef>
                <a:spcPts val="100"/>
              </a:spcBef>
            </a:pPr>
            <a:r>
              <a:rPr lang="en-IE" sz="2400" b="1" i="0" u="none" strike="noStrike" dirty="0">
                <a:solidFill>
                  <a:srgbClr val="3B5B73"/>
                </a:solidFill>
                <a:effectLst/>
                <a:latin typeface="MuseoSans-700"/>
              </a:rPr>
              <a:t>Local Enhancement Programme (LEP) 2024</a:t>
            </a:r>
            <a:br>
              <a:rPr lang="en-IE" sz="2400" b="0" i="0" dirty="0">
                <a:solidFill>
                  <a:srgbClr val="3B5B73"/>
                </a:solidFill>
                <a:effectLst/>
                <a:latin typeface="MuseoSans-700"/>
              </a:rPr>
            </a:br>
            <a:r>
              <a:rPr lang="en-GB" sz="2400" spc="-10" dirty="0"/>
              <a:t>Community Development Section</a:t>
            </a: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39490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300707" y="1504180"/>
            <a:ext cx="8487693" cy="3833935"/>
          </a:xfrm>
          <a:prstGeom prst="rect">
            <a:avLst/>
          </a:prstGeom>
        </p:spPr>
        <p:txBody>
          <a:bodyPr vert="horz" wrap="square" lIns="0" tIns="77470" rIns="0" bIns="0" rtlCol="0" anchor="t">
            <a:spAutoFit/>
          </a:bodyPr>
          <a:lstStyle/>
          <a:p>
            <a:pPr>
              <a:lnSpc>
                <a:spcPct val="107000"/>
              </a:lnSpc>
              <a:spcBef>
                <a:spcPts val="610"/>
              </a:spcBef>
              <a:spcAft>
                <a:spcPts val="800"/>
              </a:spcAft>
            </a:pPr>
            <a:r>
              <a:rPr lang="en-IE" dirty="0">
                <a:latin typeface="Museo Sans"/>
              </a:rPr>
              <a:t>Funded by Department for Rural and Community Development (DRCD), administered by Longford LCDC.</a:t>
            </a:r>
          </a:p>
          <a:p>
            <a:pPr marL="285750" indent="-285750" algn="l">
              <a:lnSpc>
                <a:spcPct val="107000"/>
              </a:lnSpc>
              <a:spcAft>
                <a:spcPts val="800"/>
              </a:spcAft>
              <a:buFont typeface="Arial" panose="020B0604020202020204" pitchFamily="34" charset="0"/>
              <a:buChar char="•"/>
            </a:pPr>
            <a:r>
              <a:rPr lang="en-GB" sz="1400" b="0" dirty="0">
                <a:solidFill>
                  <a:schemeClr val="tx1"/>
                </a:solidFill>
              </a:rPr>
              <a:t>The LEP 2025 Capital Funding will support groups, particularly in disadvantaged areas to  carry out necessary repairs and improvements to their facilities, and/or to purchase equipment, such as tables and chairs, tools and signage, laptops and printers, lawnmowers, canopies and training equipment, and so on.</a:t>
            </a:r>
          </a:p>
          <a:p>
            <a:pPr marL="285750" indent="-285750" algn="l">
              <a:lnSpc>
                <a:spcPct val="107000"/>
              </a:lnSpc>
              <a:spcAft>
                <a:spcPts val="800"/>
              </a:spcAft>
              <a:buFont typeface="Arial" panose="020B0604020202020204" pitchFamily="34" charset="0"/>
              <a:buChar char="•"/>
            </a:pPr>
            <a:r>
              <a:rPr lang="en-IE" sz="1400" b="0" dirty="0">
                <a:solidFill>
                  <a:schemeClr val="tx1"/>
                </a:solidFill>
                <a:effectLst/>
                <a:ea typeface="Calibri" panose="020F0502020204030204" pitchFamily="34" charset="0"/>
                <a:cs typeface="Calibri" panose="020F0502020204030204" pitchFamily="34" charset="0"/>
              </a:rPr>
              <a:t>The LEP 2025 Current Funding will support groups/organisations with their non-pay running costs such as energy costs (electricity costs, refuse charges, heating charges) or other non-pay operating costs for e.g. rental lease costs, insurance bills. To ensure appropriate monitoring and governance, the Department is stating that only operating/running costs related to this period </a:t>
            </a:r>
            <a:r>
              <a:rPr lang="en-IE" sz="1400" dirty="0">
                <a:solidFill>
                  <a:schemeClr val="tx1"/>
                </a:solidFill>
                <a:effectLst/>
                <a:ea typeface="Calibri" panose="020F0502020204030204" pitchFamily="34" charset="0"/>
                <a:cs typeface="Calibri" panose="020F0502020204030204" pitchFamily="34" charset="0"/>
              </a:rPr>
              <a:t>1 June 2024 to 30 May 2025 </a:t>
            </a:r>
            <a:r>
              <a:rPr lang="en-IE" sz="1400" b="0" dirty="0">
                <a:solidFill>
                  <a:schemeClr val="tx1"/>
                </a:solidFill>
                <a:effectLst/>
                <a:ea typeface="Calibri" panose="020F0502020204030204" pitchFamily="34" charset="0"/>
                <a:cs typeface="Calibri" panose="020F0502020204030204" pitchFamily="34" charset="0"/>
              </a:rPr>
              <a:t>are eligible.</a:t>
            </a:r>
            <a:endParaRPr lang="en-IE" sz="1400" b="0" dirty="0">
              <a:solidFill>
                <a:schemeClr val="tx1"/>
              </a:solidFill>
              <a:effectLst/>
              <a:ea typeface="Calibri" panose="020F0502020204030204" pitchFamily="34" charset="0"/>
              <a:cs typeface="Times New Roman" panose="02020603050405020304" pitchFamily="18" charset="0"/>
            </a:endParaRPr>
          </a:p>
          <a:p>
            <a:pPr marL="285750" indent="-285750" algn="l">
              <a:lnSpc>
                <a:spcPct val="107000"/>
              </a:lnSpc>
              <a:spcAft>
                <a:spcPts val="800"/>
              </a:spcAft>
              <a:buFont typeface="Arial" panose="020B0604020202020204" pitchFamily="34" charset="0"/>
              <a:buChar char="•"/>
            </a:pPr>
            <a:r>
              <a:rPr lang="en-GB" sz="1400" b="0" dirty="0">
                <a:solidFill>
                  <a:schemeClr val="tx1"/>
                </a:solidFill>
              </a:rPr>
              <a:t>No minimum / maximum grant. Oversubscribed, competitive process. Align with LECP. Seek three quotations. </a:t>
            </a:r>
            <a:r>
              <a:rPr lang="en-GB" sz="1400" b="0" dirty="0">
                <a:solidFill>
                  <a:srgbClr val="000000"/>
                </a:solidFill>
              </a:rPr>
              <a:t>Invoices</a:t>
            </a:r>
            <a:r>
              <a:rPr lang="en-GB" sz="1400" b="0" dirty="0">
                <a:solidFill>
                  <a:schemeClr val="tx1"/>
                </a:solidFill>
              </a:rPr>
              <a:t>, receipts and photographs are required. </a:t>
            </a:r>
          </a:p>
          <a:p>
            <a:pPr marL="297180" marR="84455" indent="-285750" algn="l">
              <a:lnSpc>
                <a:spcPts val="1800"/>
              </a:lnSpc>
              <a:spcBef>
                <a:spcPts val="1135"/>
              </a:spcBef>
              <a:buFont typeface="Arial" panose="020B0604020202020204" pitchFamily="34" charset="0"/>
              <a:buChar char="•"/>
              <a:tabLst>
                <a:tab pos="120650" algn="l"/>
              </a:tabLst>
            </a:pPr>
            <a:r>
              <a:rPr lang="en-IE" sz="1400" b="0" dirty="0">
                <a:solidFill>
                  <a:schemeClr val="tx1"/>
                </a:solidFill>
              </a:rPr>
              <a:t>LEP 2024 opened on the 6 January 2025 and will close on the 30 January 2025. Online application process.  </a:t>
            </a:r>
          </a:p>
          <a:p>
            <a:pPr marL="11430" marR="84455" algn="l">
              <a:lnSpc>
                <a:spcPts val="1800"/>
              </a:lnSpc>
              <a:spcBef>
                <a:spcPts val="1135"/>
              </a:spcBef>
              <a:tabLst>
                <a:tab pos="120650" algn="l"/>
              </a:tabLst>
            </a:pPr>
            <a:r>
              <a:rPr lang="en-IE" sz="1500" b="0" dirty="0">
                <a:latin typeface="Museo Sans 700" panose="02000000000000000000" pitchFamily="50" charset="0"/>
              </a:rPr>
              <a:t>Contact</a:t>
            </a:r>
            <a:r>
              <a:rPr lang="en-GB" sz="1500" spc="-10" dirty="0">
                <a:latin typeface="Museo Sans 700" panose="02000000000000000000" pitchFamily="50" charset="0"/>
                <a:hlinkClick r:id="rId4">
                  <a:extLst>
                    <a:ext uri="{A12FA001-AC4F-418D-AE19-62706E023703}">
                      <ahyp:hlinkClr xmlns:ahyp="http://schemas.microsoft.com/office/drawing/2018/hyperlinkcolor" val="tx"/>
                    </a:ext>
                  </a:extLst>
                </a:hlinkClick>
              </a:rPr>
              <a:t> </a:t>
            </a:r>
            <a:r>
              <a:rPr lang="en-GB" sz="1500" spc="-10" dirty="0">
                <a:solidFill>
                  <a:srgbClr val="0000FF"/>
                </a:solidFill>
                <a:hlinkClick r:id="rId4">
                  <a:extLst>
                    <a:ext uri="{A12FA001-AC4F-418D-AE19-62706E023703}">
                      <ahyp:hlinkClr xmlns:ahyp="http://schemas.microsoft.com/office/drawing/2018/hyperlinkcolor" val="tx"/>
                    </a:ext>
                  </a:extLst>
                </a:hlinkClick>
              </a:rPr>
              <a:t>lcdc@longfordcoco.ie</a:t>
            </a:r>
            <a:endParaRPr lang="en-GB" sz="1500" spc="-10" dirty="0"/>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705309" y="5394904"/>
            <a:ext cx="678180" cy="286067"/>
          </a:xfrm>
        </p:spPr>
        <p:txBody>
          <a:bodyPr/>
          <a:lstStyle/>
          <a:p>
            <a:fld id="{B6F15528-21DE-4FAA-801E-634DDDAF4B2B}" type="slidenum">
              <a:rPr lang="en-IE" smtClean="0"/>
              <a:t>14</a:t>
            </a:fld>
            <a:endParaRPr lang="en-IE"/>
          </a:p>
        </p:txBody>
      </p:sp>
      <p:pic>
        <p:nvPicPr>
          <p:cNvPr id="7" name="Picture 6">
            <a:extLst>
              <a:ext uri="{FF2B5EF4-FFF2-40B4-BE49-F238E27FC236}">
                <a16:creationId xmlns:a16="http://schemas.microsoft.com/office/drawing/2014/main" id="{16309E4F-BB04-04DD-7207-5A9B39B470AD}"/>
              </a:ext>
            </a:extLst>
          </p:cNvPr>
          <p:cNvPicPr>
            <a:picLocks noChangeAspect="1"/>
          </p:cNvPicPr>
          <p:nvPr/>
        </p:nvPicPr>
        <p:blipFill>
          <a:blip r:embed="rId5"/>
          <a:stretch>
            <a:fillRect/>
          </a:stretch>
        </p:blipFill>
        <p:spPr>
          <a:xfrm>
            <a:off x="7197829" y="672369"/>
            <a:ext cx="1229903" cy="849402"/>
          </a:xfrm>
          <a:prstGeom prst="rect">
            <a:avLst/>
          </a:prstGeom>
        </p:spPr>
      </p:pic>
      <p:pic>
        <p:nvPicPr>
          <p:cNvPr id="13" name="Picture 12">
            <a:extLst>
              <a:ext uri="{FF2B5EF4-FFF2-40B4-BE49-F238E27FC236}">
                <a16:creationId xmlns:a16="http://schemas.microsoft.com/office/drawing/2014/main" id="{971DE866-1EC5-8935-4852-6CCD10C40BAF}"/>
              </a:ext>
            </a:extLst>
          </p:cNvPr>
          <p:cNvPicPr>
            <a:picLocks noChangeAspect="1"/>
          </p:cNvPicPr>
          <p:nvPr/>
        </p:nvPicPr>
        <p:blipFill>
          <a:blip r:embed="rId6"/>
          <a:stretch>
            <a:fillRect/>
          </a:stretch>
        </p:blipFill>
        <p:spPr>
          <a:xfrm>
            <a:off x="5229055" y="4927249"/>
            <a:ext cx="3432345" cy="792549"/>
          </a:xfrm>
          <a:prstGeom prst="rect">
            <a:avLst/>
          </a:prstGeom>
        </p:spPr>
      </p:pic>
    </p:spTree>
    <p:extLst>
      <p:ext uri="{BB962C8B-B14F-4D97-AF65-F5344CB8AC3E}">
        <p14:creationId xmlns:p14="http://schemas.microsoft.com/office/powerpoint/2010/main" val="183885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AC4D-3C9C-9EE2-7FA1-B3A36D17ACCD}"/>
              </a:ext>
            </a:extLst>
          </p:cNvPr>
          <p:cNvSpPr>
            <a:spLocks noGrp="1"/>
          </p:cNvSpPr>
          <p:nvPr>
            <p:ph type="title"/>
          </p:nvPr>
        </p:nvSpPr>
        <p:spPr>
          <a:xfrm>
            <a:off x="417824" y="904214"/>
            <a:ext cx="8031618" cy="1062590"/>
          </a:xfrm>
        </p:spPr>
        <p:txBody>
          <a:bodyPr/>
          <a:lstStyle/>
          <a:p>
            <a:r>
              <a:rPr lang="en-IE" sz="1297" dirty="0"/>
              <a:t>					</a:t>
            </a:r>
            <a:r>
              <a:rPr lang="en-IE" sz="1874" dirty="0"/>
              <a:t>Healthy Ireland Fund (Longford) </a:t>
            </a:r>
            <a:r>
              <a:rPr lang="en-IE" sz="1874" b="0" dirty="0">
                <a:solidFill>
                  <a:srgbClr val="000000"/>
                </a:solidFill>
              </a:rPr>
              <a:t>​</a:t>
            </a:r>
            <a:br>
              <a:rPr lang="en-IE" sz="1874" b="0" dirty="0">
                <a:solidFill>
                  <a:srgbClr val="000000"/>
                </a:solidFill>
              </a:rPr>
            </a:br>
            <a:r>
              <a:rPr lang="en-IE" sz="1874" b="0" dirty="0">
                <a:solidFill>
                  <a:srgbClr val="000000"/>
                </a:solidFill>
              </a:rPr>
              <a:t>					</a:t>
            </a:r>
            <a:r>
              <a:rPr lang="en-IE" sz="1874" dirty="0"/>
              <a:t>Expression of Interest 2025 </a:t>
            </a:r>
            <a:r>
              <a:rPr lang="en-IE" sz="1874" b="0" dirty="0">
                <a:solidFill>
                  <a:srgbClr val="000000"/>
                </a:solidFill>
              </a:rPr>
              <a:t>​</a:t>
            </a:r>
            <a:br>
              <a:rPr lang="en-IE" sz="1874" b="0" dirty="0">
                <a:solidFill>
                  <a:srgbClr val="000000"/>
                </a:solidFill>
              </a:rPr>
            </a:br>
            <a:r>
              <a:rPr lang="en-IE" sz="1874" b="0" dirty="0">
                <a:solidFill>
                  <a:srgbClr val="000000"/>
                </a:solidFill>
              </a:rPr>
              <a:t>					</a:t>
            </a:r>
            <a:r>
              <a:rPr lang="en-IE" sz="1874" dirty="0"/>
              <a:t>Community Development Section	</a:t>
            </a:r>
          </a:p>
        </p:txBody>
      </p:sp>
      <p:sp>
        <p:nvSpPr>
          <p:cNvPr id="3" name="Content Placeholder 2">
            <a:extLst>
              <a:ext uri="{FF2B5EF4-FFF2-40B4-BE49-F238E27FC236}">
                <a16:creationId xmlns:a16="http://schemas.microsoft.com/office/drawing/2014/main" id="{ACA676BC-C4E6-8FC4-EE35-AD08AB1FC3DA}"/>
              </a:ext>
            </a:extLst>
          </p:cNvPr>
          <p:cNvSpPr>
            <a:spLocks noGrp="1"/>
          </p:cNvSpPr>
          <p:nvPr>
            <p:ph idx="1"/>
          </p:nvPr>
        </p:nvSpPr>
        <p:spPr>
          <a:xfrm>
            <a:off x="417825" y="2091054"/>
            <a:ext cx="7805806" cy="3241360"/>
          </a:xfrm>
        </p:spPr>
        <p:txBody>
          <a:bodyPr>
            <a:normAutofit lnSpcReduction="10000"/>
          </a:bodyPr>
          <a:lstStyle/>
          <a:p>
            <a:pPr algn="l" rtl="0" fontAlgn="base"/>
            <a:r>
              <a:rPr lang="en-IE" b="0" dirty="0">
                <a:solidFill>
                  <a:srgbClr val="000000"/>
                </a:solidFill>
                <a:latin typeface="Museo Sans 700" panose="02000000000000000000"/>
              </a:rPr>
              <a:t>Healthy Ireland Fund (Longford) Expression of Interest 2025 is open to community projects that can deliver the following outcomes:</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marL="247162" indent="-247162" algn="l" rtl="0" fontAlgn="base">
              <a:buAutoNum type="alphaLcPeriod"/>
            </a:pPr>
            <a:r>
              <a:rPr lang="en-IE" b="0" dirty="0">
                <a:solidFill>
                  <a:srgbClr val="000000"/>
                </a:solidFill>
                <a:latin typeface="Museo Sans 700" panose="02000000000000000000"/>
              </a:rPr>
              <a:t>Increase percentage of people meeting physical activity guidelines </a:t>
            </a:r>
            <a:r>
              <a:rPr lang="en-US" b="0" dirty="0">
                <a:solidFill>
                  <a:srgbClr val="000000"/>
                </a:solidFill>
                <a:latin typeface="Museo Sans 700" panose="02000000000000000000"/>
              </a:rPr>
              <a:t>​</a:t>
            </a:r>
          </a:p>
          <a:p>
            <a:pPr fontAlgn="base"/>
            <a:r>
              <a:rPr lang="en-IE" b="0" dirty="0">
                <a:solidFill>
                  <a:srgbClr val="000000"/>
                </a:solidFill>
                <a:latin typeface="Museo Sans 700" panose="02000000000000000000"/>
              </a:rPr>
              <a:t>b.  Increase people’s level of positive mental health as per Energy and Vitality Index</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algn="l" rtl="0" fontAlgn="base"/>
            <a:endParaRPr lang="en-IE"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Grants of up to €3,000 may be applied for </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Expression of Interest is open since Monday January 13 and will close at 4pm on Friday, 14 February - this is an online process​</a:t>
            </a:r>
            <a:endParaRPr lang="en-IE" b="0" i="0" dirty="0">
              <a:solidFill>
                <a:srgbClr val="000000"/>
              </a:solidFill>
              <a:effectLst/>
              <a:latin typeface="Museo Sans 700" panose="02000000000000000000"/>
            </a:endParaRPr>
          </a:p>
          <a:p>
            <a:pPr marL="285750" indent="-285750" algn="l" rtl="0" fontAlgn="base">
              <a:buFont typeface="Arial" panose="020B0604020202020204" pitchFamily="34" charset="0"/>
              <a:buChar char="•"/>
            </a:pPr>
            <a:r>
              <a:rPr lang="en-IE" b="0" dirty="0">
                <a:solidFill>
                  <a:srgbClr val="000000"/>
                </a:solidFill>
                <a:latin typeface="Museo Sans 700" panose="02000000000000000000"/>
              </a:rPr>
              <a:t>This is a two-phase application and decisions on the successful community groups who will be asked to submit an application will be made by Monday 21 February 2025 where groups will be</a:t>
            </a:r>
            <a:r>
              <a:rPr lang="en-US" b="0" dirty="0">
                <a:solidFill>
                  <a:srgbClr val="000000"/>
                </a:solidFill>
                <a:latin typeface="Museo Sans 700" panose="02000000000000000000"/>
              </a:rPr>
              <a:t>​ contacted.</a:t>
            </a:r>
            <a:endParaRPr lang="en-US" b="0" i="0" dirty="0">
              <a:solidFill>
                <a:srgbClr val="000000"/>
              </a:solidFill>
              <a:effectLst/>
              <a:latin typeface="Museo Sans 700" panose="02000000000000000000"/>
            </a:endParaRPr>
          </a:p>
          <a:p>
            <a:pPr algn="l" rtl="0" fontAlgn="base"/>
            <a:endParaRPr lang="en-IE" dirty="0">
              <a:latin typeface="Museo Sans 700" panose="02000000000000000000"/>
            </a:endParaRPr>
          </a:p>
          <a:p>
            <a:pPr algn="l" rtl="0" fontAlgn="base"/>
            <a:r>
              <a:rPr lang="en-IE" dirty="0">
                <a:latin typeface="Museo Sans 700" panose="02000000000000000000"/>
              </a:rPr>
              <a:t>For further info check out the Healthy Longford page on Longfordcoco.ie </a:t>
            </a:r>
            <a:r>
              <a:rPr lang="en-US" b="0" dirty="0">
                <a:solidFill>
                  <a:srgbClr val="000000"/>
                </a:solidFill>
                <a:latin typeface="Museo Sans 700" panose="02000000000000000000"/>
              </a:rPr>
              <a:t>​</a:t>
            </a:r>
            <a:endParaRPr lang="en-US" b="0" i="0" dirty="0">
              <a:solidFill>
                <a:srgbClr val="000000"/>
              </a:solidFill>
              <a:effectLst/>
              <a:latin typeface="Museo Sans 700" panose="02000000000000000000"/>
            </a:endParaRPr>
          </a:p>
          <a:p>
            <a:pPr algn="l" rtl="0" fontAlgn="base"/>
            <a:r>
              <a:rPr lang="en-IE" dirty="0">
                <a:latin typeface="Museo Sans 700" panose="02000000000000000000"/>
              </a:rPr>
              <a:t>Contact: Laura 087 277 7843 or 043 334 33 63 or email </a:t>
            </a:r>
            <a:r>
              <a:rPr lang="en-IE" u="sng" dirty="0">
                <a:solidFill>
                  <a:srgbClr val="0000FF"/>
                </a:solidFill>
                <a:latin typeface="Museo Sans 700" panose="02000000000000000000"/>
                <a:hlinkClick r:id="rId2"/>
              </a:rPr>
              <a:t>HealthyLongford@Longfordcoco.ie</a:t>
            </a:r>
            <a:endParaRPr lang="en-US" b="0" i="0" dirty="0">
              <a:solidFill>
                <a:srgbClr val="000000"/>
              </a:solidFill>
              <a:effectLst/>
              <a:latin typeface="Museo Sans 700" panose="02000000000000000000"/>
            </a:endParaRPr>
          </a:p>
          <a:p>
            <a:endParaRPr lang="en-IE" dirty="0"/>
          </a:p>
        </p:txBody>
      </p:sp>
      <p:pic>
        <p:nvPicPr>
          <p:cNvPr id="1028" name="Picture 4" descr="A green circle with white text&#10;&#10;Description automatically generated">
            <a:extLst>
              <a:ext uri="{FF2B5EF4-FFF2-40B4-BE49-F238E27FC236}">
                <a16:creationId xmlns:a16="http://schemas.microsoft.com/office/drawing/2014/main" id="{75C6C665-DB0B-A6BB-3396-B8AB7BE70B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877" y="779742"/>
            <a:ext cx="1311534" cy="1311534"/>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a:extLst>
              <a:ext uri="{FF2B5EF4-FFF2-40B4-BE49-F238E27FC236}">
                <a16:creationId xmlns:a16="http://schemas.microsoft.com/office/drawing/2014/main" id="{841F8D84-1734-8E93-E08D-29A7A0E4525F}"/>
              </a:ext>
            </a:extLst>
          </p:cNvPr>
          <p:cNvSpPr/>
          <p:nvPr/>
        </p:nvSpPr>
        <p:spPr>
          <a:xfrm>
            <a:off x="1931554" y="779965"/>
            <a:ext cx="5466202" cy="124249"/>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defPPr>
              <a:defRPr kern="0"/>
            </a:defPPr>
          </a:lstStyle>
          <a:p>
            <a:endParaRPr/>
          </a:p>
        </p:txBody>
      </p:sp>
      <p:pic>
        <p:nvPicPr>
          <p:cNvPr id="1032" name="Picture 8">
            <a:extLst>
              <a:ext uri="{FF2B5EF4-FFF2-40B4-BE49-F238E27FC236}">
                <a16:creationId xmlns:a16="http://schemas.microsoft.com/office/drawing/2014/main" id="{DAA48C5B-F672-4D89-611E-19E263DF0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08" y="388937"/>
            <a:ext cx="865001" cy="39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518546"/>
            <a:ext cx="7583170" cy="172368"/>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7" name="object 7"/>
          <p:cNvSpPr txBox="1"/>
          <p:nvPr/>
        </p:nvSpPr>
        <p:spPr>
          <a:xfrm>
            <a:off x="7958405" y="5348564"/>
            <a:ext cx="381635" cy="150495"/>
          </a:xfrm>
          <a:prstGeom prst="rect">
            <a:avLst/>
          </a:prstGeom>
        </p:spPr>
        <p:txBody>
          <a:bodyPr vert="horz" wrap="square" lIns="0" tIns="0" rIns="0" bIns="0" rtlCol="0">
            <a:spAutoFit/>
          </a:bodyPr>
          <a:lstStyle/>
          <a:p>
            <a:pPr marL="12700">
              <a:lnSpc>
                <a:spcPts val="1075"/>
              </a:lnSpc>
            </a:pPr>
            <a:r>
              <a:rPr sz="900">
                <a:solidFill>
                  <a:srgbClr val="3B5B73"/>
                </a:solidFill>
                <a:latin typeface="MuseoSans-300"/>
                <a:cs typeface="MuseoSans-300"/>
              </a:rPr>
              <a:t>Page</a:t>
            </a:r>
            <a:r>
              <a:rPr sz="900" spc="15">
                <a:solidFill>
                  <a:srgbClr val="3B5B73"/>
                </a:solidFill>
                <a:latin typeface="MuseoSans-300"/>
                <a:cs typeface="MuseoSans-300"/>
              </a:rPr>
              <a:t> </a:t>
            </a:r>
            <a:r>
              <a:rPr sz="900" spc="-50">
                <a:solidFill>
                  <a:srgbClr val="3B5B73"/>
                </a:solidFill>
                <a:latin typeface="MuseoSans-300"/>
                <a:cs typeface="MuseoSans-300"/>
              </a:rPr>
              <a:t>2</a:t>
            </a:r>
            <a:endParaRPr sz="900">
              <a:latin typeface="MuseoSans-300"/>
              <a:cs typeface="MuseoSans-300"/>
            </a:endParaRPr>
          </a:p>
        </p:txBody>
      </p:sp>
      <p:sp>
        <p:nvSpPr>
          <p:cNvPr id="10" name="Rectangle 9">
            <a:extLst>
              <a:ext uri="{FF2B5EF4-FFF2-40B4-BE49-F238E27FC236}">
                <a16:creationId xmlns:a16="http://schemas.microsoft.com/office/drawing/2014/main" id="{FCD157CA-1B04-06F1-8BFA-A42C24983FD1}"/>
              </a:ext>
            </a:extLst>
          </p:cNvPr>
          <p:cNvSpPr/>
          <p:nvPr/>
        </p:nvSpPr>
        <p:spPr>
          <a:xfrm>
            <a:off x="7904214" y="5346290"/>
            <a:ext cx="608370" cy="230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8CD2715F-6073-E06C-63BE-F69DA89E0BDB}"/>
              </a:ext>
            </a:extLst>
          </p:cNvPr>
          <p:cNvSpPr>
            <a:spLocks noGrp="1"/>
          </p:cNvSpPr>
          <p:nvPr>
            <p:ph type="sldNum" sz="quarter" idx="7"/>
          </p:nvPr>
        </p:nvSpPr>
        <p:spPr/>
        <p:txBody>
          <a:bodyPr/>
          <a:lstStyle/>
          <a:p>
            <a:fld id="{B6F15528-21DE-4FAA-801E-634DDDAF4B2B}" type="slidenum">
              <a:rPr lang="en-IE" smtClean="0"/>
              <a:t>16</a:t>
            </a:fld>
            <a:endParaRPr lang="en-IE"/>
          </a:p>
        </p:txBody>
      </p:sp>
      <p:pic>
        <p:nvPicPr>
          <p:cNvPr id="12" name="Picture 11" descr="A poster for a health care organization&#10;&#10;Description automatically generated">
            <a:extLst>
              <a:ext uri="{FF2B5EF4-FFF2-40B4-BE49-F238E27FC236}">
                <a16:creationId xmlns:a16="http://schemas.microsoft.com/office/drawing/2014/main" id="{C73AEDE7-BE76-6B30-77BC-5621360CC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725" y="865270"/>
            <a:ext cx="4410075" cy="44100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4000" y="619964"/>
            <a:ext cx="7596040" cy="782265"/>
          </a:xfrm>
          <a:prstGeom prst="rect">
            <a:avLst/>
          </a:prstGeom>
        </p:spPr>
        <p:txBody>
          <a:bodyPr vert="horz" wrap="square" lIns="0" tIns="12700" rIns="0" bIns="0" rtlCol="0">
            <a:spAutoFit/>
          </a:bodyPr>
          <a:lstStyle/>
          <a:p>
            <a:pPr marL="12700" algn="l">
              <a:lnSpc>
                <a:spcPts val="2960"/>
              </a:lnSpc>
              <a:spcBef>
                <a:spcPts val="100"/>
              </a:spcBef>
            </a:pPr>
            <a:r>
              <a:rPr lang="en-IE" spc="-10" dirty="0"/>
              <a:t>Town and Village Renewal Scheme (TVR)</a:t>
            </a:r>
            <a:br>
              <a:rPr lang="en-GB" spc="-10" dirty="0"/>
            </a:br>
            <a:r>
              <a:rPr lang="en-GB" spc="-10" dirty="0"/>
              <a:t>Regeneration Department </a:t>
            </a:r>
            <a:r>
              <a:rPr lang="en-GB" spc="-12" dirty="0">
                <a:solidFill>
                  <a:schemeClr val="accent1">
                    <a:lumMod val="75000"/>
                  </a:schemeClr>
                </a:solidFill>
                <a:latin typeface="Museo 700" panose="02000000000000000000"/>
              </a:rPr>
              <a:t>No Call made in 2024</a:t>
            </a:r>
            <a:endParaRPr spc="-10" dirty="0">
              <a:solidFill>
                <a:schemeClr val="accent1">
                  <a:lumMod val="75000"/>
                </a:schemeClr>
              </a:solidFill>
            </a:endParaRPr>
          </a:p>
        </p:txBody>
      </p:sp>
      <p:pic>
        <p:nvPicPr>
          <p:cNvPr id="3" name="object 3"/>
          <p:cNvPicPr/>
          <p:nvPr/>
        </p:nvPicPr>
        <p:blipFill>
          <a:blip r:embed="rId3" cstate="print"/>
          <a:stretch>
            <a:fillRect/>
          </a:stretch>
        </p:blipFill>
        <p:spPr>
          <a:xfrm>
            <a:off x="7267904" y="181523"/>
            <a:ext cx="1014432" cy="370059"/>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526751"/>
            <a:ext cx="7828500" cy="3817712"/>
          </a:xfrm>
          <a:prstGeom prst="rect">
            <a:avLst/>
          </a:prstGeom>
        </p:spPr>
        <p:txBody>
          <a:bodyPr vert="horz" wrap="square" lIns="0" tIns="77470" rIns="0" bIns="0" rtlCol="0">
            <a:spAutoFit/>
          </a:bodyPr>
          <a:lstStyle/>
          <a:p>
            <a:pPr marL="12700">
              <a:lnSpc>
                <a:spcPct val="100000"/>
              </a:lnSpc>
              <a:spcBef>
                <a:spcPts val="610"/>
              </a:spcBef>
            </a:pPr>
            <a:r>
              <a:rPr lang="en-GB" sz="2000" dirty="0"/>
              <a:t>5 Applications per County</a:t>
            </a:r>
          </a:p>
          <a:p>
            <a:pPr marL="12700">
              <a:lnSpc>
                <a:spcPct val="100000"/>
              </a:lnSpc>
              <a:spcBef>
                <a:spcPts val="610"/>
              </a:spcBef>
            </a:pPr>
            <a:r>
              <a:rPr lang="en-IE" b="0" dirty="0">
                <a:solidFill>
                  <a:srgbClr val="000000"/>
                </a:solidFill>
                <a:latin typeface="Museo Sans"/>
                <a:cs typeface="Museo Sans"/>
              </a:rPr>
              <a:t>Regeneration projects that assist in revitalising our Towns and Villages</a:t>
            </a:r>
          </a:p>
          <a:p>
            <a:pPr marL="12700">
              <a:lnSpc>
                <a:spcPct val="100000"/>
              </a:lnSpc>
              <a:spcBef>
                <a:spcPts val="610"/>
              </a:spcBef>
            </a:pPr>
            <a:r>
              <a:rPr lang="en-IE" dirty="0">
                <a:latin typeface="Museo Sans"/>
                <a:cs typeface="Museo Sans"/>
              </a:rPr>
              <a:t>Purpose:</a:t>
            </a:r>
            <a:r>
              <a:rPr lang="en-IE" b="0" dirty="0">
                <a:solidFill>
                  <a:srgbClr val="000000"/>
                </a:solidFill>
                <a:latin typeface="Museo Sans"/>
                <a:cs typeface="Museo Sans"/>
              </a:rPr>
              <a:t> Regeneration projects that assist in revitalising our Towns and Villages.</a:t>
            </a:r>
          </a:p>
          <a:p>
            <a:pPr marL="12700">
              <a:lnSpc>
                <a:spcPct val="100000"/>
              </a:lnSpc>
              <a:spcBef>
                <a:spcPts val="610"/>
              </a:spcBef>
            </a:pPr>
            <a:r>
              <a:rPr lang="en-IE" b="0" dirty="0">
                <a:solidFill>
                  <a:srgbClr val="000000"/>
                </a:solidFill>
                <a:latin typeface="Museo Sans"/>
                <a:cs typeface="Museo Sans"/>
              </a:rPr>
              <a:t> Funding is generally for capital works</a:t>
            </a:r>
          </a:p>
          <a:p>
            <a:pPr marL="12064" marR="84455" algn="just">
              <a:lnSpc>
                <a:spcPts val="1800"/>
              </a:lnSpc>
              <a:spcBef>
                <a:spcPts val="1135"/>
              </a:spcBef>
              <a:tabLst>
                <a:tab pos="120650" algn="l"/>
              </a:tabLst>
            </a:pPr>
            <a:r>
              <a:rPr lang="en-IE" dirty="0">
                <a:latin typeface="Museo Sans"/>
                <a:cs typeface="Museo Sans"/>
              </a:rPr>
              <a:t>Amount:</a:t>
            </a:r>
            <a:r>
              <a:rPr lang="en-IE" b="0" dirty="0">
                <a:solidFill>
                  <a:srgbClr val="000000"/>
                </a:solidFill>
                <a:latin typeface="Museo Sans"/>
                <a:cs typeface="Museo Sans"/>
              </a:rPr>
              <a:t> 	4 grants up to €250,000.</a:t>
            </a:r>
          </a:p>
          <a:p>
            <a:pPr marL="926464" marR="84455" lvl="2" algn="just">
              <a:lnSpc>
                <a:spcPts val="1800"/>
              </a:lnSpc>
              <a:spcBef>
                <a:spcPts val="1135"/>
              </a:spcBef>
              <a:tabLst>
                <a:tab pos="120650" algn="l"/>
              </a:tabLst>
            </a:pPr>
            <a:r>
              <a:rPr lang="en-IE" sz="1600" dirty="0">
                <a:solidFill>
                  <a:srgbClr val="000000"/>
                </a:solidFill>
                <a:latin typeface="Museo Sans"/>
                <a:cs typeface="Museo Sans"/>
              </a:rPr>
              <a:t>1 grant up to €500,000</a:t>
            </a:r>
          </a:p>
          <a:p>
            <a:pPr marL="926464" marR="84455" lvl="2" algn="just">
              <a:lnSpc>
                <a:spcPts val="1800"/>
              </a:lnSpc>
              <a:spcBef>
                <a:spcPts val="1135"/>
              </a:spcBef>
              <a:tabLst>
                <a:tab pos="120650" algn="l"/>
              </a:tabLst>
            </a:pPr>
            <a:r>
              <a:rPr lang="en-IE" sz="1600" dirty="0">
                <a:solidFill>
                  <a:srgbClr val="000000"/>
                </a:solidFill>
                <a:latin typeface="Museo Sans"/>
                <a:cs typeface="Museo Sans"/>
              </a:rPr>
              <a:t>Grant is for 90% - Match funding of 10% required </a:t>
            </a:r>
            <a:endParaRPr lang="en-IE" sz="1600" b="0" dirty="0">
              <a:solidFill>
                <a:srgbClr val="000000"/>
              </a:solidFill>
              <a:latin typeface="Museo Sans"/>
              <a:cs typeface="Museo Sans"/>
            </a:endParaRPr>
          </a:p>
          <a:p>
            <a:pPr marL="12064" marR="84455" algn="just">
              <a:lnSpc>
                <a:spcPts val="1800"/>
              </a:lnSpc>
              <a:spcBef>
                <a:spcPts val="1135"/>
              </a:spcBef>
              <a:tabLst>
                <a:tab pos="120650" algn="l"/>
              </a:tabLst>
            </a:pPr>
            <a:r>
              <a:rPr lang="en-IE" dirty="0">
                <a:latin typeface="Museo Sans"/>
                <a:cs typeface="Museo Sans"/>
              </a:rPr>
              <a:t>Timeline:</a:t>
            </a:r>
            <a:r>
              <a:rPr lang="en-IE" b="0" dirty="0">
                <a:solidFill>
                  <a:srgbClr val="000000"/>
                </a:solidFill>
                <a:latin typeface="Museo Sans"/>
                <a:cs typeface="Museo Sans"/>
              </a:rPr>
              <a:t> Expressions of interest usually advertised in June. 12- 18 months to complete</a:t>
            </a:r>
          </a:p>
          <a:p>
            <a:pPr marL="12064" marR="84455" algn="just">
              <a:lnSpc>
                <a:spcPts val="1800"/>
              </a:lnSpc>
              <a:spcBef>
                <a:spcPts val="1135"/>
              </a:spcBef>
              <a:tabLst>
                <a:tab pos="120650" algn="l"/>
              </a:tabLst>
            </a:pPr>
            <a:r>
              <a:rPr lang="en-IE" dirty="0">
                <a:latin typeface="Museo Sans"/>
                <a:cs typeface="Museo Sans"/>
              </a:rPr>
              <a:t>Examples:</a:t>
            </a:r>
            <a:r>
              <a:rPr lang="en-IE" b="0" dirty="0">
                <a:solidFill>
                  <a:srgbClr val="000000"/>
                </a:solidFill>
                <a:latin typeface="Museo Sans"/>
                <a:cs typeface="Museo Sans"/>
              </a:rPr>
              <a:t> 50 projects funded since 2016 – recent examples include Rose Cottage War of Independence Centre</a:t>
            </a:r>
          </a:p>
          <a:p>
            <a:pPr marL="12064" marR="84455" algn="just">
              <a:lnSpc>
                <a:spcPts val="1800"/>
              </a:lnSpc>
              <a:spcBef>
                <a:spcPts val="1135"/>
              </a:spcBef>
              <a:tabLst>
                <a:tab pos="120650" algn="l"/>
              </a:tabLst>
            </a:pPr>
            <a:r>
              <a:rPr lang="en-IE" b="0" dirty="0">
                <a:latin typeface="Museo 700" panose="02000000000000000000" pitchFamily="2" charset="0"/>
                <a:cs typeface="Museo Sans"/>
              </a:rPr>
              <a:t>Contact Paul Newell </a:t>
            </a:r>
            <a:r>
              <a:rPr lang="en-IE" b="0" dirty="0">
                <a:solidFill>
                  <a:srgbClr val="000000"/>
                </a:solidFill>
                <a:latin typeface="Museo 700" panose="02000000000000000000" pitchFamily="2" charset="0"/>
                <a:cs typeface="Museo Sans"/>
                <a:hlinkClick r:id="rId4"/>
              </a:rPr>
              <a:t>regen@longfordcoco.ie</a:t>
            </a:r>
            <a:r>
              <a:rPr lang="en-IE" b="0" dirty="0">
                <a:solidFill>
                  <a:srgbClr val="000000"/>
                </a:solidFill>
                <a:latin typeface="Museo 700" panose="02000000000000000000" pitchFamily="2" charset="0"/>
                <a:cs typeface="Museo Sans"/>
              </a:rPr>
              <a:t> </a:t>
            </a:r>
          </a:p>
        </p:txBody>
      </p:sp>
      <p:sp>
        <p:nvSpPr>
          <p:cNvPr id="8" name="Slide Number Placeholder 4">
            <a:extLst>
              <a:ext uri="{FF2B5EF4-FFF2-40B4-BE49-F238E27FC236}">
                <a16:creationId xmlns:a16="http://schemas.microsoft.com/office/drawing/2014/main" id="{D13F3A35-CECA-F486-65BF-224648BB7733}"/>
              </a:ext>
            </a:extLst>
          </p:cNvPr>
          <p:cNvSpPr>
            <a:spLocks noGrp="1"/>
          </p:cNvSpPr>
          <p:nvPr>
            <p:ph type="sldNum" sz="quarter" idx="7"/>
          </p:nvPr>
        </p:nvSpPr>
        <p:spPr>
          <a:xfrm>
            <a:off x="6327648" y="5320855"/>
            <a:ext cx="2021332" cy="286067"/>
          </a:xfrm>
        </p:spPr>
        <p:txBody>
          <a:bodyPr/>
          <a:lstStyle/>
          <a:p>
            <a:fld id="{B6F15528-21DE-4FAA-801E-634DDDAF4B2B}" type="slidenum">
              <a:rPr lang="en-IE" smtClean="0"/>
              <a:t>17</a:t>
            </a:fld>
            <a:endParaRPr lang="en-I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220" y="788794"/>
            <a:ext cx="8094688" cy="397545"/>
          </a:xfrm>
          <a:prstGeom prst="rect">
            <a:avLst/>
          </a:prstGeom>
        </p:spPr>
        <p:txBody>
          <a:bodyPr vert="horz" wrap="square" lIns="0" tIns="12700" rIns="0" bIns="0" rtlCol="0">
            <a:spAutoFit/>
          </a:bodyPr>
          <a:lstStyle/>
          <a:p>
            <a:pPr marL="12700" algn="l">
              <a:lnSpc>
                <a:spcPts val="2960"/>
              </a:lnSpc>
              <a:spcBef>
                <a:spcPts val="100"/>
              </a:spcBef>
            </a:pPr>
            <a:r>
              <a:rPr lang="en-GB" sz="2400" spc="-10" dirty="0" err="1"/>
              <a:t>Monaduff</a:t>
            </a:r>
            <a:r>
              <a:rPr lang="en-GB" sz="2400" spc="-10" dirty="0"/>
              <a:t> to </a:t>
            </a:r>
            <a:r>
              <a:rPr lang="en-GB" sz="2400" spc="-10" dirty="0" err="1"/>
              <a:t>Ballinamuck</a:t>
            </a:r>
            <a:r>
              <a:rPr lang="en-GB" sz="2400" spc="-10" dirty="0"/>
              <a:t> – Officially opened in December </a:t>
            </a:r>
            <a:r>
              <a:rPr lang="en-GB" spc="-10" dirty="0"/>
              <a:t>2024</a:t>
            </a:r>
            <a:endParaRPr spc="-10" dirty="0"/>
          </a:p>
        </p:txBody>
      </p:sp>
      <p:sp>
        <p:nvSpPr>
          <p:cNvPr id="3" name="Slide Number Placeholder 4">
            <a:extLst>
              <a:ext uri="{FF2B5EF4-FFF2-40B4-BE49-F238E27FC236}">
                <a16:creationId xmlns:a16="http://schemas.microsoft.com/office/drawing/2014/main" id="{A40C20E0-7EF7-E1A9-6ADE-6B61905BC344}"/>
              </a:ext>
            </a:extLst>
          </p:cNvPr>
          <p:cNvSpPr>
            <a:spLocks noGrp="1"/>
          </p:cNvSpPr>
          <p:nvPr>
            <p:ph type="sldNum" sz="quarter" idx="7"/>
          </p:nvPr>
        </p:nvSpPr>
        <p:spPr>
          <a:xfrm>
            <a:off x="6327648" y="5320855"/>
            <a:ext cx="2021332" cy="286067"/>
          </a:xfrm>
        </p:spPr>
        <p:txBody>
          <a:bodyPr/>
          <a:lstStyle/>
          <a:p>
            <a:fld id="{B6F15528-21DE-4FAA-801E-634DDDAF4B2B}" type="slidenum">
              <a:rPr lang="en-IE" smtClean="0"/>
              <a:t>18</a:t>
            </a:fld>
            <a:endParaRPr lang="en-IE" dirty="0"/>
          </a:p>
        </p:txBody>
      </p:sp>
      <p:pic>
        <p:nvPicPr>
          <p:cNvPr id="5" name="Picture 4" descr="A group of people standing on a bridge&#10;&#10;Description automatically generated">
            <a:extLst>
              <a:ext uri="{FF2B5EF4-FFF2-40B4-BE49-F238E27FC236}">
                <a16:creationId xmlns:a16="http://schemas.microsoft.com/office/drawing/2014/main" id="{3414091E-CD17-281F-C482-8D80199EE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796" y="1186339"/>
            <a:ext cx="6280880" cy="39192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930100" cy="782265"/>
          </a:xfrm>
          <a:prstGeom prst="rect">
            <a:avLst/>
          </a:prstGeom>
        </p:spPr>
        <p:txBody>
          <a:bodyPr vert="horz" wrap="square" lIns="0" tIns="12700" rIns="0" bIns="0" rtlCol="0">
            <a:spAutoFit/>
          </a:bodyPr>
          <a:lstStyle/>
          <a:p>
            <a:pPr marL="12700" algn="l">
              <a:lnSpc>
                <a:spcPts val="2960"/>
              </a:lnSpc>
              <a:spcBef>
                <a:spcPts val="100"/>
              </a:spcBef>
            </a:pPr>
            <a:r>
              <a:rPr lang="en-IE" spc="-10" dirty="0"/>
              <a:t>Outdoor Recreation Infrastructure Scheme (ORIS)</a:t>
            </a:r>
            <a:br>
              <a:rPr lang="en-GB" spc="-10" dirty="0"/>
            </a:br>
            <a:r>
              <a:rPr lang="en-GB" spc="-10" dirty="0"/>
              <a:t>Regeneration Department</a:t>
            </a: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620862"/>
            <a:ext cx="7841200" cy="3635611"/>
          </a:xfrm>
          <a:prstGeom prst="rect">
            <a:avLst/>
          </a:prstGeom>
        </p:spPr>
        <p:txBody>
          <a:bodyPr vert="horz" wrap="square" lIns="0" tIns="77470" rIns="0" bIns="0" rtlCol="0">
            <a:spAutoFit/>
          </a:bodyPr>
          <a:lstStyle/>
          <a:p>
            <a:pPr marL="12700">
              <a:lnSpc>
                <a:spcPct val="100000"/>
              </a:lnSpc>
              <a:spcBef>
                <a:spcPts val="610"/>
              </a:spcBef>
            </a:pPr>
            <a:r>
              <a:rPr lang="en-GB" sz="2000" dirty="0"/>
              <a:t>9 Applications per County</a:t>
            </a:r>
          </a:p>
          <a:p>
            <a:pPr marL="12700">
              <a:spcBef>
                <a:spcPts val="610"/>
              </a:spcBef>
            </a:pPr>
            <a:r>
              <a:rPr lang="en-IE" dirty="0">
                <a:latin typeface="Museo Sans"/>
              </a:rPr>
              <a:t>Purpose:	</a:t>
            </a:r>
            <a:r>
              <a:rPr lang="en-IE" b="0" dirty="0">
                <a:solidFill>
                  <a:srgbClr val="000000"/>
                </a:solidFill>
                <a:latin typeface="Museo Sans"/>
                <a:cs typeface="Museo Sans"/>
              </a:rPr>
              <a:t>Projects that provide passive enjoyment of the outdoors</a:t>
            </a:r>
          </a:p>
          <a:p>
            <a:pPr marL="12700">
              <a:lnSpc>
                <a:spcPct val="100000"/>
              </a:lnSpc>
              <a:spcBef>
                <a:spcPts val="610"/>
              </a:spcBef>
            </a:pPr>
            <a:r>
              <a:rPr lang="en-IE" b="0" dirty="0">
                <a:solidFill>
                  <a:srgbClr val="000000"/>
                </a:solidFill>
                <a:latin typeface="Museo Sans"/>
                <a:cs typeface="Museo Sans"/>
              </a:rPr>
              <a:t>	Funding is available for land based, water based and air-based activities</a:t>
            </a:r>
          </a:p>
          <a:p>
            <a:pPr marL="12064" marR="84455" algn="just">
              <a:lnSpc>
                <a:spcPts val="1800"/>
              </a:lnSpc>
              <a:spcBef>
                <a:spcPts val="1135"/>
              </a:spcBef>
              <a:tabLst>
                <a:tab pos="120650" algn="l"/>
              </a:tabLst>
            </a:pPr>
            <a:r>
              <a:rPr lang="en-IE" dirty="0">
                <a:latin typeface="Museo Sans"/>
              </a:rPr>
              <a:t>Amount:	</a:t>
            </a:r>
            <a:r>
              <a:rPr lang="en-IE" b="0" dirty="0">
                <a:solidFill>
                  <a:srgbClr val="000000"/>
                </a:solidFill>
                <a:latin typeface="Museo Sans"/>
              </a:rPr>
              <a:t>6</a:t>
            </a:r>
            <a:r>
              <a:rPr lang="en-IE" b="0" dirty="0">
                <a:solidFill>
                  <a:srgbClr val="000000"/>
                </a:solidFill>
                <a:latin typeface="Museo Sans"/>
                <a:cs typeface="Museo Sans"/>
              </a:rPr>
              <a:t> Grants up to €40,000 (Measure 1)</a:t>
            </a:r>
          </a:p>
          <a:p>
            <a:pPr marL="926464" marR="84455" lvl="2" algn="just">
              <a:lnSpc>
                <a:spcPts val="1800"/>
              </a:lnSpc>
              <a:spcBef>
                <a:spcPts val="1135"/>
              </a:spcBef>
              <a:tabLst>
                <a:tab pos="120650" algn="l"/>
              </a:tabLst>
            </a:pPr>
            <a:r>
              <a:rPr lang="en-IE" sz="1600" dirty="0">
                <a:solidFill>
                  <a:srgbClr val="000000"/>
                </a:solidFill>
                <a:latin typeface="Museo Sans"/>
                <a:cs typeface="Museo Sans"/>
              </a:rPr>
              <a:t>2 grants up to €200,00 (Measure 2)</a:t>
            </a:r>
          </a:p>
          <a:p>
            <a:pPr marL="926464" marR="84455" lvl="2" algn="just">
              <a:lnSpc>
                <a:spcPts val="1800"/>
              </a:lnSpc>
              <a:spcBef>
                <a:spcPts val="1135"/>
              </a:spcBef>
              <a:tabLst>
                <a:tab pos="120650" algn="l"/>
              </a:tabLst>
            </a:pPr>
            <a:r>
              <a:rPr lang="en-IE" sz="1600" dirty="0">
                <a:solidFill>
                  <a:srgbClr val="000000"/>
                </a:solidFill>
                <a:latin typeface="Museo Sans"/>
                <a:cs typeface="Museo Sans"/>
              </a:rPr>
              <a:t>1 grant up to €500,000 (Measure 3)</a:t>
            </a:r>
          </a:p>
          <a:p>
            <a:pPr marL="926464" marR="84455" lvl="2" algn="just">
              <a:lnSpc>
                <a:spcPts val="1800"/>
              </a:lnSpc>
              <a:spcBef>
                <a:spcPts val="1135"/>
              </a:spcBef>
              <a:tabLst>
                <a:tab pos="120650" algn="l"/>
              </a:tabLst>
            </a:pPr>
            <a:r>
              <a:rPr lang="en-IE" sz="1600" dirty="0">
                <a:solidFill>
                  <a:srgbClr val="000000"/>
                </a:solidFill>
                <a:latin typeface="Museo Sans"/>
                <a:cs typeface="Museo Sans"/>
              </a:rPr>
              <a:t>Grant is for 90% - Match funding of 10% required </a:t>
            </a:r>
            <a:endParaRPr lang="en-IE" sz="1600" b="0" dirty="0">
              <a:solidFill>
                <a:srgbClr val="000000"/>
              </a:solidFill>
              <a:latin typeface="Museo Sans"/>
              <a:cs typeface="Museo Sans"/>
            </a:endParaRPr>
          </a:p>
          <a:p>
            <a:pPr marL="12064" marR="84455" algn="just">
              <a:lnSpc>
                <a:spcPts val="1800"/>
              </a:lnSpc>
              <a:spcBef>
                <a:spcPts val="1135"/>
              </a:spcBef>
              <a:tabLst>
                <a:tab pos="120650" algn="l"/>
              </a:tabLst>
            </a:pPr>
            <a:r>
              <a:rPr lang="en-IE" dirty="0">
                <a:latin typeface="Museo Sans"/>
              </a:rPr>
              <a:t>Timeline:	</a:t>
            </a:r>
            <a:r>
              <a:rPr lang="en-IE" b="0" dirty="0">
                <a:solidFill>
                  <a:srgbClr val="000000"/>
                </a:solidFill>
                <a:latin typeface="Museo Sans"/>
                <a:cs typeface="Museo Sans"/>
              </a:rPr>
              <a:t>Expressions of interest usually advertised in June.  12- 18 months to complete</a:t>
            </a:r>
          </a:p>
          <a:p>
            <a:pPr marL="12064" marR="84455" algn="just">
              <a:lnSpc>
                <a:spcPts val="1800"/>
              </a:lnSpc>
              <a:spcBef>
                <a:spcPts val="1135"/>
              </a:spcBef>
              <a:tabLst>
                <a:tab pos="120650" algn="l"/>
              </a:tabLst>
            </a:pPr>
            <a:r>
              <a:rPr lang="en-IE" dirty="0">
                <a:latin typeface="Museo Sans"/>
              </a:rPr>
              <a:t>Examples:	</a:t>
            </a:r>
            <a:r>
              <a:rPr lang="en-IE" b="0" dirty="0">
                <a:solidFill>
                  <a:srgbClr val="000000"/>
                </a:solidFill>
                <a:latin typeface="Museo Sans"/>
                <a:cs typeface="Museo Sans"/>
              </a:rPr>
              <a:t>59 projects funded since 2017  </a:t>
            </a:r>
          </a:p>
          <a:p>
            <a:pPr marL="12064" marR="84455" algn="just">
              <a:lnSpc>
                <a:spcPts val="1800"/>
              </a:lnSpc>
              <a:spcBef>
                <a:spcPts val="1135"/>
              </a:spcBef>
              <a:tabLst>
                <a:tab pos="120650" algn="l"/>
              </a:tabLst>
            </a:pPr>
            <a:r>
              <a:rPr lang="en-IE" dirty="0">
                <a:latin typeface="Museo Sans"/>
              </a:rPr>
              <a:t>Contact:	Paul Newell </a:t>
            </a:r>
            <a:r>
              <a:rPr lang="en-IE" b="0" dirty="0">
                <a:solidFill>
                  <a:srgbClr val="000000"/>
                </a:solidFill>
                <a:latin typeface="Museo Sans 700" panose="02000000000000000000" pitchFamily="50" charset="0"/>
                <a:cs typeface="Museo Sans"/>
                <a:hlinkClick r:id="rId4"/>
              </a:rPr>
              <a:t>regen@longfordcoco.ie</a:t>
            </a:r>
            <a:r>
              <a:rPr lang="en-IE" b="0" dirty="0">
                <a:solidFill>
                  <a:srgbClr val="000000"/>
                </a:solidFill>
                <a:latin typeface="Museo Sans 700" panose="02000000000000000000" pitchFamily="50" charset="0"/>
                <a:cs typeface="Museo Sans"/>
              </a:rPr>
              <a:t> </a:t>
            </a:r>
          </a:p>
        </p:txBody>
      </p:sp>
      <p:sp>
        <p:nvSpPr>
          <p:cNvPr id="8" name="Slide Number Placeholder 4">
            <a:extLst>
              <a:ext uri="{FF2B5EF4-FFF2-40B4-BE49-F238E27FC236}">
                <a16:creationId xmlns:a16="http://schemas.microsoft.com/office/drawing/2014/main" id="{CC6B2555-5015-1EB2-4006-B007C10EF57C}"/>
              </a:ext>
            </a:extLst>
          </p:cNvPr>
          <p:cNvSpPr>
            <a:spLocks noGrp="1"/>
          </p:cNvSpPr>
          <p:nvPr>
            <p:ph type="sldNum" sz="quarter" idx="7"/>
          </p:nvPr>
        </p:nvSpPr>
        <p:spPr>
          <a:xfrm>
            <a:off x="6327648" y="5320855"/>
            <a:ext cx="2021332" cy="286067"/>
          </a:xfrm>
        </p:spPr>
        <p:txBody>
          <a:bodyPr/>
          <a:lstStyle/>
          <a:p>
            <a:fld id="{B6F15528-21DE-4FAA-801E-634DDDAF4B2B}" type="slidenum">
              <a:rPr lang="en-IE" smtClean="0"/>
              <a:t>19</a:t>
            </a:fld>
            <a:endParaRPr lang="en-IE" dirty="0"/>
          </a:p>
        </p:txBody>
      </p:sp>
    </p:spTree>
    <p:extLst>
      <p:ext uri="{BB962C8B-B14F-4D97-AF65-F5344CB8AC3E}">
        <p14:creationId xmlns:p14="http://schemas.microsoft.com/office/powerpoint/2010/main" val="324373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7930100" cy="397545"/>
          </a:xfrm>
          <a:prstGeom prst="rect">
            <a:avLst/>
          </a:prstGeom>
        </p:spPr>
        <p:txBody>
          <a:bodyPr vert="horz" wrap="square" lIns="0" tIns="12700" rIns="0" bIns="0" rtlCol="0">
            <a:spAutoFit/>
          </a:bodyPr>
          <a:lstStyle/>
          <a:p>
            <a:pPr marL="12700" algn="l">
              <a:lnSpc>
                <a:spcPts val="2960"/>
              </a:lnSpc>
              <a:spcBef>
                <a:spcPts val="100"/>
              </a:spcBef>
            </a:pPr>
            <a:r>
              <a:rPr lang="en-GB" sz="2400" spc="-10" dirty="0"/>
              <a:t>Agenda</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614985" y="1333579"/>
            <a:ext cx="7841200" cy="3281668"/>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Longford LCDC</a:t>
            </a:r>
          </a:p>
          <a:p>
            <a:pPr marL="355600" indent="-342900">
              <a:spcBef>
                <a:spcPts val="610"/>
              </a:spcBef>
              <a:buFont typeface="Arial" panose="020B0604020202020204" pitchFamily="34" charset="0"/>
              <a:buChar char="•"/>
            </a:pPr>
            <a:r>
              <a:rPr lang="en-GB" b="0" dirty="0">
                <a:solidFill>
                  <a:schemeClr val="tx1"/>
                </a:solidFill>
                <a:latin typeface="Museo Sans"/>
              </a:rPr>
              <a:t>Community based projects - how to select a project</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Identifying the right scheme</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Standard requirements for applying for grants</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Drawing down a grant</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Overview of available funding schemes</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Membership of Longford Public Participation Network</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Longford Community Resources </a:t>
            </a:r>
            <a:r>
              <a:rPr lang="en-GB" b="0" dirty="0" err="1">
                <a:solidFill>
                  <a:schemeClr val="tx1"/>
                </a:solidFill>
                <a:latin typeface="Museo Sans"/>
              </a:rPr>
              <a:t>Clg</a:t>
            </a:r>
            <a:r>
              <a:rPr lang="en-GB" b="0" dirty="0">
                <a:solidFill>
                  <a:schemeClr val="tx1"/>
                </a:solidFill>
                <a:latin typeface="Museo Sans"/>
              </a:rPr>
              <a:t> – LEADER funding</a:t>
            </a:r>
          </a:p>
          <a:p>
            <a:pPr marL="355600" indent="-342900">
              <a:lnSpc>
                <a:spcPct val="100000"/>
              </a:lnSpc>
              <a:spcBef>
                <a:spcPts val="610"/>
              </a:spcBef>
              <a:buFont typeface="Arial" panose="020B0604020202020204" pitchFamily="34" charset="0"/>
              <a:buChar char="•"/>
            </a:pPr>
            <a:r>
              <a:rPr lang="en-GB" b="0" dirty="0">
                <a:solidFill>
                  <a:schemeClr val="tx1"/>
                </a:solidFill>
                <a:latin typeface="Museo Sans"/>
              </a:rPr>
              <a:t>Summary of important points</a:t>
            </a:r>
          </a:p>
          <a:p>
            <a:pPr marL="297180" marR="84455" indent="-285750" algn="just">
              <a:lnSpc>
                <a:spcPts val="1800"/>
              </a:lnSpc>
              <a:spcBef>
                <a:spcPts val="1135"/>
              </a:spcBef>
              <a:buFont typeface="Arial" panose="020B0604020202020204" pitchFamily="34" charset="0"/>
              <a:buChar char="•"/>
              <a:tabLst>
                <a:tab pos="120650" algn="l"/>
              </a:tabLst>
            </a:pPr>
            <a:endParaRPr lang="en-IE" dirty="0">
              <a:latin typeface="Museo Sans"/>
              <a:cs typeface="Museo Sans"/>
            </a:endParaRPr>
          </a:p>
        </p:txBody>
      </p:sp>
      <p:sp>
        <p:nvSpPr>
          <p:cNvPr id="8" name="Slide Number Placeholder 7">
            <a:extLst>
              <a:ext uri="{FF2B5EF4-FFF2-40B4-BE49-F238E27FC236}">
                <a16:creationId xmlns:a16="http://schemas.microsoft.com/office/drawing/2014/main" id="{FF1F4408-DBE2-9B11-7219-B4EBA38261E4}"/>
              </a:ext>
            </a:extLst>
          </p:cNvPr>
          <p:cNvSpPr>
            <a:spLocks noGrp="1"/>
          </p:cNvSpPr>
          <p:nvPr>
            <p:ph type="sldNum" sz="quarter" idx="7"/>
          </p:nvPr>
        </p:nvSpPr>
        <p:spPr/>
        <p:txBody>
          <a:bodyPr/>
          <a:lstStyle/>
          <a:p>
            <a:fld id="{B6F15528-21DE-4FAA-801E-634DDDAF4B2B}" type="slidenum">
              <a:rPr lang="en-IE" smtClean="0"/>
              <a:t>2</a:t>
            </a:fld>
            <a:endParaRPr lang="en-IE"/>
          </a:p>
        </p:txBody>
      </p:sp>
    </p:spTree>
    <p:extLst>
      <p:ext uri="{BB962C8B-B14F-4D97-AF65-F5344CB8AC3E}">
        <p14:creationId xmlns:p14="http://schemas.microsoft.com/office/powerpoint/2010/main" val="157132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88794"/>
            <a:ext cx="2367500" cy="1538481"/>
          </a:xfrm>
          <a:prstGeom prst="rect">
            <a:avLst/>
          </a:prstGeom>
        </p:spPr>
        <p:txBody>
          <a:bodyPr vert="horz" wrap="square" lIns="0" tIns="12700" rIns="0" bIns="0" rtlCol="0">
            <a:spAutoFit/>
          </a:bodyPr>
          <a:lstStyle/>
          <a:p>
            <a:pPr marL="12700">
              <a:lnSpc>
                <a:spcPts val="2960"/>
              </a:lnSpc>
              <a:spcBef>
                <a:spcPts val="100"/>
              </a:spcBef>
            </a:pPr>
            <a:r>
              <a:rPr lang="en-GB" spc="-10" dirty="0"/>
              <a:t>Examples of projects that can be funded:</a:t>
            </a:r>
            <a:br>
              <a:rPr lang="en-GB" spc="-10" dirty="0"/>
            </a:br>
            <a:endParaRPr spc="-10" dirty="0"/>
          </a:p>
        </p:txBody>
      </p:sp>
      <p:pic>
        <p:nvPicPr>
          <p:cNvPr id="3" name="Picture 2">
            <a:extLst>
              <a:ext uri="{FF2B5EF4-FFF2-40B4-BE49-F238E27FC236}">
                <a16:creationId xmlns:a16="http://schemas.microsoft.com/office/drawing/2014/main" id="{6DDAECE2-7B63-295C-CE18-B6E296F0A23B}"/>
              </a:ext>
            </a:extLst>
          </p:cNvPr>
          <p:cNvPicPr>
            <a:picLocks noChangeAspect="1"/>
          </p:cNvPicPr>
          <p:nvPr/>
        </p:nvPicPr>
        <p:blipFill>
          <a:blip r:embed="rId2"/>
          <a:stretch>
            <a:fillRect/>
          </a:stretch>
        </p:blipFill>
        <p:spPr>
          <a:xfrm>
            <a:off x="3722276" y="788794"/>
            <a:ext cx="4629150" cy="4429125"/>
          </a:xfrm>
          <a:prstGeom prst="rect">
            <a:avLst/>
          </a:prstGeom>
        </p:spPr>
      </p:pic>
      <p:sp>
        <p:nvSpPr>
          <p:cNvPr id="4" name="Slide Number Placeholder 4">
            <a:extLst>
              <a:ext uri="{FF2B5EF4-FFF2-40B4-BE49-F238E27FC236}">
                <a16:creationId xmlns:a16="http://schemas.microsoft.com/office/drawing/2014/main" id="{FB19473B-866B-C2CD-5A48-E0317C6A194A}"/>
              </a:ext>
            </a:extLst>
          </p:cNvPr>
          <p:cNvSpPr>
            <a:spLocks noGrp="1"/>
          </p:cNvSpPr>
          <p:nvPr>
            <p:ph type="sldNum" sz="quarter" idx="7"/>
          </p:nvPr>
        </p:nvSpPr>
        <p:spPr>
          <a:xfrm>
            <a:off x="6327648" y="5320855"/>
            <a:ext cx="2021332" cy="286067"/>
          </a:xfrm>
        </p:spPr>
        <p:txBody>
          <a:bodyPr/>
          <a:lstStyle/>
          <a:p>
            <a:fld id="{B6F15528-21DE-4FAA-801E-634DDDAF4B2B}" type="slidenum">
              <a:rPr lang="en-IE" smtClean="0"/>
              <a:t>20</a:t>
            </a:fld>
            <a:endParaRPr lang="en-IE" dirty="0"/>
          </a:p>
        </p:txBody>
      </p:sp>
    </p:spTree>
    <p:extLst>
      <p:ext uri="{BB962C8B-B14F-4D97-AF65-F5344CB8AC3E}">
        <p14:creationId xmlns:p14="http://schemas.microsoft.com/office/powerpoint/2010/main" val="277454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EE2B-DDE5-B7E0-85A6-2320329AB598}"/>
              </a:ext>
            </a:extLst>
          </p:cNvPr>
          <p:cNvSpPr>
            <a:spLocks noGrp="1"/>
          </p:cNvSpPr>
          <p:nvPr>
            <p:ph type="ctrTitle"/>
          </p:nvPr>
        </p:nvSpPr>
        <p:spPr>
          <a:xfrm>
            <a:off x="512045" y="1935755"/>
            <a:ext cx="7583170" cy="1702327"/>
          </a:xfrm>
        </p:spPr>
        <p:txBody>
          <a:bodyPr>
            <a:normAutofit fontScale="90000"/>
          </a:bodyPr>
          <a:lstStyle/>
          <a:p>
            <a:pPr>
              <a:spcBef>
                <a:spcPts val="721"/>
              </a:spcBef>
            </a:pP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br>
              <a:rPr lang="en-GB" sz="1550" dirty="0">
                <a:ea typeface="+mn-ea"/>
                <a:cs typeface="+mn-cs"/>
              </a:rPr>
            </a:br>
            <a:r>
              <a:rPr lang="en-GB" sz="2700" spc="-10" dirty="0"/>
              <a:t>Community Climate Action Programme</a:t>
            </a:r>
            <a:br>
              <a:rPr lang="en-GB" sz="2000" dirty="0">
                <a:ea typeface="+mn-ea"/>
                <a:cs typeface="+mn-cs"/>
              </a:rPr>
            </a:br>
            <a:r>
              <a:rPr lang="en-GB" sz="1800" dirty="0">
                <a:solidFill>
                  <a:prstClr val="black"/>
                </a:solidFill>
                <a:latin typeface="MuseoSans-700"/>
                <a:ea typeface="+mn-ea"/>
                <a:cs typeface="+mn-cs"/>
              </a:rPr>
              <a:t>Phase 2</a:t>
            </a:r>
            <a:br>
              <a:rPr lang="en-GB" sz="1800" dirty="0">
                <a:ea typeface="+mn-ea"/>
                <a:cs typeface="+mn-cs"/>
              </a:rPr>
            </a:br>
            <a:br>
              <a:rPr lang="en-GB" sz="1800" dirty="0">
                <a:ea typeface="+mn-ea"/>
                <a:cs typeface="+mn-cs"/>
              </a:rPr>
            </a:br>
            <a:r>
              <a:rPr lang="en-GB" sz="1800" dirty="0">
                <a:solidFill>
                  <a:prstClr val="black"/>
                </a:solidFill>
                <a:latin typeface="MuseoSans-700"/>
                <a:ea typeface="+mn-ea"/>
                <a:cs typeface="+mn-cs"/>
              </a:rPr>
              <a:t>Contact Linda Beirne</a:t>
            </a:r>
            <a:br>
              <a:rPr lang="en-GB" sz="1800" dirty="0">
                <a:latin typeface="MuseoSans-700"/>
                <a:ea typeface="+mn-ea"/>
                <a:cs typeface="+mn-cs"/>
              </a:rPr>
            </a:br>
            <a:r>
              <a:rPr lang="en-GB" sz="1800" dirty="0">
                <a:solidFill>
                  <a:prstClr val="black"/>
                </a:solidFill>
                <a:latin typeface="MuseoSans-700"/>
                <a:ea typeface="+mn-ea"/>
                <a:cs typeface="+mn-cs"/>
              </a:rPr>
              <a:t>Community Climate Action Officer</a:t>
            </a:r>
            <a:br>
              <a:rPr lang="en-GB" sz="1800" dirty="0">
                <a:solidFill>
                  <a:prstClr val="black"/>
                </a:solidFill>
                <a:latin typeface="MuseoSans-700"/>
                <a:ea typeface="+mn-ea"/>
                <a:cs typeface="+mn-cs"/>
              </a:rPr>
            </a:br>
            <a:r>
              <a:rPr lang="en-GB" sz="1800" b="1" dirty="0">
                <a:solidFill>
                  <a:prstClr val="black"/>
                </a:solidFill>
                <a:latin typeface="MuseoSans-700"/>
                <a:ea typeface="+mn-ea"/>
                <a:cs typeface="+mn-cs"/>
              </a:rPr>
              <a:t>lbeirne@longfordcoco.ie</a:t>
            </a:r>
            <a:br>
              <a:rPr lang="en-GB" sz="1800" dirty="0">
                <a:latin typeface="MuseoSans-700"/>
                <a:ea typeface="+mn-ea"/>
                <a:cs typeface="+mn-cs"/>
              </a:rPr>
            </a:br>
            <a:br>
              <a:rPr lang="en-GB" sz="1800" dirty="0">
                <a:latin typeface="MuseoSans-700"/>
                <a:ea typeface="+mn-ea"/>
                <a:cs typeface="+mn-cs"/>
              </a:rPr>
            </a:br>
            <a:r>
              <a:rPr lang="en-GB" sz="1800" dirty="0">
                <a:solidFill>
                  <a:prstClr val="black"/>
                </a:solidFill>
                <a:latin typeface="MuseoSans-700"/>
                <a:ea typeface="+mn-ea"/>
                <a:cs typeface="+mn-cs"/>
              </a:rPr>
              <a:t>Opening Date: TBC 2025</a:t>
            </a:r>
            <a:endParaRPr lang="en-IE" sz="1800" dirty="0">
              <a:solidFill>
                <a:prstClr val="black"/>
              </a:solidFill>
              <a:ea typeface="+mn-ea"/>
              <a:cs typeface="+mn-cs"/>
            </a:endParaRPr>
          </a:p>
        </p:txBody>
      </p:sp>
      <p:pic>
        <p:nvPicPr>
          <p:cNvPr id="5" name="Picture 4">
            <a:extLst>
              <a:ext uri="{FF2B5EF4-FFF2-40B4-BE49-F238E27FC236}">
                <a16:creationId xmlns:a16="http://schemas.microsoft.com/office/drawing/2014/main" id="{B8AAA132-77A6-0EC6-C5D3-A9B586D6E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074" y="722148"/>
            <a:ext cx="1494158" cy="653694"/>
          </a:xfrm>
          <a:prstGeom prst="rect">
            <a:avLst/>
          </a:prstGeom>
        </p:spPr>
      </p:pic>
      <p:pic>
        <p:nvPicPr>
          <p:cNvPr id="7" name="Picture 6">
            <a:extLst>
              <a:ext uri="{FF2B5EF4-FFF2-40B4-BE49-F238E27FC236}">
                <a16:creationId xmlns:a16="http://schemas.microsoft.com/office/drawing/2014/main" id="{EDFFE756-6FC6-CAE9-E80E-03F71E8C9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718" y="513825"/>
            <a:ext cx="2179523" cy="883234"/>
          </a:xfrm>
          <a:prstGeom prst="rect">
            <a:avLst/>
          </a:prstGeom>
        </p:spPr>
      </p:pic>
      <p:pic>
        <p:nvPicPr>
          <p:cNvPr id="11" name="Picture 10">
            <a:extLst>
              <a:ext uri="{FF2B5EF4-FFF2-40B4-BE49-F238E27FC236}">
                <a16:creationId xmlns:a16="http://schemas.microsoft.com/office/drawing/2014/main" id="{B03CF40F-440C-2111-47F5-2B43BD9B8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79435"/>
            <a:ext cx="8788400" cy="849545"/>
          </a:xfrm>
          <a:prstGeom prst="rect">
            <a:avLst/>
          </a:prstGeom>
        </p:spPr>
      </p:pic>
      <p:sp>
        <p:nvSpPr>
          <p:cNvPr id="4" name="Slide Number Placeholder 3">
            <a:extLst>
              <a:ext uri="{FF2B5EF4-FFF2-40B4-BE49-F238E27FC236}">
                <a16:creationId xmlns:a16="http://schemas.microsoft.com/office/drawing/2014/main" id="{AAF69F34-2778-7BFA-A5AF-970AF8B3C07D}"/>
              </a:ext>
            </a:extLst>
          </p:cNvPr>
          <p:cNvSpPr>
            <a:spLocks noGrp="1"/>
          </p:cNvSpPr>
          <p:nvPr>
            <p:ph type="sldNum" sz="quarter" idx="12"/>
          </p:nvPr>
        </p:nvSpPr>
        <p:spPr/>
        <p:txBody>
          <a:bodyPr/>
          <a:lstStyle/>
          <a:p>
            <a:fld id="{2A94320E-71DE-45D7-B6B1-A0DEB3282923}" type="slidenum">
              <a:rPr lang="en-IE" smtClean="0"/>
              <a:t>21</a:t>
            </a:fld>
            <a:endParaRPr lang="en-IE"/>
          </a:p>
        </p:txBody>
      </p:sp>
      <p:pic>
        <p:nvPicPr>
          <p:cNvPr id="9" name="Picture 8">
            <a:extLst>
              <a:ext uri="{FF2B5EF4-FFF2-40B4-BE49-F238E27FC236}">
                <a16:creationId xmlns:a16="http://schemas.microsoft.com/office/drawing/2014/main" id="{92D23E3D-93E3-BA93-FFA9-968ED37B3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479" y="3659299"/>
            <a:ext cx="2876141" cy="857611"/>
          </a:xfrm>
          <a:prstGeom prst="rect">
            <a:avLst/>
          </a:prstGeom>
        </p:spPr>
      </p:pic>
      <p:pic>
        <p:nvPicPr>
          <p:cNvPr id="3" name="object 3">
            <a:extLst>
              <a:ext uri="{FF2B5EF4-FFF2-40B4-BE49-F238E27FC236}">
                <a16:creationId xmlns:a16="http://schemas.microsoft.com/office/drawing/2014/main" id="{E5FE96F9-538A-D4EA-151A-E2B50711E6D8}"/>
              </a:ext>
            </a:extLst>
          </p:cNvPr>
          <p:cNvPicPr/>
          <p:nvPr/>
        </p:nvPicPr>
        <p:blipFill>
          <a:blip r:embed="rId7" cstate="print"/>
          <a:stretch>
            <a:fillRect/>
          </a:stretch>
        </p:blipFill>
        <p:spPr>
          <a:xfrm>
            <a:off x="7342187" y="248696"/>
            <a:ext cx="695323" cy="316640"/>
          </a:xfrm>
          <a:prstGeom prst="rect">
            <a:avLst/>
          </a:prstGeom>
        </p:spPr>
      </p:pic>
      <p:sp>
        <p:nvSpPr>
          <p:cNvPr id="6" name="object 4">
            <a:extLst>
              <a:ext uri="{FF2B5EF4-FFF2-40B4-BE49-F238E27FC236}">
                <a16:creationId xmlns:a16="http://schemas.microsoft.com/office/drawing/2014/main" id="{CB9499EA-9C92-C691-2EE3-8259EE1E94FD}"/>
              </a:ext>
            </a:extLst>
          </p:cNvPr>
          <p:cNvSpPr/>
          <p:nvPr/>
        </p:nvSpPr>
        <p:spPr>
          <a:xfrm>
            <a:off x="512045" y="581849"/>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Tree>
    <p:extLst>
      <p:ext uri="{BB962C8B-B14F-4D97-AF65-F5344CB8AC3E}">
        <p14:creationId xmlns:p14="http://schemas.microsoft.com/office/powerpoint/2010/main" val="43582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590BEFC-CD81-CAE1-734B-12CCD53849B1}"/>
              </a:ext>
            </a:extLst>
          </p:cNvPr>
          <p:cNvGraphicFramePr>
            <a:graphicFrameLocks noGrp="1"/>
          </p:cNvGraphicFramePr>
          <p:nvPr>
            <p:extLst>
              <p:ext uri="{D42A27DB-BD31-4B8C-83A1-F6EECF244321}">
                <p14:modId xmlns:p14="http://schemas.microsoft.com/office/powerpoint/2010/main" val="3972221899"/>
              </p:ext>
            </p:extLst>
          </p:nvPr>
        </p:nvGraphicFramePr>
        <p:xfrm>
          <a:off x="682248" y="565276"/>
          <a:ext cx="4214642" cy="4218432"/>
        </p:xfrm>
        <a:graphic>
          <a:graphicData uri="http://schemas.openxmlformats.org/drawingml/2006/table">
            <a:tbl>
              <a:tblPr firstRow="1" bandRow="1">
                <a:tableStyleId>{5C22544A-7EE6-4342-B048-85BDC9FD1C3A}</a:tableStyleId>
              </a:tblPr>
              <a:tblGrid>
                <a:gridCol w="4214642">
                  <a:extLst>
                    <a:ext uri="{9D8B030D-6E8A-4147-A177-3AD203B41FA5}">
                      <a16:colId xmlns:a16="http://schemas.microsoft.com/office/drawing/2014/main" val="4284384952"/>
                    </a:ext>
                  </a:extLst>
                </a:gridCol>
              </a:tblGrid>
              <a:tr h="4218432">
                <a:tc>
                  <a:txBody>
                    <a:bodyPr/>
                    <a:lstStyle/>
                    <a:p>
                      <a:pPr algn="l" rtl="0"/>
                      <a:r>
                        <a:rPr lang="en-GB" sz="1600" b="1" kern="1200" dirty="0">
                          <a:solidFill>
                            <a:srgbClr val="991C7D"/>
                          </a:solidFill>
                          <a:latin typeface="MuseoSans-700"/>
                          <a:ea typeface="+mn-ea"/>
                          <a:cs typeface="+mn-cs"/>
                        </a:rPr>
                        <a:t>Main objectives of the programme:</a:t>
                      </a:r>
                      <a:endParaRPr lang="en-GB" sz="1600" kern="1200" dirty="0">
                        <a:solidFill>
                          <a:srgbClr val="991C7D"/>
                        </a:solidFill>
                        <a:latin typeface="MuseoSans-700"/>
                        <a:ea typeface="+mn-ea"/>
                        <a:cs typeface="+mn-cs"/>
                      </a:endParaRPr>
                    </a:p>
                    <a:p>
                      <a:pPr marL="285750" indent="-285750" algn="l" rtl="0">
                        <a:buFont typeface="Arial" panose="05000000000000000000" pitchFamily="2" charset="2"/>
                        <a:buChar char="•"/>
                      </a:pPr>
                      <a:r>
                        <a:rPr lang="en-GB" sz="1200" b="0" kern="1200" dirty="0">
                          <a:solidFill>
                            <a:prstClr val="black"/>
                          </a:solidFill>
                          <a:latin typeface="MuseoSans-700"/>
                          <a:ea typeface="+mn-ea"/>
                          <a:cs typeface="+mn-cs"/>
                        </a:rPr>
                        <a:t>To help contribute to national climate and energy targets</a:t>
                      </a:r>
                    </a:p>
                    <a:p>
                      <a:pPr marL="285750" indent="-285750" algn="l" rtl="0">
                        <a:buFont typeface="Arial" panose="05000000000000000000" pitchFamily="2" charset="2"/>
                        <a:buChar char="•"/>
                      </a:pPr>
                      <a:r>
                        <a:rPr lang="en-GB" sz="1200" b="0" kern="1200" dirty="0">
                          <a:solidFill>
                            <a:prstClr val="black"/>
                          </a:solidFill>
                          <a:latin typeface="MuseoSans-700"/>
                          <a:ea typeface="+mn-ea"/>
                          <a:cs typeface="+mn-cs"/>
                        </a:rPr>
                        <a:t>Support and empower communities to shape and build low carbon, sustainable communities in Longford</a:t>
                      </a:r>
                    </a:p>
                    <a:p>
                      <a:pPr marL="285750" indent="-285750" algn="l" rtl="0">
                        <a:buFont typeface="Arial" panose="05000000000000000000" pitchFamily="2" charset="2"/>
                        <a:buChar char="•"/>
                      </a:pPr>
                      <a:r>
                        <a:rPr lang="en-GB" sz="1200" b="0" kern="1200" dirty="0">
                          <a:solidFill>
                            <a:prstClr val="black"/>
                          </a:solidFill>
                          <a:latin typeface="MuseoSans-700"/>
                          <a:ea typeface="+mn-ea"/>
                          <a:cs typeface="+mn-cs"/>
                        </a:rPr>
                        <a:t>Support small and large, rural and urban communities to take climate action</a:t>
                      </a:r>
                    </a:p>
                    <a:p>
                      <a:pPr marL="285750" indent="-285750" algn="l" rtl="0">
                        <a:buFont typeface="Arial" panose="05000000000000000000" pitchFamily="2" charset="2"/>
                        <a:buChar char="•"/>
                      </a:pPr>
                      <a:r>
                        <a:rPr lang="en-GB" sz="1200" b="0" kern="1200" dirty="0">
                          <a:solidFill>
                            <a:prstClr val="black"/>
                          </a:solidFill>
                          <a:latin typeface="MuseoSans-700"/>
                          <a:ea typeface="+mn-ea"/>
                          <a:cs typeface="+mn-cs"/>
                        </a:rPr>
                        <a:t>Direct engagement with communities to promote and assist in the scale up of community climate action regardless of the starting point of the community</a:t>
                      </a:r>
                    </a:p>
                    <a:p>
                      <a:endParaRPr lang="en-US" sz="1200" kern="1200" dirty="0">
                        <a:solidFill>
                          <a:prstClr val="black"/>
                        </a:solidFill>
                        <a:latin typeface="MuseoSans-700"/>
                        <a:ea typeface="+mn-ea"/>
                        <a:cs typeface="+mn-cs"/>
                      </a:endParaRPr>
                    </a:p>
                    <a:p>
                      <a:r>
                        <a:rPr lang="en-GB" sz="1200" b="1" kern="1200" dirty="0">
                          <a:solidFill>
                            <a:srgbClr val="991C7D"/>
                          </a:solidFill>
                          <a:latin typeface="MuseoSans-700"/>
                          <a:ea typeface="+mn-ea"/>
                          <a:cs typeface="+mn-cs"/>
                        </a:rPr>
                        <a:t>Eligibility criteria:</a:t>
                      </a:r>
                      <a:endParaRPr lang="en-GB" sz="1200" kern="1200" dirty="0">
                        <a:solidFill>
                          <a:srgbClr val="991C7D"/>
                        </a:solidFill>
                        <a:latin typeface="MuseoSans-70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5000000000000000000" pitchFamily="2" charset="2"/>
                        <a:buChar char="•"/>
                        <a:tabLst/>
                        <a:defRPr/>
                      </a:pPr>
                      <a:r>
                        <a:rPr lang="en-IE" sz="1200" b="0" kern="1200" dirty="0">
                          <a:solidFill>
                            <a:prstClr val="black"/>
                          </a:solidFill>
                          <a:latin typeface="MuseoSans-700"/>
                          <a:ea typeface="+mn-ea"/>
                          <a:cs typeface="+mn-cs"/>
                        </a:rPr>
                        <a:t>Located in County Longford.</a:t>
                      </a:r>
                    </a:p>
                    <a:p>
                      <a:pPr marL="285750" indent="-285750">
                        <a:buFont typeface="Arial" panose="05000000000000000000" pitchFamily="2" charset="2"/>
                        <a:buChar char="•"/>
                      </a:pPr>
                      <a:r>
                        <a:rPr lang="en-IE" sz="1200" b="0" kern="1200" dirty="0">
                          <a:solidFill>
                            <a:prstClr val="black"/>
                          </a:solidFill>
                          <a:latin typeface="MuseoSans-700"/>
                          <a:ea typeface="+mn-ea"/>
                          <a:cs typeface="+mn-cs"/>
                        </a:rPr>
                        <a:t>Not-for-Profit Organisation. (One application per organisation)</a:t>
                      </a:r>
                    </a:p>
                    <a:p>
                      <a:pPr marL="285750" indent="-285750">
                        <a:buFont typeface="Arial" panose="05000000000000000000" pitchFamily="2" charset="2"/>
                        <a:buChar char="•"/>
                      </a:pPr>
                      <a:r>
                        <a:rPr lang="en-IE" sz="1200" b="0" kern="1200" dirty="0">
                          <a:solidFill>
                            <a:prstClr val="black"/>
                          </a:solidFill>
                          <a:latin typeface="MuseoSans-700"/>
                          <a:ea typeface="+mn-ea"/>
                          <a:cs typeface="+mn-cs"/>
                        </a:rPr>
                        <a:t>Registered with PPN or with other collectives; Tidy Towns and/or a Community Group</a:t>
                      </a:r>
                      <a:endParaRPr lang="en-IE" sz="1200" kern="1200" dirty="0">
                        <a:solidFill>
                          <a:prstClr val="black"/>
                        </a:solidFill>
                        <a:latin typeface="MuseoSans-700"/>
                        <a:ea typeface="+mn-ea"/>
                        <a:cs typeface="+mn-cs"/>
                      </a:endParaRPr>
                    </a:p>
                    <a:p>
                      <a:pPr marL="285750" indent="-285750">
                        <a:buFont typeface="Arial" panose="05000000000000000000" pitchFamily="2" charset="2"/>
                        <a:buChar char="•"/>
                      </a:pPr>
                      <a:r>
                        <a:rPr lang="en-IE" sz="1200" b="0" kern="1200" dirty="0">
                          <a:solidFill>
                            <a:prstClr val="black"/>
                          </a:solidFill>
                          <a:latin typeface="MuseoSans-700"/>
                          <a:ea typeface="+mn-ea"/>
                          <a:cs typeface="+mn-cs"/>
                        </a:rPr>
                        <a:t>Proof of tax compliance (or otherwise), will be required</a:t>
                      </a:r>
                    </a:p>
                    <a:p>
                      <a:endParaRPr lang="en-US" sz="1200" kern="1200" dirty="0">
                        <a:solidFill>
                          <a:prstClr val="black"/>
                        </a:solidFill>
                        <a:latin typeface="MuseoSans-700"/>
                        <a:ea typeface="+mn-ea"/>
                        <a:cs typeface="+mn-cs"/>
                      </a:endParaRPr>
                    </a:p>
                    <a:p>
                      <a:endParaRPr lang="en-US" sz="1300" kern="1200" dirty="0">
                        <a:solidFill>
                          <a:prstClr val="black"/>
                        </a:solidFill>
                        <a:latin typeface="MuseoSans-700"/>
                        <a:ea typeface="+mn-ea"/>
                        <a:cs typeface="+mn-cs"/>
                      </a:endParaRPr>
                    </a:p>
                  </a:txBody>
                  <a:tcPr marL="65913" marR="65913" marT="32957" marB="32957">
                    <a:noFill/>
                  </a:tcPr>
                </a:tc>
                <a:extLst>
                  <a:ext uri="{0D108BD9-81ED-4DB2-BD59-A6C34878D82A}">
                    <a16:rowId xmlns:a16="http://schemas.microsoft.com/office/drawing/2014/main" val="1801879353"/>
                  </a:ext>
                </a:extLst>
              </a:tr>
            </a:tbl>
          </a:graphicData>
        </a:graphic>
      </p:graphicFrame>
      <p:pic>
        <p:nvPicPr>
          <p:cNvPr id="2" name="Picture 1">
            <a:extLst>
              <a:ext uri="{FF2B5EF4-FFF2-40B4-BE49-F238E27FC236}">
                <a16:creationId xmlns:a16="http://schemas.microsoft.com/office/drawing/2014/main" id="{F4E45EC9-3F48-69D4-8EA6-48C1667FDC95}"/>
              </a:ext>
            </a:extLst>
          </p:cNvPr>
          <p:cNvPicPr>
            <a:picLocks noChangeAspect="1"/>
          </p:cNvPicPr>
          <p:nvPr/>
        </p:nvPicPr>
        <p:blipFill>
          <a:blip r:embed="rId2"/>
          <a:stretch>
            <a:fillRect/>
          </a:stretch>
        </p:blipFill>
        <p:spPr>
          <a:xfrm>
            <a:off x="7680650" y="148151"/>
            <a:ext cx="695004" cy="317019"/>
          </a:xfrm>
          <a:prstGeom prst="rect">
            <a:avLst/>
          </a:prstGeom>
        </p:spPr>
      </p:pic>
      <p:sp>
        <p:nvSpPr>
          <p:cNvPr id="5" name="Slide Number Placeholder 4">
            <a:extLst>
              <a:ext uri="{FF2B5EF4-FFF2-40B4-BE49-F238E27FC236}">
                <a16:creationId xmlns:a16="http://schemas.microsoft.com/office/drawing/2014/main" id="{2621AE02-561B-11EF-01DB-9123DA8C650D}"/>
              </a:ext>
            </a:extLst>
          </p:cNvPr>
          <p:cNvSpPr>
            <a:spLocks noGrp="1"/>
          </p:cNvSpPr>
          <p:nvPr>
            <p:ph type="sldNum" sz="quarter" idx="7"/>
          </p:nvPr>
        </p:nvSpPr>
        <p:spPr/>
        <p:txBody>
          <a:bodyPr/>
          <a:lstStyle/>
          <a:p>
            <a:fld id="{B6F15528-21DE-4FAA-801E-634DDDAF4B2B}" type="slidenum">
              <a:rPr lang="en-IE" smtClean="0"/>
              <a:t>22</a:t>
            </a:fld>
            <a:endParaRPr lang="en-IE" dirty="0"/>
          </a:p>
        </p:txBody>
      </p:sp>
      <p:sp>
        <p:nvSpPr>
          <p:cNvPr id="7" name="object 5">
            <a:extLst>
              <a:ext uri="{FF2B5EF4-FFF2-40B4-BE49-F238E27FC236}">
                <a16:creationId xmlns:a16="http://schemas.microsoft.com/office/drawing/2014/main" id="{AB79558D-5C59-75B4-B1D3-46C9C39CF989}"/>
              </a:ext>
            </a:extLst>
          </p:cNvPr>
          <p:cNvSpPr/>
          <p:nvPr/>
        </p:nvSpPr>
        <p:spPr>
          <a:xfrm>
            <a:off x="808482" y="486101"/>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3" name="TextBox 2">
            <a:extLst>
              <a:ext uri="{FF2B5EF4-FFF2-40B4-BE49-F238E27FC236}">
                <a16:creationId xmlns:a16="http://schemas.microsoft.com/office/drawing/2014/main" id="{635DC479-75BA-AB08-968D-40169C0D43F6}"/>
              </a:ext>
            </a:extLst>
          </p:cNvPr>
          <p:cNvSpPr txBox="1"/>
          <p:nvPr/>
        </p:nvSpPr>
        <p:spPr>
          <a:xfrm>
            <a:off x="4941680" y="555377"/>
            <a:ext cx="4189060" cy="1673861"/>
          </a:xfrm>
          <a:prstGeom prst="rect">
            <a:avLst/>
          </a:prstGeom>
          <a:noFill/>
        </p:spPr>
        <p:txBody>
          <a:bodyPr wrap="square" lIns="109606" tIns="54803" rIns="109606" bIns="54803" rtlCol="0" anchor="t">
            <a:spAutoFit/>
          </a:bodyPr>
          <a:lstStyle/>
          <a:p>
            <a:endParaRPr lang="en-IE" sz="1600" dirty="0">
              <a:solidFill>
                <a:prstClr val="black"/>
              </a:solidFill>
              <a:latin typeface="Museo Sans"/>
            </a:endParaRPr>
          </a:p>
          <a:p>
            <a:pPr marL="246621" indent="-246621">
              <a:buFont typeface="Arial" panose="05000000000000000000" pitchFamily="2" charset="2"/>
              <a:buChar char="•"/>
            </a:pPr>
            <a:endParaRPr lang="en-IE" sz="1600" dirty="0">
              <a:solidFill>
                <a:prstClr val="black"/>
              </a:solidFill>
              <a:latin typeface="Museo Sans"/>
            </a:endParaRPr>
          </a:p>
          <a:p>
            <a:r>
              <a:rPr lang="en-IE" sz="1600" b="1" dirty="0">
                <a:solidFill>
                  <a:prstClr val="black"/>
                </a:solidFill>
                <a:latin typeface="Museo Sans"/>
              </a:rPr>
              <a:t>Up to 100% funded and approved by Department of Environment, Climate and Communications</a:t>
            </a:r>
          </a:p>
          <a:p>
            <a:pPr marL="246621" indent="-246621">
              <a:buFont typeface="Arial" panose="05000000000000000000" pitchFamily="2" charset="2"/>
              <a:buChar char="•"/>
            </a:pPr>
            <a:endParaRPr lang="en-IE" sz="2158" b="1" dirty="0"/>
          </a:p>
        </p:txBody>
      </p:sp>
      <p:pic>
        <p:nvPicPr>
          <p:cNvPr id="8" name="Picture 7">
            <a:extLst>
              <a:ext uri="{FF2B5EF4-FFF2-40B4-BE49-F238E27FC236}">
                <a16:creationId xmlns:a16="http://schemas.microsoft.com/office/drawing/2014/main" id="{7DE74E28-5B44-9628-9C73-1E942FA52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161" y="3841802"/>
            <a:ext cx="2352901" cy="1765120"/>
          </a:xfrm>
          <a:prstGeom prst="rect">
            <a:avLst/>
          </a:prstGeom>
        </p:spPr>
      </p:pic>
      <p:sp>
        <p:nvSpPr>
          <p:cNvPr id="10" name="TextBox 9">
            <a:extLst>
              <a:ext uri="{FF2B5EF4-FFF2-40B4-BE49-F238E27FC236}">
                <a16:creationId xmlns:a16="http://schemas.microsoft.com/office/drawing/2014/main" id="{1E4A5142-B6CB-BC0F-B024-BDDCE0E95B3E}"/>
              </a:ext>
            </a:extLst>
          </p:cNvPr>
          <p:cNvSpPr txBox="1"/>
          <p:nvPr/>
        </p:nvSpPr>
        <p:spPr>
          <a:xfrm>
            <a:off x="4141013" y="4048426"/>
            <a:ext cx="4544410" cy="923330"/>
          </a:xfrm>
          <a:prstGeom prst="rect">
            <a:avLst/>
          </a:prstGeom>
          <a:noFill/>
        </p:spPr>
        <p:txBody>
          <a:bodyPr wrap="square">
            <a:spAutoFit/>
          </a:bodyPr>
          <a:lstStyle/>
          <a:p>
            <a:pPr algn="l"/>
            <a:r>
              <a:rPr lang="en-IE" sz="1800" dirty="0">
                <a:solidFill>
                  <a:schemeClr val="tx1"/>
                </a:solidFill>
                <a:effectLst/>
                <a:latin typeface="MuseoSans-700"/>
                <a:ea typeface="Calibri" panose="020F0502020204030204" pitchFamily="34" charset="0"/>
                <a:cs typeface="Times New Roman" panose="02020603050405020304" pitchFamily="18" charset="0"/>
              </a:rPr>
              <a:t>EDI Training Centre, Longford Town: €23,154 Purchase of a Bio-composter for the Catering Training Kitchen</a:t>
            </a:r>
            <a:endParaRPr lang="en-IE" dirty="0">
              <a:solidFill>
                <a:schemeClr val="tx1"/>
              </a:solidFill>
              <a:latin typeface="MuseoSans-700"/>
            </a:endParaRPr>
          </a:p>
        </p:txBody>
      </p:sp>
    </p:spTree>
    <p:extLst>
      <p:ext uri="{BB962C8B-B14F-4D97-AF65-F5344CB8AC3E}">
        <p14:creationId xmlns:p14="http://schemas.microsoft.com/office/powerpoint/2010/main" val="3594798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ilding with a bucket and a bucket on the side&#10;&#10;Description automatically generated with medium confidence">
            <a:extLst>
              <a:ext uri="{FF2B5EF4-FFF2-40B4-BE49-F238E27FC236}">
                <a16:creationId xmlns:a16="http://schemas.microsoft.com/office/drawing/2014/main" id="{D91C9E4D-4969-4E44-D147-EA2509F18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47" y="862466"/>
            <a:ext cx="1619904" cy="1785144"/>
          </a:xfrm>
          <a:prstGeom prst="rect">
            <a:avLst/>
          </a:prstGeom>
        </p:spPr>
      </p:pic>
      <p:pic>
        <p:nvPicPr>
          <p:cNvPr id="3" name="Picture 2" descr="A construction site with a pile of dirt and a pile of debris&#10;&#10;Description automatically generated">
            <a:extLst>
              <a:ext uri="{FF2B5EF4-FFF2-40B4-BE49-F238E27FC236}">
                <a16:creationId xmlns:a16="http://schemas.microsoft.com/office/drawing/2014/main" id="{C8D90B39-6840-BD31-D2F8-E6B318AF2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551" y="879402"/>
            <a:ext cx="1488993" cy="1768208"/>
          </a:xfrm>
          <a:prstGeom prst="rect">
            <a:avLst/>
          </a:prstGeom>
        </p:spPr>
      </p:pic>
      <p:pic>
        <p:nvPicPr>
          <p:cNvPr id="4" name="Picture 3">
            <a:extLst>
              <a:ext uri="{FF2B5EF4-FFF2-40B4-BE49-F238E27FC236}">
                <a16:creationId xmlns:a16="http://schemas.microsoft.com/office/drawing/2014/main" id="{9A2D2AEB-3048-E585-CCC0-0355590F3EEA}"/>
              </a:ext>
            </a:extLst>
          </p:cNvPr>
          <p:cNvPicPr>
            <a:picLocks noChangeAspect="1"/>
          </p:cNvPicPr>
          <p:nvPr/>
        </p:nvPicPr>
        <p:blipFill>
          <a:blip r:embed="rId4"/>
          <a:stretch>
            <a:fillRect/>
          </a:stretch>
        </p:blipFill>
        <p:spPr>
          <a:xfrm>
            <a:off x="3668133" y="939401"/>
            <a:ext cx="2710545" cy="1708208"/>
          </a:xfrm>
          <a:prstGeom prst="rect">
            <a:avLst/>
          </a:prstGeom>
        </p:spPr>
      </p:pic>
      <p:pic>
        <p:nvPicPr>
          <p:cNvPr id="5" name="Picture 4">
            <a:extLst>
              <a:ext uri="{FF2B5EF4-FFF2-40B4-BE49-F238E27FC236}">
                <a16:creationId xmlns:a16="http://schemas.microsoft.com/office/drawing/2014/main" id="{E60295B4-C081-A9C7-7330-36F27D2285AB}"/>
              </a:ext>
            </a:extLst>
          </p:cNvPr>
          <p:cNvPicPr>
            <a:picLocks noChangeAspect="1"/>
          </p:cNvPicPr>
          <p:nvPr/>
        </p:nvPicPr>
        <p:blipFill>
          <a:blip r:embed="rId5"/>
          <a:stretch>
            <a:fillRect/>
          </a:stretch>
        </p:blipFill>
        <p:spPr>
          <a:xfrm>
            <a:off x="6458145" y="981361"/>
            <a:ext cx="2330255" cy="1624289"/>
          </a:xfrm>
          <a:prstGeom prst="rect">
            <a:avLst/>
          </a:prstGeom>
        </p:spPr>
      </p:pic>
      <p:sp>
        <p:nvSpPr>
          <p:cNvPr id="6" name="TextBox 5">
            <a:extLst>
              <a:ext uri="{FF2B5EF4-FFF2-40B4-BE49-F238E27FC236}">
                <a16:creationId xmlns:a16="http://schemas.microsoft.com/office/drawing/2014/main" id="{79339FFE-C84F-67BD-C4BD-9D0DF6BC09E5}"/>
              </a:ext>
            </a:extLst>
          </p:cNvPr>
          <p:cNvSpPr txBox="1"/>
          <p:nvPr/>
        </p:nvSpPr>
        <p:spPr>
          <a:xfrm>
            <a:off x="425244" y="2727562"/>
            <a:ext cx="8299369" cy="447174"/>
          </a:xfrm>
          <a:prstGeom prst="rect">
            <a:avLst/>
          </a:prstGeom>
          <a:noFill/>
        </p:spPr>
        <p:txBody>
          <a:bodyPr wrap="square" rtlCol="0">
            <a:spAutoFit/>
          </a:bodyPr>
          <a:lstStyle/>
          <a:p>
            <a:r>
              <a:rPr lang="en-GB" sz="1153" dirty="0">
                <a:latin typeface="MuseoSans-700"/>
              </a:rPr>
              <a:t>Lus </a:t>
            </a:r>
            <a:r>
              <a:rPr lang="en-GB" sz="1153" dirty="0" err="1">
                <a:latin typeface="MuseoSans-700"/>
              </a:rPr>
              <a:t>na</a:t>
            </a:r>
            <a:r>
              <a:rPr lang="en-GB" sz="1153" dirty="0">
                <a:latin typeface="MuseoSans-700"/>
              </a:rPr>
              <a:t> </a:t>
            </a:r>
            <a:r>
              <a:rPr lang="en-GB" sz="1153" dirty="0" err="1">
                <a:latin typeface="MuseoSans-700"/>
              </a:rPr>
              <a:t>Greine</a:t>
            </a:r>
            <a:r>
              <a:rPr lang="en-GB" sz="1153" dirty="0">
                <a:latin typeface="MuseoSans-700"/>
              </a:rPr>
              <a:t> FRC, Granard: €7,807.71 Purchase of garden tools for an allotment garden and a </a:t>
            </a:r>
            <a:r>
              <a:rPr lang="en-IE" sz="1153" dirty="0">
                <a:latin typeface="MuseoSans-700"/>
                <a:ea typeface="Calibri" panose="020F0502020204030204" pitchFamily="34" charset="0"/>
                <a:cs typeface="Times New Roman" panose="02020603050405020304" pitchFamily="18" charset="0"/>
              </a:rPr>
              <a:t>pollinator planting initiative was also undertaken to encourage biodiversity and wildlife into the garden.</a:t>
            </a:r>
            <a:endParaRPr lang="en-IE" sz="1153" dirty="0">
              <a:latin typeface="MuseoSans-700"/>
            </a:endParaRPr>
          </a:p>
        </p:txBody>
      </p:sp>
      <p:pic>
        <p:nvPicPr>
          <p:cNvPr id="10" name="Picture 9" descr="A couple of green logos&#10;&#10;Description automatically generated">
            <a:extLst>
              <a:ext uri="{FF2B5EF4-FFF2-40B4-BE49-F238E27FC236}">
                <a16:creationId xmlns:a16="http://schemas.microsoft.com/office/drawing/2014/main" id="{CF32596F-395E-6F4E-1759-DA5D4E56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047" y="4091938"/>
            <a:ext cx="4509938" cy="1120618"/>
          </a:xfrm>
          <a:prstGeom prst="rect">
            <a:avLst/>
          </a:prstGeom>
        </p:spPr>
      </p:pic>
    </p:spTree>
    <p:extLst>
      <p:ext uri="{BB962C8B-B14F-4D97-AF65-F5344CB8AC3E}">
        <p14:creationId xmlns:p14="http://schemas.microsoft.com/office/powerpoint/2010/main" val="222057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2D51DD-668E-4346-CA95-050EE03FC330}"/>
              </a:ext>
            </a:extLst>
          </p:cNvPr>
          <p:cNvSpPr txBox="1"/>
          <p:nvPr/>
        </p:nvSpPr>
        <p:spPr>
          <a:xfrm>
            <a:off x="2276059" y="686248"/>
            <a:ext cx="2337851" cy="1515084"/>
          </a:xfrm>
          <a:prstGeom prst="rect">
            <a:avLst/>
          </a:prstGeom>
        </p:spPr>
        <p:txBody>
          <a:bodyPr vert="horz" lIns="65913" tIns="32957" rIns="65913" bIns="32957" rtlCol="0" anchor="ctr">
            <a:normAutofit/>
          </a:bodyPr>
          <a:lstStyle/>
          <a:p>
            <a:pPr indent="-164775">
              <a:lnSpc>
                <a:spcPct val="90000"/>
              </a:lnSpc>
              <a:spcAft>
                <a:spcPts val="432"/>
              </a:spcAft>
              <a:buFont typeface="Arial" panose="020B0604020202020204" pitchFamily="34" charset="0"/>
              <a:buChar char="•"/>
            </a:pPr>
            <a:r>
              <a:rPr lang="en-US" sz="1225"/>
              <a:t>Ballymahon Tidy Towns Group: €16,561</a:t>
            </a:r>
          </a:p>
          <a:p>
            <a:pPr indent="-164775">
              <a:lnSpc>
                <a:spcPct val="90000"/>
              </a:lnSpc>
              <a:spcAft>
                <a:spcPts val="432"/>
              </a:spcAft>
              <a:buFont typeface="Arial" panose="020B0604020202020204" pitchFamily="34" charset="0"/>
              <a:buChar char="•"/>
            </a:pPr>
            <a:r>
              <a:rPr lang="en-US" sz="1225"/>
              <a:t>Christmas Lights, Rambling Orchard, Bike Rack and repair station</a:t>
            </a:r>
          </a:p>
        </p:txBody>
      </p:sp>
      <p:pic>
        <p:nvPicPr>
          <p:cNvPr id="7" name="Picture 6" descr="A map of a green area&#10;&#10;Description automatically generated">
            <a:extLst>
              <a:ext uri="{FF2B5EF4-FFF2-40B4-BE49-F238E27FC236}">
                <a16:creationId xmlns:a16="http://schemas.microsoft.com/office/drawing/2014/main" id="{BFA296A7-42EA-E24D-CDA8-F49BE7794CB0}"/>
              </a:ext>
            </a:extLst>
          </p:cNvPr>
          <p:cNvPicPr>
            <a:picLocks noChangeAspect="1"/>
          </p:cNvPicPr>
          <p:nvPr/>
        </p:nvPicPr>
        <p:blipFill>
          <a:blip r:embed="rId2">
            <a:extLst>
              <a:ext uri="{28A0092B-C50C-407E-A947-70E740481C1C}">
                <a14:useLocalDpi xmlns:a14="http://schemas.microsoft.com/office/drawing/2010/main" val="0"/>
              </a:ext>
            </a:extLst>
          </a:blip>
          <a:srcRect r="256" b="2"/>
          <a:stretch/>
        </p:blipFill>
        <p:spPr>
          <a:xfrm>
            <a:off x="15" y="2522337"/>
            <a:ext cx="4613896" cy="2810075"/>
          </a:xfrm>
          <a:prstGeom prst="rect">
            <a:avLst/>
          </a:prstGeom>
        </p:spPr>
      </p:pic>
      <p:pic>
        <p:nvPicPr>
          <p:cNvPr id="2" name="Picture 1">
            <a:extLst>
              <a:ext uri="{FF2B5EF4-FFF2-40B4-BE49-F238E27FC236}">
                <a16:creationId xmlns:a16="http://schemas.microsoft.com/office/drawing/2014/main" id="{B6874C87-8E93-D9DA-26C9-46126514AA70}"/>
              </a:ext>
            </a:extLst>
          </p:cNvPr>
          <p:cNvPicPr>
            <a:picLocks noChangeAspect="1"/>
          </p:cNvPicPr>
          <p:nvPr/>
        </p:nvPicPr>
        <p:blipFill>
          <a:blip r:embed="rId3" cstate="print">
            <a:extLst>
              <a:ext uri="{28A0092B-C50C-407E-A947-70E740481C1C}">
                <a14:useLocalDpi xmlns:a14="http://schemas.microsoft.com/office/drawing/2010/main" val="0"/>
              </a:ext>
            </a:extLst>
          </a:blip>
          <a:srcRect r="31122"/>
          <a:stretch/>
        </p:blipFill>
        <p:spPr>
          <a:xfrm rot="5400000">
            <a:off x="4298077" y="842090"/>
            <a:ext cx="4943474" cy="4037172"/>
          </a:xfrm>
          <a:prstGeom prst="rect">
            <a:avLst/>
          </a:prstGeom>
        </p:spPr>
      </p:pic>
    </p:spTree>
    <p:extLst>
      <p:ext uri="{BB962C8B-B14F-4D97-AF65-F5344CB8AC3E}">
        <p14:creationId xmlns:p14="http://schemas.microsoft.com/office/powerpoint/2010/main" val="105189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ilding with a door&#10;&#10;Description automatically generated">
            <a:extLst>
              <a:ext uri="{FF2B5EF4-FFF2-40B4-BE49-F238E27FC236}">
                <a16:creationId xmlns:a16="http://schemas.microsoft.com/office/drawing/2014/main" id="{16EC2387-7E48-6A8A-1FB9-5B0707E57A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595" y="1051806"/>
            <a:ext cx="2845606" cy="2134695"/>
          </a:xfrm>
          <a:prstGeom prst="rect">
            <a:avLst/>
          </a:prstGeom>
        </p:spPr>
      </p:pic>
      <p:pic>
        <p:nvPicPr>
          <p:cNvPr id="3" name="Picture 2" descr="A building with a parking lot and a car&#10;&#10;Description automatically generated">
            <a:extLst>
              <a:ext uri="{FF2B5EF4-FFF2-40B4-BE49-F238E27FC236}">
                <a16:creationId xmlns:a16="http://schemas.microsoft.com/office/drawing/2014/main" id="{35E093B1-84B4-7739-AFE5-C55B76918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520" y="1051806"/>
            <a:ext cx="2846259" cy="2134695"/>
          </a:xfrm>
          <a:prstGeom prst="rect">
            <a:avLst/>
          </a:prstGeom>
        </p:spPr>
      </p:pic>
      <p:sp>
        <p:nvSpPr>
          <p:cNvPr id="4" name="TextBox 3">
            <a:extLst>
              <a:ext uri="{FF2B5EF4-FFF2-40B4-BE49-F238E27FC236}">
                <a16:creationId xmlns:a16="http://schemas.microsoft.com/office/drawing/2014/main" id="{5E5BE77E-8611-E0D3-4044-82D7763A7764}"/>
              </a:ext>
            </a:extLst>
          </p:cNvPr>
          <p:cNvSpPr txBox="1"/>
          <p:nvPr/>
        </p:nvSpPr>
        <p:spPr>
          <a:xfrm>
            <a:off x="453595" y="3528664"/>
            <a:ext cx="4422550" cy="447174"/>
          </a:xfrm>
          <a:prstGeom prst="rect">
            <a:avLst/>
          </a:prstGeom>
          <a:noFill/>
        </p:spPr>
        <p:txBody>
          <a:bodyPr wrap="square" rtlCol="0">
            <a:spAutoFit/>
          </a:bodyPr>
          <a:lstStyle/>
          <a:p>
            <a:r>
              <a:rPr lang="en-IE" sz="1153" dirty="0" err="1">
                <a:latin typeface="MuseoSansCyrl-300" panose="02000000000000000000" pitchFamily="2" charset="0"/>
                <a:ea typeface="Calibri" panose="020F0502020204030204" pitchFamily="34" charset="0"/>
                <a:cs typeface="Times New Roman" panose="02020603050405020304" pitchFamily="18" charset="0"/>
              </a:rPr>
              <a:t>Clonguish</a:t>
            </a:r>
            <a:r>
              <a:rPr lang="en-IE" sz="1153" dirty="0">
                <a:latin typeface="MuseoSansCyrl-300" panose="02000000000000000000" pitchFamily="2" charset="0"/>
                <a:ea typeface="Calibri" panose="020F0502020204030204" pitchFamily="34" charset="0"/>
                <a:cs typeface="Times New Roman" panose="02020603050405020304" pitchFamily="18" charset="0"/>
              </a:rPr>
              <a:t> GAA: €62,731.15</a:t>
            </a:r>
          </a:p>
          <a:p>
            <a:r>
              <a:rPr lang="en-IE" sz="1153" dirty="0">
                <a:latin typeface="MuseoSansCyrl-300" panose="02000000000000000000" pitchFamily="2" charset="0"/>
                <a:ea typeface="Calibri" panose="020F0502020204030204" pitchFamily="34" charset="0"/>
                <a:cs typeface="Times New Roman" panose="02020603050405020304" pitchFamily="18" charset="0"/>
              </a:rPr>
              <a:t>Windows and Doors Retrofit</a:t>
            </a:r>
            <a:endParaRPr lang="en-IE" sz="1153" dirty="0"/>
          </a:p>
        </p:txBody>
      </p:sp>
      <p:sp>
        <p:nvSpPr>
          <p:cNvPr id="5" name="TextBox 4">
            <a:extLst>
              <a:ext uri="{FF2B5EF4-FFF2-40B4-BE49-F238E27FC236}">
                <a16:creationId xmlns:a16="http://schemas.microsoft.com/office/drawing/2014/main" id="{4221DFAD-F811-213D-2304-D8BB03342D9D}"/>
              </a:ext>
            </a:extLst>
          </p:cNvPr>
          <p:cNvSpPr txBox="1"/>
          <p:nvPr/>
        </p:nvSpPr>
        <p:spPr>
          <a:xfrm>
            <a:off x="538767" y="4360912"/>
            <a:ext cx="3175287" cy="1200329"/>
          </a:xfrm>
          <a:prstGeom prst="rect">
            <a:avLst/>
          </a:prstGeom>
          <a:noFill/>
        </p:spPr>
        <p:txBody>
          <a:bodyPr wrap="square" rtlCol="0">
            <a:spAutoFit/>
          </a:bodyPr>
          <a:lstStyle/>
          <a:p>
            <a:r>
              <a:rPr lang="en-GB" dirty="0"/>
              <a:t>Contact: Linda Beirne</a:t>
            </a:r>
          </a:p>
          <a:p>
            <a:r>
              <a:rPr lang="en-GB" dirty="0"/>
              <a:t>Community Climate Action Officer</a:t>
            </a:r>
          </a:p>
          <a:p>
            <a:r>
              <a:rPr lang="en-GB" b="1" dirty="0"/>
              <a:t>lbeirne@longfordcoco.ie</a:t>
            </a:r>
            <a:endParaRPr lang="en-IE" b="1" dirty="0"/>
          </a:p>
        </p:txBody>
      </p:sp>
      <p:pic>
        <p:nvPicPr>
          <p:cNvPr id="7" name="Picture 6" descr="A green and white logo&#10;&#10;Description automatically generated">
            <a:extLst>
              <a:ext uri="{FF2B5EF4-FFF2-40B4-BE49-F238E27FC236}">
                <a16:creationId xmlns:a16="http://schemas.microsoft.com/office/drawing/2014/main" id="{61A4F6FF-845D-1E44-D211-7131B25FB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9201" y="4213481"/>
            <a:ext cx="4147386" cy="812998"/>
          </a:xfrm>
          <a:prstGeom prst="rect">
            <a:avLst/>
          </a:prstGeom>
        </p:spPr>
      </p:pic>
    </p:spTree>
    <p:extLst>
      <p:ext uri="{BB962C8B-B14F-4D97-AF65-F5344CB8AC3E}">
        <p14:creationId xmlns:p14="http://schemas.microsoft.com/office/powerpoint/2010/main" val="3426810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6C55-79C4-B6DA-A1CA-F0EB4F89EF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87B3520-A48D-3C67-6111-1EEE36591CB5}"/>
              </a:ext>
            </a:extLst>
          </p:cNvPr>
          <p:cNvSpPr txBox="1">
            <a:spLocks noGrp="1"/>
          </p:cNvSpPr>
          <p:nvPr>
            <p:ph type="title"/>
          </p:nvPr>
        </p:nvSpPr>
        <p:spPr>
          <a:xfrm>
            <a:off x="744000" y="689146"/>
            <a:ext cx="7930100" cy="397545"/>
          </a:xfrm>
          <a:prstGeom prst="rect">
            <a:avLst/>
          </a:prstGeom>
        </p:spPr>
        <p:txBody>
          <a:bodyPr vert="horz" wrap="square" lIns="0" tIns="12700" rIns="0" bIns="0" rtlCol="0" anchor="t">
            <a:spAutoFit/>
          </a:bodyPr>
          <a:lstStyle/>
          <a:p>
            <a:pPr marL="12700" algn="l">
              <a:lnSpc>
                <a:spcPts val="2960"/>
              </a:lnSpc>
              <a:spcBef>
                <a:spcPts val="100"/>
              </a:spcBef>
            </a:pPr>
            <a:r>
              <a:rPr lang="en-IE" spc="-10" dirty="0"/>
              <a:t>Environment</a:t>
            </a:r>
          </a:p>
        </p:txBody>
      </p:sp>
      <p:pic>
        <p:nvPicPr>
          <p:cNvPr id="3" name="object 3">
            <a:extLst>
              <a:ext uri="{FF2B5EF4-FFF2-40B4-BE49-F238E27FC236}">
                <a16:creationId xmlns:a16="http://schemas.microsoft.com/office/drawing/2014/main" id="{FAC69379-B279-85B7-0ADF-266454C1873E}"/>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3AED384D-5A26-E30E-A316-AC9E9B6676D7}"/>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a:extLst>
              <a:ext uri="{FF2B5EF4-FFF2-40B4-BE49-F238E27FC236}">
                <a16:creationId xmlns:a16="http://schemas.microsoft.com/office/drawing/2014/main" id="{40654D18-FC66-E92D-84D5-801E42A3229C}"/>
              </a:ext>
            </a:extLst>
          </p:cNvPr>
          <p:cNvSpPr txBox="1">
            <a:spLocks noGrp="1"/>
          </p:cNvSpPr>
          <p:nvPr>
            <p:ph type="body" idx="1"/>
          </p:nvPr>
        </p:nvSpPr>
        <p:spPr>
          <a:xfrm>
            <a:off x="439420" y="1086691"/>
            <a:ext cx="8058239" cy="4453135"/>
          </a:xfrm>
          <a:prstGeom prst="rect">
            <a:avLst/>
          </a:prstGeom>
        </p:spPr>
        <p:txBody>
          <a:bodyPr vert="horz" wrap="square" lIns="0" tIns="77470" rIns="0" bIns="0" rtlCol="0" anchor="t">
            <a:spAutoFit/>
          </a:bodyPr>
          <a:lstStyle/>
          <a:p>
            <a:pPr algn="l">
              <a:spcBef>
                <a:spcPts val="610"/>
              </a:spcBef>
            </a:pPr>
            <a:r>
              <a:rPr lang="en-IE" sz="2000" dirty="0">
                <a:latin typeface="Museo Sans 700"/>
              </a:rPr>
              <a:t>Anti-Litter Awareness Grant Scheme</a:t>
            </a:r>
          </a:p>
          <a:p>
            <a:pPr marL="742950" lvl="1" indent="-285750" algn="l">
              <a:buFont typeface="Arial"/>
              <a:buChar char="•"/>
            </a:pPr>
            <a:r>
              <a:rPr lang="en-IE" dirty="0">
                <a:solidFill>
                  <a:schemeClr val="tx1"/>
                </a:solidFill>
                <a:latin typeface="Museo Sans"/>
                <a:cs typeface="Calibri"/>
              </a:rPr>
              <a:t>Promote public awareness / education and community engagement relating to litter / waste management, graffiti removal, etc.</a:t>
            </a:r>
            <a:endParaRPr lang="en-IE" dirty="0">
              <a:solidFill>
                <a:schemeClr val="tx1"/>
              </a:solidFill>
              <a:latin typeface="Museo Sans"/>
            </a:endParaRPr>
          </a:p>
          <a:p>
            <a:pPr marL="742950" lvl="1" indent="-285750" algn="l">
              <a:buFont typeface="Arial"/>
              <a:buChar char="•"/>
            </a:pPr>
            <a:r>
              <a:rPr lang="en-IE" dirty="0">
                <a:solidFill>
                  <a:schemeClr val="tx1"/>
                </a:solidFill>
                <a:latin typeface="Museo Sans"/>
                <a:cs typeface="Calibri"/>
              </a:rPr>
              <a:t>Focus on schools and young people and other voluntary initiatives.</a:t>
            </a:r>
            <a:endParaRPr lang="en-IE" sz="1800" b="0" dirty="0">
              <a:solidFill>
                <a:schemeClr val="tx1"/>
              </a:solidFill>
              <a:latin typeface="Museo Sans"/>
              <a:cs typeface="Calibri"/>
            </a:endParaRPr>
          </a:p>
          <a:p>
            <a:pPr marL="742950" lvl="1" indent="-285750" algn="l">
              <a:buFont typeface="Arial"/>
              <a:buChar char="•"/>
            </a:pPr>
            <a:r>
              <a:rPr lang="en-IE" dirty="0">
                <a:solidFill>
                  <a:schemeClr val="tx1"/>
                </a:solidFill>
                <a:latin typeface="Museo Sans"/>
                <a:cs typeface="Calibri"/>
              </a:rPr>
              <a:t>70% of verified expenditure.  Max €1,000</a:t>
            </a:r>
            <a:endParaRPr lang="en-IE" sz="1800" b="0" dirty="0">
              <a:solidFill>
                <a:schemeClr val="tx1"/>
              </a:solidFill>
              <a:latin typeface="Museo Sans"/>
              <a:cs typeface="Calibri"/>
            </a:endParaRPr>
          </a:p>
          <a:p>
            <a:pPr marL="742950" lvl="1" indent="-285750" algn="l">
              <a:buFont typeface="Arial"/>
              <a:buChar char="•"/>
            </a:pPr>
            <a:r>
              <a:rPr lang="en-IE" dirty="0">
                <a:solidFill>
                  <a:schemeClr val="tx1"/>
                </a:solidFill>
                <a:latin typeface="Museo Sans"/>
                <a:cs typeface="Calibri"/>
              </a:rPr>
              <a:t>Projects completed and all receipts provided by September</a:t>
            </a:r>
            <a:endParaRPr lang="en-IE" sz="1800" b="0" dirty="0">
              <a:solidFill>
                <a:schemeClr val="tx1"/>
              </a:solidFill>
              <a:latin typeface="Museo Sans"/>
              <a:cs typeface="Calibri"/>
            </a:endParaRPr>
          </a:p>
          <a:p>
            <a:pPr algn="l"/>
            <a:r>
              <a:rPr lang="en-IE" sz="1800" dirty="0">
                <a:latin typeface="Museo Sans 700"/>
              </a:rPr>
              <a:t>	Contact: </a:t>
            </a:r>
            <a:r>
              <a:rPr lang="en-IE" sz="1800" dirty="0">
                <a:latin typeface="Museo Sans 700"/>
                <a:hlinkClick r:id="rId4"/>
              </a:rPr>
              <a:t>litter@longfordcoco.ie</a:t>
            </a:r>
            <a:r>
              <a:rPr lang="en-IE" sz="1800" dirty="0">
                <a:latin typeface="Museo Sans 700"/>
              </a:rPr>
              <a:t> </a:t>
            </a:r>
          </a:p>
          <a:p>
            <a:pPr algn="l">
              <a:spcBef>
                <a:spcPts val="610"/>
              </a:spcBef>
            </a:pPr>
            <a:r>
              <a:rPr lang="en-IE" sz="2000" dirty="0">
                <a:latin typeface="Museo Sans 700"/>
              </a:rPr>
              <a:t>Cemetery Support Scheme</a:t>
            </a:r>
          </a:p>
          <a:p>
            <a:pPr marL="742950" lvl="1" indent="-285750" algn="l">
              <a:buFont typeface="Arial"/>
              <a:buChar char="•"/>
            </a:pPr>
            <a:r>
              <a:rPr lang="en-IE" dirty="0">
                <a:solidFill>
                  <a:schemeClr val="tx1"/>
                </a:solidFill>
                <a:latin typeface="Museo Sans"/>
                <a:cs typeface="Calibri"/>
              </a:rPr>
              <a:t>Maintenance and upkeep of cemeteries</a:t>
            </a:r>
          </a:p>
          <a:p>
            <a:pPr marL="742950" lvl="1" indent="-285750" algn="l">
              <a:buFont typeface="Arial"/>
              <a:buChar char="•"/>
            </a:pPr>
            <a:r>
              <a:rPr lang="en-IE" dirty="0">
                <a:solidFill>
                  <a:schemeClr val="tx1"/>
                </a:solidFill>
                <a:latin typeface="Museo Sans"/>
                <a:cs typeface="Calibri"/>
              </a:rPr>
              <a:t> Max €400 - receipts for costs incurred </a:t>
            </a:r>
            <a:endParaRPr lang="en-US" dirty="0">
              <a:solidFill>
                <a:schemeClr val="tx1"/>
              </a:solidFill>
              <a:latin typeface="Museo Sans"/>
              <a:cs typeface="Calibri"/>
            </a:endParaRPr>
          </a:p>
          <a:p>
            <a:pPr marL="742950" lvl="1" indent="-285750" algn="l">
              <a:buFont typeface="Arial"/>
              <a:buChar char="•"/>
            </a:pPr>
            <a:r>
              <a:rPr lang="en-IE" dirty="0">
                <a:solidFill>
                  <a:schemeClr val="tx1"/>
                </a:solidFill>
                <a:latin typeface="Museo Sans"/>
                <a:cs typeface="Calibri"/>
              </a:rPr>
              <a:t>1 grant per group per year</a:t>
            </a:r>
          </a:p>
          <a:p>
            <a:pPr marL="742950" lvl="1" indent="-285750" algn="l">
              <a:buFont typeface="Arial"/>
              <a:buChar char="•"/>
            </a:pPr>
            <a:r>
              <a:rPr lang="en-IE" sz="1800" dirty="0">
                <a:solidFill>
                  <a:schemeClr val="tx1"/>
                </a:solidFill>
                <a:latin typeface="Museo Sans"/>
                <a:cs typeface="Calibri"/>
              </a:rPr>
              <a:t>Projects completed and all receipts provided by 1 October</a:t>
            </a:r>
            <a:endParaRPr lang="en-IE" sz="1800" dirty="0">
              <a:latin typeface="Museo Sans"/>
              <a:cs typeface="Calibri"/>
            </a:endParaRPr>
          </a:p>
          <a:p>
            <a:pPr algn="l"/>
            <a:r>
              <a:rPr lang="en-IE" sz="1800" b="1" dirty="0">
                <a:solidFill>
                  <a:srgbClr val="991C7D"/>
                </a:solidFill>
                <a:latin typeface="Museo Sans 700" panose="02000000000000000000"/>
                <a:cs typeface="Arial"/>
              </a:rPr>
              <a:t>	Contact:</a:t>
            </a:r>
            <a:r>
              <a:rPr lang="en-IE" sz="1800" dirty="0">
                <a:latin typeface="Museo Sans 700" panose="02000000000000000000"/>
                <a:cs typeface="Arial"/>
              </a:rPr>
              <a:t> </a:t>
            </a:r>
            <a:r>
              <a:rPr lang="en-IE" sz="1800" dirty="0">
                <a:latin typeface="Museo Sans 700" panose="02000000000000000000"/>
                <a:cs typeface="Arial"/>
                <a:hlinkClick r:id="rId5"/>
              </a:rPr>
              <a:t>burials@longfordcoco.ie</a:t>
            </a:r>
            <a:endParaRPr lang="en-IE" sz="1800" dirty="0">
              <a:latin typeface="Museo Sans 700" panose="02000000000000000000"/>
              <a:cs typeface="Arial"/>
            </a:endParaRPr>
          </a:p>
          <a:p>
            <a:pPr algn="l"/>
            <a:r>
              <a:rPr lang="en-IE" sz="1800" b="0" dirty="0">
                <a:solidFill>
                  <a:schemeClr val="tx1"/>
                </a:solidFill>
                <a:latin typeface="Museo Sans"/>
                <a:cs typeface="Arial"/>
              </a:rPr>
              <a:t>Late applications in respect of either grant will not be accepted in 2025 </a:t>
            </a:r>
          </a:p>
          <a:p>
            <a:pPr algn="l"/>
            <a:endParaRPr lang="en-IE" sz="1800" dirty="0">
              <a:latin typeface="Arial"/>
              <a:cs typeface="Arial"/>
            </a:endParaRPr>
          </a:p>
        </p:txBody>
      </p:sp>
      <p:sp>
        <p:nvSpPr>
          <p:cNvPr id="8" name="Slide Number Placeholder 7">
            <a:extLst>
              <a:ext uri="{FF2B5EF4-FFF2-40B4-BE49-F238E27FC236}">
                <a16:creationId xmlns:a16="http://schemas.microsoft.com/office/drawing/2014/main" id="{129369A5-D12F-EAE9-ABCC-331433257EE2}"/>
              </a:ext>
            </a:extLst>
          </p:cNvPr>
          <p:cNvSpPr>
            <a:spLocks noGrp="1"/>
          </p:cNvSpPr>
          <p:nvPr>
            <p:ph type="sldNum" sz="quarter" idx="7"/>
          </p:nvPr>
        </p:nvSpPr>
        <p:spPr/>
        <p:txBody>
          <a:bodyPr/>
          <a:lstStyle/>
          <a:p>
            <a:fld id="{B6F15528-21DE-4FAA-801E-634DDDAF4B2B}" type="slidenum">
              <a:rPr lang="en-IE" smtClean="0"/>
              <a:t>26</a:t>
            </a:fld>
            <a:endParaRPr lang="en-IE"/>
          </a:p>
        </p:txBody>
      </p:sp>
      <p:pic>
        <p:nvPicPr>
          <p:cNvPr id="5" name="Picture 4" descr="A collage of a person picking up garbage&#10;&#10;Description automatically generated">
            <a:extLst>
              <a:ext uri="{FF2B5EF4-FFF2-40B4-BE49-F238E27FC236}">
                <a16:creationId xmlns:a16="http://schemas.microsoft.com/office/drawing/2014/main" id="{F86F7A40-7DE6-093E-E031-0F4221889E2D}"/>
              </a:ext>
            </a:extLst>
          </p:cNvPr>
          <p:cNvPicPr>
            <a:picLocks noChangeAspect="1"/>
          </p:cNvPicPr>
          <p:nvPr/>
        </p:nvPicPr>
        <p:blipFill>
          <a:blip r:embed="rId6"/>
          <a:stretch>
            <a:fillRect/>
          </a:stretch>
        </p:blipFill>
        <p:spPr>
          <a:xfrm>
            <a:off x="6031715" y="2860675"/>
            <a:ext cx="2465944" cy="1415537"/>
          </a:xfrm>
          <a:prstGeom prst="rect">
            <a:avLst/>
          </a:prstGeom>
        </p:spPr>
      </p:pic>
    </p:spTree>
    <p:extLst>
      <p:ext uri="{BB962C8B-B14F-4D97-AF65-F5344CB8AC3E}">
        <p14:creationId xmlns:p14="http://schemas.microsoft.com/office/powerpoint/2010/main" val="1790380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675E5-DB2E-DDF2-DB36-345B743A88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EBA8085-6D7C-F8CB-A0BF-A7E3A5F80196}"/>
              </a:ext>
            </a:extLst>
          </p:cNvPr>
          <p:cNvSpPr txBox="1">
            <a:spLocks noGrp="1"/>
          </p:cNvSpPr>
          <p:nvPr>
            <p:ph type="title"/>
          </p:nvPr>
        </p:nvSpPr>
        <p:spPr>
          <a:xfrm>
            <a:off x="744000" y="699706"/>
            <a:ext cx="7930100" cy="397545"/>
          </a:xfrm>
          <a:prstGeom prst="rect">
            <a:avLst/>
          </a:prstGeom>
        </p:spPr>
        <p:txBody>
          <a:bodyPr vert="horz" wrap="square" lIns="0" tIns="12700" rIns="0" bIns="0" rtlCol="0" anchor="t">
            <a:spAutoFit/>
          </a:bodyPr>
          <a:lstStyle/>
          <a:p>
            <a:pPr marL="12700" algn="l">
              <a:lnSpc>
                <a:spcPts val="2960"/>
              </a:lnSpc>
              <a:spcBef>
                <a:spcPts val="100"/>
              </a:spcBef>
            </a:pPr>
            <a:r>
              <a:rPr lang="en-IE" spc="-10" dirty="0"/>
              <a:t>Rural Water Programmes</a:t>
            </a:r>
          </a:p>
        </p:txBody>
      </p:sp>
      <p:pic>
        <p:nvPicPr>
          <p:cNvPr id="3" name="object 3">
            <a:extLst>
              <a:ext uri="{FF2B5EF4-FFF2-40B4-BE49-F238E27FC236}">
                <a16:creationId xmlns:a16="http://schemas.microsoft.com/office/drawing/2014/main" id="{9AEB7E86-EC26-B5C3-A2B0-74C9AC8393E3}"/>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F080CA33-B738-9726-F953-F1FE1F53A155}"/>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a:extLst>
              <a:ext uri="{FF2B5EF4-FFF2-40B4-BE49-F238E27FC236}">
                <a16:creationId xmlns:a16="http://schemas.microsoft.com/office/drawing/2014/main" id="{252E38A9-D868-E427-E9DB-F818AD962F45}"/>
              </a:ext>
            </a:extLst>
          </p:cNvPr>
          <p:cNvSpPr txBox="1">
            <a:spLocks noGrp="1"/>
          </p:cNvSpPr>
          <p:nvPr>
            <p:ph type="body" idx="1"/>
          </p:nvPr>
        </p:nvSpPr>
        <p:spPr>
          <a:xfrm>
            <a:off x="850083" y="1097251"/>
            <a:ext cx="7432252" cy="4263988"/>
          </a:xfrm>
          <a:prstGeom prst="rect">
            <a:avLst/>
          </a:prstGeom>
        </p:spPr>
        <p:txBody>
          <a:bodyPr vert="horz" wrap="square" lIns="0" tIns="77470" rIns="0" bIns="0" rtlCol="0" anchor="t">
            <a:spAutoFit/>
          </a:bodyPr>
          <a:lstStyle/>
          <a:p>
            <a:pPr algn="l">
              <a:spcBef>
                <a:spcPts val="610"/>
              </a:spcBef>
            </a:pPr>
            <a:r>
              <a:rPr lang="en-IE" sz="2000" dirty="0"/>
              <a:t>Well Grants</a:t>
            </a:r>
          </a:p>
          <a:p>
            <a:pPr marL="742950" lvl="1" indent="-285750" algn="l">
              <a:buFont typeface="Arial,Sans-Serif"/>
              <a:buChar char="•"/>
            </a:pPr>
            <a:r>
              <a:rPr lang="en-IE" dirty="0">
                <a:solidFill>
                  <a:schemeClr val="tx1"/>
                </a:solidFill>
                <a:latin typeface="Museo Sans"/>
                <a:cs typeface="Calibri"/>
              </a:rPr>
              <a:t>Improvement works to an existing private water supply to domestic houses in rural areas</a:t>
            </a:r>
          </a:p>
          <a:p>
            <a:pPr marL="742950" lvl="1" indent="-285750" algn="l">
              <a:buFont typeface="Arial,Sans-Serif"/>
              <a:buChar char="•"/>
            </a:pPr>
            <a:r>
              <a:rPr lang="en-IE" sz="1800" b="0" dirty="0">
                <a:solidFill>
                  <a:schemeClr val="tx1"/>
                </a:solidFill>
                <a:latin typeface="Museo Sans"/>
                <a:cs typeface="Calibri"/>
              </a:rPr>
              <a:t>Up to 5,000 for improvements works – 85% cost</a:t>
            </a:r>
          </a:p>
          <a:p>
            <a:pPr marL="742950" lvl="1" indent="-285750" algn="l">
              <a:buFont typeface="Arial,Sans-Serif"/>
              <a:buChar char="•"/>
            </a:pPr>
            <a:r>
              <a:rPr lang="en-IE" dirty="0">
                <a:solidFill>
                  <a:schemeClr val="tx1"/>
                </a:solidFill>
                <a:latin typeface="Museo Sans"/>
                <a:cs typeface="Calibri"/>
              </a:rPr>
              <a:t>Up to 1,000 for water treatment – 100%</a:t>
            </a:r>
          </a:p>
          <a:p>
            <a:pPr marL="742950" lvl="1" indent="-285750" algn="l">
              <a:buFont typeface="Arial,Sans-Serif"/>
              <a:buChar char="•"/>
            </a:pPr>
            <a:endParaRPr lang="en-IE" b="1" dirty="0">
              <a:solidFill>
                <a:schemeClr val="tx1"/>
              </a:solidFill>
              <a:latin typeface="Museo Sans"/>
              <a:cs typeface="Calibri"/>
            </a:endParaRPr>
          </a:p>
          <a:p>
            <a:pPr algn="l"/>
            <a:r>
              <a:rPr lang="en-IE" sz="1800" b="1" dirty="0">
                <a:solidFill>
                  <a:srgbClr val="991C7D"/>
                </a:solidFill>
                <a:latin typeface="Museo Sans 700"/>
                <a:cs typeface="Calibri"/>
              </a:rPr>
              <a:t>Group Water Scheme Subsidies</a:t>
            </a:r>
            <a:r>
              <a:rPr lang="en-IE" sz="1800" b="1" dirty="0">
                <a:solidFill>
                  <a:srgbClr val="991C7D"/>
                </a:solidFill>
                <a:latin typeface="Museo Sans 700"/>
                <a:cs typeface="Arial"/>
              </a:rPr>
              <a:t> </a:t>
            </a:r>
          </a:p>
          <a:p>
            <a:pPr marL="890574" lvl="1" indent="-342529">
              <a:buFont typeface="Arial"/>
              <a:buChar char="•"/>
            </a:pPr>
            <a:r>
              <a:rPr lang="en-IE" dirty="0">
                <a:solidFill>
                  <a:schemeClr val="tx1"/>
                </a:solidFill>
                <a:latin typeface="Museo Sans 700"/>
                <a:cs typeface="Arial"/>
              </a:rPr>
              <a:t>A </a:t>
            </a:r>
            <a:r>
              <a:rPr lang="en-IE" dirty="0">
                <a:solidFill>
                  <a:schemeClr val="tx1"/>
                </a:solidFill>
                <a:latin typeface="Museo Sans 700"/>
                <a:cs typeface="Calibri"/>
              </a:rPr>
              <a:t>contribution of up to €231 per household, towards the operational costs of GWS providing water for domestic use. </a:t>
            </a:r>
          </a:p>
          <a:p>
            <a:pPr marL="890574" lvl="1" indent="-342529">
              <a:buFont typeface="Arial"/>
              <a:buChar char="•"/>
            </a:pPr>
            <a:r>
              <a:rPr lang="en-IE" dirty="0">
                <a:solidFill>
                  <a:schemeClr val="tx1"/>
                </a:solidFill>
                <a:latin typeface="Museo Sans 700" panose="02000000000000000000"/>
                <a:ea typeface="Calibri"/>
                <a:cs typeface="Calibri"/>
              </a:rPr>
              <a:t>Audited accounts or f</a:t>
            </a:r>
            <a:r>
              <a:rPr lang="en-IE" dirty="0">
                <a:latin typeface="Museo Sans 700" panose="02000000000000000000"/>
              </a:rPr>
              <a:t>or smaller schemes (e.g. schemes below the drinking water monitoring threshold commonly called ‘exempted’ schemes), a statement of accounts together with supporting documentation, bank statement, paid invoices </a:t>
            </a:r>
            <a:endParaRPr lang="en-IE" dirty="0">
              <a:solidFill>
                <a:schemeClr val="tx1"/>
              </a:solidFill>
              <a:latin typeface="Museo Sans 700" panose="02000000000000000000"/>
              <a:ea typeface="Calibri"/>
              <a:cs typeface="Calibri"/>
            </a:endParaRPr>
          </a:p>
          <a:p>
            <a:pPr marL="742950" lvl="1" indent="-285750" algn="l">
              <a:buFont typeface="Arial"/>
              <a:buChar char="•"/>
            </a:pPr>
            <a:endParaRPr lang="en-IE" dirty="0">
              <a:solidFill>
                <a:schemeClr val="tx1"/>
              </a:solidFill>
              <a:latin typeface="Museo Sans"/>
              <a:cs typeface="Calibri"/>
            </a:endParaRPr>
          </a:p>
          <a:p>
            <a:pPr algn="l"/>
            <a:r>
              <a:rPr lang="en-IE" sz="1800" b="1" dirty="0">
                <a:solidFill>
                  <a:srgbClr val="991C7D"/>
                </a:solidFill>
                <a:latin typeface="Arial"/>
                <a:cs typeface="Arial"/>
              </a:rPr>
              <a:t>Contact:</a:t>
            </a:r>
            <a:r>
              <a:rPr lang="en-IE" sz="1800" dirty="0">
                <a:latin typeface="Arial"/>
                <a:cs typeface="Arial"/>
              </a:rPr>
              <a:t> ruralwater@longfordcoco.ie</a:t>
            </a:r>
            <a:endParaRPr lang="en-IE" sz="1800" b="1" dirty="0">
              <a:solidFill>
                <a:srgbClr val="991C7D"/>
              </a:solidFill>
              <a:latin typeface="Arial"/>
              <a:cs typeface="Arial"/>
            </a:endParaRPr>
          </a:p>
        </p:txBody>
      </p:sp>
      <p:sp>
        <p:nvSpPr>
          <p:cNvPr id="8" name="Slide Number Placeholder 7">
            <a:extLst>
              <a:ext uri="{FF2B5EF4-FFF2-40B4-BE49-F238E27FC236}">
                <a16:creationId xmlns:a16="http://schemas.microsoft.com/office/drawing/2014/main" id="{707F9703-5121-BEA9-C992-4F7E10CF2203}"/>
              </a:ext>
            </a:extLst>
          </p:cNvPr>
          <p:cNvSpPr>
            <a:spLocks noGrp="1"/>
          </p:cNvSpPr>
          <p:nvPr>
            <p:ph type="sldNum" sz="quarter" idx="7"/>
          </p:nvPr>
        </p:nvSpPr>
        <p:spPr/>
        <p:txBody>
          <a:bodyPr/>
          <a:lstStyle/>
          <a:p>
            <a:fld id="{B6F15528-21DE-4FAA-801E-634DDDAF4B2B}" type="slidenum">
              <a:rPr lang="en-IE" smtClean="0"/>
              <a:t>27</a:t>
            </a:fld>
            <a:endParaRPr lang="en-IE"/>
          </a:p>
        </p:txBody>
      </p:sp>
      <p:pic>
        <p:nvPicPr>
          <p:cNvPr id="9" name="Picture 8">
            <a:extLst>
              <a:ext uri="{FF2B5EF4-FFF2-40B4-BE49-F238E27FC236}">
                <a16:creationId xmlns:a16="http://schemas.microsoft.com/office/drawing/2014/main" id="{45826BE7-8353-0E44-0A3B-682282C150AD}"/>
              </a:ext>
            </a:extLst>
          </p:cNvPr>
          <p:cNvPicPr>
            <a:picLocks noChangeAspect="1"/>
          </p:cNvPicPr>
          <p:nvPr/>
        </p:nvPicPr>
        <p:blipFill>
          <a:blip r:embed="rId4"/>
          <a:stretch>
            <a:fillRect/>
          </a:stretch>
        </p:blipFill>
        <p:spPr>
          <a:xfrm>
            <a:off x="6134724" y="1734696"/>
            <a:ext cx="1966506" cy="1403411"/>
          </a:xfrm>
          <a:prstGeom prst="rect">
            <a:avLst/>
          </a:prstGeom>
        </p:spPr>
      </p:pic>
    </p:spTree>
    <p:extLst>
      <p:ext uri="{BB962C8B-B14F-4D97-AF65-F5344CB8AC3E}">
        <p14:creationId xmlns:p14="http://schemas.microsoft.com/office/powerpoint/2010/main" val="567887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45D2-BFC3-4D38-E4F1-D489205F9450}"/>
              </a:ext>
            </a:extLst>
          </p:cNvPr>
          <p:cNvSpPr>
            <a:spLocks noGrp="1"/>
          </p:cNvSpPr>
          <p:nvPr>
            <p:ph type="title"/>
          </p:nvPr>
        </p:nvSpPr>
        <p:spPr>
          <a:xfrm>
            <a:off x="731300" y="472906"/>
            <a:ext cx="6780682" cy="575501"/>
          </a:xfrm>
        </p:spPr>
        <p:txBody>
          <a:bodyPr/>
          <a:lstStyle/>
          <a:p>
            <a:r>
              <a:rPr lang="en-IE" spc="-10" dirty="0"/>
              <a:t>Rural Water Programmes Continued</a:t>
            </a:r>
            <a:endParaRPr lang="en-IE" dirty="0"/>
          </a:p>
        </p:txBody>
      </p:sp>
      <p:sp>
        <p:nvSpPr>
          <p:cNvPr id="3" name="Text Placeholder 2">
            <a:extLst>
              <a:ext uri="{FF2B5EF4-FFF2-40B4-BE49-F238E27FC236}">
                <a16:creationId xmlns:a16="http://schemas.microsoft.com/office/drawing/2014/main" id="{F7E4032C-5917-337E-7A80-7DBCCD48BF5F}"/>
              </a:ext>
            </a:extLst>
          </p:cNvPr>
          <p:cNvSpPr>
            <a:spLocks noGrp="1"/>
          </p:cNvSpPr>
          <p:nvPr>
            <p:ph type="body" idx="1"/>
          </p:nvPr>
        </p:nvSpPr>
        <p:spPr>
          <a:xfrm>
            <a:off x="299545" y="1278127"/>
            <a:ext cx="8119241" cy="3970318"/>
          </a:xfrm>
        </p:spPr>
        <p:txBody>
          <a:bodyPr/>
          <a:lstStyle/>
          <a:p>
            <a:r>
              <a:rPr lang="en-GB" sz="2000" dirty="0">
                <a:latin typeface="Museo Sans 700"/>
              </a:rPr>
              <a:t>Domestic Water  Treatment Systems Grants </a:t>
            </a:r>
          </a:p>
          <a:p>
            <a:pPr marL="400050" indent="-285750" algn="just">
              <a:buFont typeface="Arial" panose="020B0604020202020204" pitchFamily="34" charset="0"/>
              <a:buChar char="•"/>
            </a:pPr>
            <a:r>
              <a:rPr lang="en-GB" sz="1800" b="0" dirty="0">
                <a:solidFill>
                  <a:schemeClr val="tx1"/>
                </a:solidFill>
                <a:effectLst/>
                <a:latin typeface="Museo Sans 700"/>
                <a:ea typeface="Times New Roman" panose="02020603050405020304" pitchFamily="18" charset="0"/>
              </a:rPr>
              <a:t>This grant is available to assist with the costs of remediation, repair or upgrading works to, or replacement of, a domestic waste water treatment system (DWWTS) that serves a house. The grant is only available where an inspection carried out by </a:t>
            </a:r>
            <a:r>
              <a:rPr lang="en-GB" sz="1800" b="0" dirty="0">
                <a:solidFill>
                  <a:schemeClr val="tx1"/>
                </a:solidFill>
                <a:latin typeface="Museo Sans 700"/>
                <a:ea typeface="Times New Roman" panose="02020603050405020304" pitchFamily="18" charset="0"/>
              </a:rPr>
              <a:t>Local Authority Staff,</a:t>
            </a:r>
            <a:r>
              <a:rPr lang="en-GB" sz="1800" b="0" dirty="0">
                <a:solidFill>
                  <a:schemeClr val="tx1"/>
                </a:solidFill>
                <a:effectLst/>
                <a:latin typeface="Museo Sans 700"/>
                <a:ea typeface="Times New Roman" panose="02020603050405020304" pitchFamily="18" charset="0"/>
              </a:rPr>
              <a:t> and a works advisory notice issues from the local authority</a:t>
            </a:r>
            <a:r>
              <a:rPr lang="en-GB" sz="1600" b="0" dirty="0">
                <a:solidFill>
                  <a:schemeClr val="tx1"/>
                </a:solidFill>
                <a:effectLst/>
                <a:latin typeface="Museo Sans 700"/>
                <a:ea typeface="Times New Roman" panose="02020603050405020304" pitchFamily="18" charset="0"/>
              </a:rPr>
              <a:t>. </a:t>
            </a:r>
            <a:endParaRPr lang="en-IE" sz="1600" b="0" dirty="0">
              <a:solidFill>
                <a:schemeClr val="tx1"/>
              </a:solidFill>
              <a:effectLst/>
              <a:latin typeface="Museo Sans 700"/>
              <a:ea typeface="Times New Roman" panose="02020603050405020304" pitchFamily="18" charset="0"/>
            </a:endParaRPr>
          </a:p>
          <a:p>
            <a:pPr marL="400050" indent="-285750" algn="just">
              <a:buFont typeface="Arial" panose="020B0604020202020204" pitchFamily="34" charset="0"/>
              <a:buChar char="•"/>
            </a:pPr>
            <a:r>
              <a:rPr lang="en-GB" sz="1800" b="0" dirty="0">
                <a:solidFill>
                  <a:schemeClr val="tx1"/>
                </a:solidFill>
                <a:effectLst/>
                <a:latin typeface="Museo Sans 700"/>
                <a:ea typeface="Times New Roman" panose="02020603050405020304" pitchFamily="18" charset="0"/>
              </a:rPr>
              <a:t>The level of grant aid available is determined on the basis of 85% of the approved cost of the works subject to a maximum of €12,000. There is no minimum expenditure requirement on the eligible works in order to qualify for a grant</a:t>
            </a:r>
            <a:r>
              <a:rPr lang="en-GB" sz="1600" b="0" dirty="0">
                <a:solidFill>
                  <a:schemeClr val="tx1"/>
                </a:solidFill>
                <a:effectLst/>
                <a:latin typeface="Museo Sans 700"/>
                <a:ea typeface="Times New Roman" panose="02020603050405020304" pitchFamily="18" charset="0"/>
              </a:rPr>
              <a:t>.</a:t>
            </a:r>
          </a:p>
          <a:p>
            <a:pPr marL="114300" algn="just"/>
            <a:r>
              <a:rPr lang="en-GB" sz="1600" b="0" dirty="0">
                <a:solidFill>
                  <a:schemeClr val="tx1"/>
                </a:solidFill>
                <a:effectLst/>
                <a:latin typeface="Museo Sans 700"/>
                <a:ea typeface="Times New Roman" panose="02020603050405020304" pitchFamily="18" charset="0"/>
              </a:rPr>
              <a:t> </a:t>
            </a:r>
            <a:r>
              <a:rPr lang="en-GB" sz="1800" u="sng" dirty="0">
                <a:effectLst/>
                <a:latin typeface="Museo Sans 700"/>
                <a:ea typeface="Times New Roman" panose="02020603050405020304" pitchFamily="18" charset="0"/>
              </a:rPr>
              <a:t>Important</a:t>
            </a:r>
            <a:r>
              <a:rPr lang="en-GB" sz="1800" dirty="0">
                <a:effectLst/>
                <a:latin typeface="Museo Sans 700"/>
                <a:ea typeface="Times New Roman" panose="02020603050405020304" pitchFamily="18" charset="0"/>
              </a:rPr>
              <a:t>: </a:t>
            </a:r>
          </a:p>
          <a:p>
            <a:pPr marL="400050" indent="-285750" algn="just">
              <a:buFont typeface="Arial" panose="020B0604020202020204" pitchFamily="34" charset="0"/>
              <a:buChar char="•"/>
            </a:pPr>
            <a:r>
              <a:rPr lang="en-GB" sz="1600" b="0" dirty="0">
                <a:solidFill>
                  <a:schemeClr val="tx1"/>
                </a:solidFill>
                <a:latin typeface="Museo Sans 700"/>
              </a:rPr>
              <a:t>Unlike other grant the DWWTS Grant is only available in instances where local authority staff carry out a planned inspection in a priority area for action and works are identified through an advisory notice. </a:t>
            </a:r>
          </a:p>
          <a:p>
            <a:pPr marL="400050" indent="-285750" algn="just">
              <a:buFont typeface="Arial" panose="020B0604020202020204" pitchFamily="34" charset="0"/>
              <a:buChar char="•"/>
            </a:pPr>
            <a:r>
              <a:rPr lang="en-GB" sz="1600" b="0" dirty="0">
                <a:solidFill>
                  <a:schemeClr val="tx1"/>
                </a:solidFill>
                <a:effectLst/>
                <a:latin typeface="Museo Sans 700"/>
                <a:ea typeface="Times New Roman" panose="02020603050405020304" pitchFamily="18" charset="0"/>
              </a:rPr>
              <a:t>Costs associated with the routine maintenance or servicing of DWWTS, or of de-sludging such systems, do not qualify for grant aid.    </a:t>
            </a:r>
            <a:endParaRPr lang="en-IE" sz="1600" b="0" dirty="0">
              <a:solidFill>
                <a:schemeClr val="tx1"/>
              </a:solidFill>
              <a:effectLst/>
              <a:latin typeface="Museo Sans 700"/>
              <a:ea typeface="Times New Roman" panose="02020603050405020304" pitchFamily="18" charset="0"/>
            </a:endParaRPr>
          </a:p>
          <a:p>
            <a:endParaRPr lang="en-IE" dirty="0"/>
          </a:p>
        </p:txBody>
      </p:sp>
      <p:sp>
        <p:nvSpPr>
          <p:cNvPr id="4" name="Slide Number Placeholder 3">
            <a:extLst>
              <a:ext uri="{FF2B5EF4-FFF2-40B4-BE49-F238E27FC236}">
                <a16:creationId xmlns:a16="http://schemas.microsoft.com/office/drawing/2014/main" id="{4507984A-B3F0-7001-BBE1-66746246EB4D}"/>
              </a:ext>
            </a:extLst>
          </p:cNvPr>
          <p:cNvSpPr>
            <a:spLocks noGrp="1"/>
          </p:cNvSpPr>
          <p:nvPr>
            <p:ph type="sldNum" sz="quarter" idx="7"/>
          </p:nvPr>
        </p:nvSpPr>
        <p:spPr/>
        <p:txBody>
          <a:bodyPr/>
          <a:lstStyle/>
          <a:p>
            <a:fld id="{B6F15528-21DE-4FAA-801E-634DDDAF4B2B}" type="slidenum">
              <a:rPr lang="en-IE" smtClean="0"/>
              <a:t>28</a:t>
            </a:fld>
            <a:endParaRPr lang="en-IE"/>
          </a:p>
        </p:txBody>
      </p:sp>
    </p:spTree>
    <p:extLst>
      <p:ext uri="{BB962C8B-B14F-4D97-AF65-F5344CB8AC3E}">
        <p14:creationId xmlns:p14="http://schemas.microsoft.com/office/powerpoint/2010/main" val="1495332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69C6295-A0F4-E96B-AD4A-F5D31535A5BE}"/>
              </a:ext>
            </a:extLst>
          </p:cNvPr>
          <p:cNvSpPr txBox="1">
            <a:spLocks noGrp="1"/>
          </p:cNvSpPr>
          <p:nvPr>
            <p:ph type="title"/>
          </p:nvPr>
        </p:nvSpPr>
        <p:spPr>
          <a:xfrm>
            <a:off x="729827" y="2297698"/>
            <a:ext cx="7621624" cy="1551707"/>
          </a:xfrm>
          <a:prstGeom prst="rect">
            <a:avLst/>
          </a:prstGeom>
        </p:spPr>
        <p:txBody>
          <a:bodyPr vert="horz" wrap="square" lIns="0" tIns="12700" rIns="0" bIns="0" rtlCol="0" anchor="t">
            <a:spAutoFit/>
          </a:bodyPr>
          <a:lstStyle/>
          <a:p>
            <a:pPr marL="12700" algn="ctr">
              <a:lnSpc>
                <a:spcPts val="2960"/>
              </a:lnSpc>
              <a:spcBef>
                <a:spcPts val="100"/>
              </a:spcBef>
            </a:pPr>
            <a:r>
              <a:rPr lang="en-GB" sz="2800" spc="-10" dirty="0"/>
              <a:t>Creative Ireland (CI), </a:t>
            </a:r>
            <a:br>
              <a:rPr lang="en-GB" sz="2800" spc="-10" dirty="0"/>
            </a:br>
            <a:r>
              <a:rPr lang="en-GB" sz="2800" spc="-10" dirty="0" err="1"/>
              <a:t>Cruinniú</a:t>
            </a:r>
            <a:r>
              <a:rPr lang="en-GB" sz="2800" spc="-10" dirty="0"/>
              <a:t> </a:t>
            </a:r>
            <a:r>
              <a:rPr lang="en-GB" sz="2800" spc="-10" dirty="0" err="1"/>
              <a:t>na</a:t>
            </a:r>
            <a:r>
              <a:rPr lang="en-GB" sz="2800" spc="-10" dirty="0"/>
              <a:t> </a:t>
            </a:r>
            <a:r>
              <a:rPr lang="en-GB" sz="2800" spc="-10" dirty="0" err="1"/>
              <a:t>nÓg</a:t>
            </a:r>
            <a:r>
              <a:rPr lang="en-GB" sz="2800" spc="-10" dirty="0"/>
              <a:t> (</a:t>
            </a:r>
            <a:r>
              <a:rPr lang="en-GB" sz="2800" spc="-10" dirty="0" err="1"/>
              <a:t>CnÓ</a:t>
            </a:r>
            <a:r>
              <a:rPr lang="en-GB" sz="2800" spc="-10" dirty="0"/>
              <a:t>) </a:t>
            </a:r>
            <a:br>
              <a:rPr lang="en-GB" sz="2800" spc="-10" dirty="0"/>
            </a:br>
            <a:r>
              <a:rPr lang="en-GB" sz="2800" spc="-10" dirty="0">
                <a:solidFill>
                  <a:schemeClr val="accent1">
                    <a:lumMod val="75000"/>
                  </a:schemeClr>
                </a:solidFill>
              </a:rPr>
              <a:t>Longford County Archives &amp; Local Studies</a:t>
            </a:r>
            <a:br>
              <a:rPr lang="en-GB" sz="2800" spc="-10" dirty="0"/>
            </a:br>
            <a:r>
              <a:rPr lang="en-GB" sz="2800" spc="-10" dirty="0"/>
              <a:t>and Arts Office Funding</a:t>
            </a:r>
            <a:endParaRPr lang="en-GB" spc="-10" dirty="0"/>
          </a:p>
        </p:txBody>
      </p:sp>
      <p:pic>
        <p:nvPicPr>
          <p:cNvPr id="5" name="object 3">
            <a:extLst>
              <a:ext uri="{FF2B5EF4-FFF2-40B4-BE49-F238E27FC236}">
                <a16:creationId xmlns:a16="http://schemas.microsoft.com/office/drawing/2014/main" id="{4F0B4B16-7D56-BEC6-7786-083F8CF349BA}"/>
              </a:ext>
            </a:extLst>
          </p:cNvPr>
          <p:cNvPicPr/>
          <p:nvPr/>
        </p:nvPicPr>
        <p:blipFill>
          <a:blip r:embed="rId2" cstate="print"/>
          <a:stretch>
            <a:fillRect/>
          </a:stretch>
        </p:blipFill>
        <p:spPr>
          <a:xfrm>
            <a:off x="7587012" y="181524"/>
            <a:ext cx="695323" cy="316640"/>
          </a:xfrm>
          <a:prstGeom prst="rect">
            <a:avLst/>
          </a:prstGeom>
        </p:spPr>
      </p:pic>
      <p:sp>
        <p:nvSpPr>
          <p:cNvPr id="6" name="object 4">
            <a:extLst>
              <a:ext uri="{FF2B5EF4-FFF2-40B4-BE49-F238E27FC236}">
                <a16:creationId xmlns:a16="http://schemas.microsoft.com/office/drawing/2014/main" id="{F04A2B05-BABB-26F6-708C-B1490FEBAE85}"/>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7" name="object 5">
            <a:extLst>
              <a:ext uri="{FF2B5EF4-FFF2-40B4-BE49-F238E27FC236}">
                <a16:creationId xmlns:a16="http://schemas.microsoft.com/office/drawing/2014/main" id="{DB6DA057-675C-15AF-9C66-526CA551A124}"/>
              </a:ext>
            </a:extLst>
          </p:cNvPr>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13" name="Picture 12">
            <a:extLst>
              <a:ext uri="{FF2B5EF4-FFF2-40B4-BE49-F238E27FC236}">
                <a16:creationId xmlns:a16="http://schemas.microsoft.com/office/drawing/2014/main" id="{2F63EB45-4CF4-149F-B7AB-F27C09DE5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332" y="681137"/>
            <a:ext cx="7615250" cy="1318109"/>
          </a:xfrm>
          <a:prstGeom prst="rect">
            <a:avLst/>
          </a:prstGeom>
        </p:spPr>
      </p:pic>
      <p:pic>
        <p:nvPicPr>
          <p:cNvPr id="15" name="Picture 14">
            <a:extLst>
              <a:ext uri="{FF2B5EF4-FFF2-40B4-BE49-F238E27FC236}">
                <a16:creationId xmlns:a16="http://schemas.microsoft.com/office/drawing/2014/main" id="{B3C028C2-A1F3-39E7-01B0-3031A869B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659" y="3866134"/>
            <a:ext cx="7607426" cy="1305653"/>
          </a:xfrm>
          <a:prstGeom prst="rect">
            <a:avLst/>
          </a:prstGeom>
        </p:spPr>
      </p:pic>
      <p:sp>
        <p:nvSpPr>
          <p:cNvPr id="2" name="Slide Number Placeholder 1">
            <a:extLst>
              <a:ext uri="{FF2B5EF4-FFF2-40B4-BE49-F238E27FC236}">
                <a16:creationId xmlns:a16="http://schemas.microsoft.com/office/drawing/2014/main" id="{7060A5BB-C586-657B-4FC3-A6828B08799C}"/>
              </a:ext>
            </a:extLst>
          </p:cNvPr>
          <p:cNvSpPr>
            <a:spLocks noGrp="1"/>
          </p:cNvSpPr>
          <p:nvPr>
            <p:ph type="sldNum" sz="quarter" idx="7"/>
          </p:nvPr>
        </p:nvSpPr>
        <p:spPr/>
        <p:txBody>
          <a:bodyPr/>
          <a:lstStyle/>
          <a:p>
            <a:fld id="{B6F15528-21DE-4FAA-801E-634DDDAF4B2B}" type="slidenum">
              <a:rPr lang="en-IE" smtClean="0"/>
              <a:t>29</a:t>
            </a:fld>
            <a:endParaRPr lang="en-IE"/>
          </a:p>
        </p:txBody>
      </p:sp>
    </p:spTree>
    <p:extLst>
      <p:ext uri="{BB962C8B-B14F-4D97-AF65-F5344CB8AC3E}">
        <p14:creationId xmlns:p14="http://schemas.microsoft.com/office/powerpoint/2010/main" val="1316905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870" y="746507"/>
            <a:ext cx="5161330" cy="782265"/>
          </a:xfrm>
          <a:prstGeom prst="rect">
            <a:avLst/>
          </a:prstGeom>
        </p:spPr>
        <p:txBody>
          <a:bodyPr vert="horz" wrap="square" lIns="0" tIns="12700" rIns="0" bIns="0" rtlCol="0" anchor="t">
            <a:spAutoFit/>
          </a:bodyPr>
          <a:lstStyle/>
          <a:p>
            <a:pPr marL="12700" algn="l">
              <a:lnSpc>
                <a:spcPts val="2960"/>
              </a:lnSpc>
              <a:spcBef>
                <a:spcPts val="100"/>
              </a:spcBef>
            </a:pPr>
            <a:r>
              <a:rPr lang="en-GB" sz="2400" spc="-10" dirty="0"/>
              <a:t>Longford Local Community</a:t>
            </a:r>
            <a:br>
              <a:rPr lang="en-GB" sz="2400" spc="-10" dirty="0"/>
            </a:br>
            <a:r>
              <a:rPr lang="en-GB" sz="2400" spc="-10" dirty="0"/>
              <a:t>Development Committee</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56870" y="650875"/>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19725" y="1883823"/>
            <a:ext cx="8165475" cy="2727670"/>
          </a:xfrm>
          <a:prstGeom prst="rect">
            <a:avLst/>
          </a:prstGeom>
        </p:spPr>
        <p:txBody>
          <a:bodyPr vert="horz" wrap="square" lIns="0" tIns="77470" rIns="0" bIns="0" rtlCol="0" anchor="t">
            <a:spAutoFit/>
          </a:bodyPr>
          <a:lstStyle/>
          <a:p>
            <a:pPr marL="355600" indent="-342900">
              <a:spcBef>
                <a:spcPts val="610"/>
              </a:spcBef>
              <a:buFont typeface="Arial" panose="020B0604020202020204" pitchFamily="34" charset="0"/>
              <a:buChar char="•"/>
            </a:pPr>
            <a:r>
              <a:rPr lang="en-IE" b="0" spc="-20" dirty="0">
                <a:solidFill>
                  <a:srgbClr val="000000"/>
                </a:solidFill>
                <a:latin typeface="Museo Sans"/>
              </a:rPr>
              <a:t>Committee</a:t>
            </a:r>
            <a:r>
              <a:rPr lang="en-IE" b="0" dirty="0">
                <a:solidFill>
                  <a:schemeClr val="tx1"/>
                </a:solidFill>
                <a:latin typeface="Museo Sans"/>
              </a:rPr>
              <a:t> of the local authority whose role is to seek co-ordination of local and community development in the county</a:t>
            </a:r>
          </a:p>
          <a:p>
            <a:pPr marL="355600" indent="-342900">
              <a:spcBef>
                <a:spcPts val="610"/>
              </a:spcBef>
              <a:buFont typeface="Arial" panose="020B0604020202020204" pitchFamily="34" charset="0"/>
              <a:buChar char="•"/>
            </a:pPr>
            <a:r>
              <a:rPr lang="en-IE" b="0" dirty="0">
                <a:solidFill>
                  <a:schemeClr val="tx1"/>
                </a:solidFill>
                <a:latin typeface="Museo Sans"/>
              </a:rPr>
              <a:t>Representatives from statutory agencies, community reps through the PPN and civic interests.</a:t>
            </a:r>
          </a:p>
          <a:p>
            <a:pPr marL="355600" indent="-342900">
              <a:spcBef>
                <a:spcPts val="610"/>
              </a:spcBef>
              <a:buFont typeface="Arial" panose="020B0604020202020204" pitchFamily="34" charset="0"/>
              <a:buChar char="•"/>
            </a:pPr>
            <a:r>
              <a:rPr lang="en-IE" b="0" dirty="0">
                <a:solidFill>
                  <a:schemeClr val="tx1"/>
                </a:solidFill>
                <a:latin typeface="Museo Sans"/>
              </a:rPr>
              <a:t>Oversee the implementation of the community elements of the Local Economic and Community Plan (LECP) as well as a number of funding schemes</a:t>
            </a:r>
          </a:p>
          <a:p>
            <a:pPr marL="355600" indent="-342900">
              <a:spcBef>
                <a:spcPts val="610"/>
              </a:spcBef>
              <a:buFont typeface="Arial" panose="020B0604020202020204" pitchFamily="34" charset="0"/>
              <a:buChar char="•"/>
            </a:pPr>
            <a:r>
              <a:rPr lang="en-IE" b="0" dirty="0">
                <a:solidFill>
                  <a:srgbClr val="000000"/>
                </a:solidFill>
                <a:effectLst/>
                <a:latin typeface="Museo Sans"/>
              </a:rPr>
              <a:t>Acts as the Local Action Group for the LEADER Programme, with Longford Co. Council as the Financial Partner and Longford Community Resources </a:t>
            </a:r>
            <a:r>
              <a:rPr lang="en-IE" b="0" dirty="0" err="1">
                <a:solidFill>
                  <a:srgbClr val="000000"/>
                </a:solidFill>
                <a:effectLst/>
                <a:latin typeface="Museo Sans"/>
              </a:rPr>
              <a:t>Clg</a:t>
            </a:r>
            <a:r>
              <a:rPr lang="en-IE" b="0" dirty="0">
                <a:solidFill>
                  <a:srgbClr val="000000"/>
                </a:solidFill>
                <a:effectLst/>
                <a:latin typeface="Museo Sans"/>
              </a:rPr>
              <a:t> as the Implementing Partner</a:t>
            </a:r>
            <a:endParaRPr lang="en-IE" b="0" dirty="0">
              <a:effectLst/>
              <a:latin typeface="Museo Sans"/>
              <a:ea typeface="Times New Roman" panose="02020603050405020304" pitchFamily="18" charset="0"/>
              <a:cs typeface="Times New Roman" panose="02020603050405020304" pitchFamily="18" charset="0"/>
            </a:endParaRPr>
          </a:p>
          <a:p>
            <a:pPr marL="355600" indent="-342900">
              <a:spcBef>
                <a:spcPts val="610"/>
              </a:spcBef>
              <a:buFont typeface="Arial" panose="020B0604020202020204" pitchFamily="34" charset="0"/>
              <a:buChar char="•"/>
            </a:pPr>
            <a:endParaRPr lang="en-IE" b="0" dirty="0">
              <a:solidFill>
                <a:schemeClr val="tx1"/>
              </a:solidFill>
              <a:latin typeface="Museo Sans"/>
            </a:endParaRPr>
          </a:p>
          <a:p>
            <a:pPr marL="297180" marR="84455" indent="-285750" algn="just">
              <a:lnSpc>
                <a:spcPts val="1800"/>
              </a:lnSpc>
              <a:spcBef>
                <a:spcPts val="1135"/>
              </a:spcBef>
              <a:buFont typeface="Arial" panose="020B0604020202020204" pitchFamily="34" charset="0"/>
              <a:buChar char="•"/>
              <a:tabLst>
                <a:tab pos="120650" algn="l"/>
              </a:tabLst>
            </a:pPr>
            <a:endParaRPr lang="en-IE" dirty="0">
              <a:latin typeface="Museo Sans"/>
              <a:cs typeface="Museo Sans"/>
            </a:endParaRPr>
          </a:p>
        </p:txBody>
      </p:sp>
      <p:pic>
        <p:nvPicPr>
          <p:cNvPr id="8" name="Picture 7" descr="LCDC_Longford.jpg">
            <a:extLst>
              <a:ext uri="{FF2B5EF4-FFF2-40B4-BE49-F238E27FC236}">
                <a16:creationId xmlns:a16="http://schemas.microsoft.com/office/drawing/2014/main" id="{BE626AAA-B139-E974-D2AA-4CDF7DCC89F0}"/>
              </a:ext>
            </a:extLst>
          </p:cNvPr>
          <p:cNvPicPr>
            <a:picLocks noChangeAspect="1"/>
          </p:cNvPicPr>
          <p:nvPr/>
        </p:nvPicPr>
        <p:blipFill>
          <a:blip r:embed="rId4" cstate="print"/>
          <a:stretch>
            <a:fillRect/>
          </a:stretch>
        </p:blipFill>
        <p:spPr>
          <a:xfrm>
            <a:off x="6803880" y="745123"/>
            <a:ext cx="1516559" cy="1044454"/>
          </a:xfrm>
          <a:prstGeom prst="rect">
            <a:avLst/>
          </a:prstGeom>
        </p:spPr>
      </p:pic>
      <p:sp>
        <p:nvSpPr>
          <p:cNvPr id="9" name="Slide Number Placeholder 8">
            <a:extLst>
              <a:ext uri="{FF2B5EF4-FFF2-40B4-BE49-F238E27FC236}">
                <a16:creationId xmlns:a16="http://schemas.microsoft.com/office/drawing/2014/main" id="{9566B884-C050-6DB9-DD06-7CFA43DF5782}"/>
              </a:ext>
            </a:extLst>
          </p:cNvPr>
          <p:cNvSpPr>
            <a:spLocks noGrp="1"/>
          </p:cNvSpPr>
          <p:nvPr>
            <p:ph type="sldNum" sz="quarter" idx="7"/>
          </p:nvPr>
        </p:nvSpPr>
        <p:spPr/>
        <p:txBody>
          <a:bodyPr/>
          <a:lstStyle/>
          <a:p>
            <a:fld id="{B6F15528-21DE-4FAA-801E-634DDDAF4B2B}" type="slidenum">
              <a:rPr lang="en-IE" smtClean="0"/>
              <a:t>3</a:t>
            </a:fld>
            <a:endParaRPr lang="en-IE"/>
          </a:p>
        </p:txBody>
      </p:sp>
    </p:spTree>
    <p:extLst>
      <p:ext uri="{BB962C8B-B14F-4D97-AF65-F5344CB8AC3E}">
        <p14:creationId xmlns:p14="http://schemas.microsoft.com/office/powerpoint/2010/main" val="2691102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4000" y="660185"/>
            <a:ext cx="7930100" cy="782265"/>
          </a:xfrm>
          <a:prstGeom prst="rect">
            <a:avLst/>
          </a:prstGeom>
        </p:spPr>
        <p:txBody>
          <a:bodyPr vert="horz" wrap="square" lIns="0" tIns="12700" rIns="0" bIns="0" rtlCol="0" anchor="t">
            <a:spAutoFit/>
          </a:bodyPr>
          <a:lstStyle/>
          <a:p>
            <a:pPr marL="12700">
              <a:lnSpc>
                <a:spcPts val="2960"/>
              </a:lnSpc>
              <a:spcBef>
                <a:spcPts val="100"/>
              </a:spcBef>
            </a:pPr>
            <a:r>
              <a:rPr lang="en-GB" spc="-10" dirty="0"/>
              <a:t>Creative Ireland (CI) and </a:t>
            </a:r>
            <a:r>
              <a:rPr lang="en-GB" spc="-10" dirty="0" err="1"/>
              <a:t>Cruinniú</a:t>
            </a:r>
            <a:r>
              <a:rPr lang="en-GB" spc="-10" dirty="0"/>
              <a:t> </a:t>
            </a:r>
            <a:r>
              <a:rPr lang="en-GB" spc="-10" dirty="0" err="1"/>
              <a:t>na</a:t>
            </a:r>
            <a:r>
              <a:rPr lang="en-GB" spc="-10" dirty="0"/>
              <a:t> </a:t>
            </a:r>
            <a:r>
              <a:rPr lang="en-GB" spc="-10" dirty="0" err="1"/>
              <a:t>nÓg</a:t>
            </a:r>
            <a:r>
              <a:rPr lang="en-GB" spc="-10" dirty="0"/>
              <a:t> (</a:t>
            </a:r>
            <a:r>
              <a:rPr lang="en-GB" spc="-10" dirty="0" err="1"/>
              <a:t>CnÓ</a:t>
            </a:r>
            <a:r>
              <a:rPr lang="en-GB" spc="-10" dirty="0"/>
              <a:t>)</a:t>
            </a:r>
            <a:br>
              <a:rPr lang="en-GB" spc="-10" dirty="0"/>
            </a:b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144370"/>
            <a:ext cx="7596040" cy="3894656"/>
          </a:xfrm>
          <a:prstGeom prst="rect">
            <a:avLst/>
          </a:prstGeom>
        </p:spPr>
        <p:txBody>
          <a:bodyPr vert="horz" wrap="square" lIns="0" tIns="77470" rIns="0" bIns="0" rtlCol="0" anchor="t">
            <a:spAutoFit/>
          </a:bodyPr>
          <a:lstStyle/>
          <a:p>
            <a:pPr marL="12700">
              <a:lnSpc>
                <a:spcPct val="100000"/>
              </a:lnSpc>
              <a:spcBef>
                <a:spcPts val="610"/>
              </a:spcBef>
            </a:pPr>
            <a:r>
              <a:rPr lang="en-IE" spc="-10" dirty="0"/>
              <a:t>Longford County Council is inviting applications to fund innovative, creative, and cultural initiatives as part of an open call grant for the following:</a:t>
            </a:r>
          </a:p>
          <a:p>
            <a:pPr marL="298450" indent="-285750">
              <a:lnSpc>
                <a:spcPct val="100000"/>
              </a:lnSpc>
              <a:spcBef>
                <a:spcPts val="610"/>
              </a:spcBef>
              <a:buFont typeface="Arial" panose="020B0604020202020204" pitchFamily="34" charset="0"/>
              <a:buChar char="•"/>
            </a:pPr>
            <a:r>
              <a:rPr lang="en-IE" spc="-10" dirty="0">
                <a:solidFill>
                  <a:schemeClr val="tx1"/>
                </a:solidFill>
              </a:rPr>
              <a:t>CI: </a:t>
            </a:r>
            <a:r>
              <a:rPr lang="en-IE" b="0" dirty="0">
                <a:solidFill>
                  <a:schemeClr val="tx1"/>
                </a:solidFill>
                <a:latin typeface="Museo Sans"/>
                <a:cs typeface="Museo Sans"/>
              </a:rPr>
              <a:t>Events and projects involving arts, creative industries, heritage, film, animation and others. Projects ‘as </a:t>
            </a:r>
            <a:r>
              <a:rPr lang="en-IE" b="0" dirty="0" err="1">
                <a:solidFill>
                  <a:schemeClr val="tx1"/>
                </a:solidFill>
                <a:latin typeface="Museo Sans"/>
                <a:cs typeface="Museo Sans"/>
              </a:rPr>
              <a:t>Gaeilge</a:t>
            </a:r>
            <a:r>
              <a:rPr lang="en-IE" b="0" dirty="0">
                <a:solidFill>
                  <a:schemeClr val="tx1"/>
                </a:solidFill>
                <a:latin typeface="Museo Sans"/>
                <a:cs typeface="Museo Sans"/>
              </a:rPr>
              <a:t>’ are also welcome.</a:t>
            </a:r>
          </a:p>
          <a:p>
            <a:pPr marL="298450" indent="-285750">
              <a:spcBef>
                <a:spcPts val="610"/>
              </a:spcBef>
              <a:buFont typeface="Arial" panose="020B0604020202020204" pitchFamily="34" charset="0"/>
              <a:buChar char="•"/>
            </a:pPr>
            <a:r>
              <a:rPr lang="en-IE" spc="-10" dirty="0" err="1">
                <a:solidFill>
                  <a:schemeClr val="tx1"/>
                </a:solidFill>
              </a:rPr>
              <a:t>CnÓ</a:t>
            </a:r>
            <a:r>
              <a:rPr lang="en-IE" spc="-10" dirty="0">
                <a:solidFill>
                  <a:schemeClr val="tx1"/>
                </a:solidFill>
              </a:rPr>
              <a:t>: </a:t>
            </a:r>
            <a:r>
              <a:rPr lang="en-IE" b="0" dirty="0">
                <a:solidFill>
                  <a:schemeClr val="tx1"/>
                </a:solidFill>
                <a:latin typeface="Museo Sans"/>
                <a:cs typeface="Museo Sans"/>
              </a:rPr>
              <a:t>Events and projects focused on creating a day of free creative activity for children and young people up to 18 years of age.</a:t>
            </a:r>
          </a:p>
          <a:p>
            <a:pPr marL="298450" indent="-285750">
              <a:lnSpc>
                <a:spcPct val="100000"/>
              </a:lnSpc>
              <a:spcBef>
                <a:spcPts val="610"/>
              </a:spcBef>
              <a:buFont typeface="Arial" panose="020B0604020202020204" pitchFamily="34" charset="0"/>
              <a:buChar char="•"/>
            </a:pPr>
            <a:r>
              <a:rPr lang="en-IE" spc="-10" dirty="0">
                <a:solidFill>
                  <a:schemeClr val="tx1"/>
                </a:solidFill>
              </a:rPr>
              <a:t>Open to: </a:t>
            </a:r>
            <a:r>
              <a:rPr lang="en-IE" b="0" dirty="0">
                <a:solidFill>
                  <a:schemeClr val="tx1"/>
                </a:solidFill>
                <a:latin typeface="Museo Sans"/>
                <a:cs typeface="Museo Sans"/>
              </a:rPr>
              <a:t>I</a:t>
            </a:r>
            <a:r>
              <a:rPr lang="en-IE" b="0" i="0" dirty="0">
                <a:solidFill>
                  <a:schemeClr val="tx1"/>
                </a:solidFill>
                <a:effectLst/>
                <a:latin typeface="Museo Sans"/>
              </a:rPr>
              <a:t>ndividuals, organisations, community groups, cultural</a:t>
            </a:r>
            <a:r>
              <a:rPr lang="en-IE" b="0" dirty="0">
                <a:solidFill>
                  <a:schemeClr val="tx1"/>
                </a:solidFill>
                <a:latin typeface="Museo Sans"/>
              </a:rPr>
              <a:t>/creative artists.</a:t>
            </a:r>
          </a:p>
          <a:p>
            <a:pPr marL="298450" indent="-285750">
              <a:lnSpc>
                <a:spcPct val="100000"/>
              </a:lnSpc>
              <a:spcBef>
                <a:spcPts val="610"/>
              </a:spcBef>
              <a:buFont typeface="Arial" panose="020B0604020202020204" pitchFamily="34" charset="0"/>
              <a:buChar char="•"/>
            </a:pPr>
            <a:r>
              <a:rPr lang="en-IE" sz="1600" dirty="0">
                <a:solidFill>
                  <a:schemeClr val="tx1"/>
                </a:solidFill>
                <a:latin typeface="Museo Sans"/>
                <a:cs typeface="Museo Sans"/>
              </a:rPr>
              <a:t>All projects: </a:t>
            </a:r>
            <a:r>
              <a:rPr lang="en-IE" sz="1600" b="0" dirty="0">
                <a:solidFill>
                  <a:schemeClr val="tx1"/>
                </a:solidFill>
                <a:latin typeface="Museo Sans"/>
                <a:cs typeface="Museo Sans"/>
              </a:rPr>
              <a:t>must be community-focused and involve a community element</a:t>
            </a:r>
            <a:endParaRPr lang="en-IE" b="0" dirty="0">
              <a:solidFill>
                <a:schemeClr val="tx1"/>
              </a:solidFill>
              <a:latin typeface="Museo Sans"/>
              <a:cs typeface="Museo Sans"/>
            </a:endParaRPr>
          </a:p>
          <a:p>
            <a:pPr marL="298450" indent="-285750">
              <a:spcBef>
                <a:spcPts val="610"/>
              </a:spcBef>
              <a:buFont typeface="Arial" panose="020B0604020202020204" pitchFamily="34" charset="0"/>
              <a:buChar char="•"/>
            </a:pPr>
            <a:r>
              <a:rPr lang="en-IE" spc="-10" dirty="0">
                <a:solidFill>
                  <a:schemeClr val="tx1"/>
                </a:solidFill>
              </a:rPr>
              <a:t>Grant Amounts: </a:t>
            </a:r>
            <a:r>
              <a:rPr lang="en-IE" b="0" dirty="0">
                <a:solidFill>
                  <a:schemeClr val="tx1"/>
                </a:solidFill>
                <a:latin typeface="Museo Sans"/>
              </a:rPr>
              <a:t> </a:t>
            </a:r>
            <a:r>
              <a:rPr lang="en-IE" b="0" dirty="0">
                <a:solidFill>
                  <a:schemeClr val="tx1"/>
                </a:solidFill>
                <a:latin typeface="Museo Sans"/>
                <a:cs typeface="Museo Sans"/>
              </a:rPr>
              <a:t>Creative Ireland: Up to a max of</a:t>
            </a:r>
            <a:r>
              <a:rPr lang="en-IE" dirty="0">
                <a:solidFill>
                  <a:schemeClr val="tx1"/>
                </a:solidFill>
                <a:latin typeface="Museo Sans"/>
                <a:cs typeface="Museo Sans"/>
              </a:rPr>
              <a:t> €5,000 </a:t>
            </a:r>
            <a:r>
              <a:rPr lang="en-IE" sz="1600" b="0" dirty="0">
                <a:solidFill>
                  <a:schemeClr val="tx1"/>
                </a:solidFill>
                <a:latin typeface="Museo Sans"/>
                <a:cs typeface="Museo Sans"/>
              </a:rPr>
              <a:t>with a limit of one application per group/person. 		</a:t>
            </a:r>
            <a:r>
              <a:rPr lang="en-IE" b="0" dirty="0">
                <a:solidFill>
                  <a:schemeClr val="tx1"/>
                </a:solidFill>
                <a:latin typeface="Museo Sans"/>
                <a:cs typeface="Museo Sans"/>
              </a:rPr>
              <a:t>.</a:t>
            </a:r>
          </a:p>
          <a:p>
            <a:pPr marL="298450" indent="-285750">
              <a:spcBef>
                <a:spcPts val="610"/>
              </a:spcBef>
              <a:buFont typeface="Arial" panose="020B0604020202020204" pitchFamily="34" charset="0"/>
              <a:buChar char="•"/>
            </a:pPr>
            <a:r>
              <a:rPr lang="en-IE" sz="1600" spc="-12" dirty="0">
                <a:solidFill>
                  <a:schemeClr val="tx1"/>
                </a:solidFill>
                <a:latin typeface="Museo Sans"/>
              </a:rPr>
              <a:t>Open Call: </a:t>
            </a:r>
            <a:r>
              <a:rPr lang="en-IE" sz="1600" b="0" spc="-12" dirty="0">
                <a:solidFill>
                  <a:schemeClr val="tx1"/>
                </a:solidFill>
                <a:latin typeface="Museo Sans"/>
              </a:rPr>
              <a:t>November 2025 &amp; Applications Closing Date: January 2026</a:t>
            </a:r>
            <a:endParaRPr lang="en-IE" sz="1600" b="0" dirty="0">
              <a:solidFill>
                <a:schemeClr val="tx1"/>
              </a:solidFill>
              <a:latin typeface="Museo Sans"/>
              <a:cs typeface="Museo Sans"/>
            </a:endParaRPr>
          </a:p>
          <a:p>
            <a:pPr marL="298450" indent="-285750">
              <a:spcBef>
                <a:spcPts val="610"/>
              </a:spcBef>
              <a:buFont typeface="Arial" panose="020B0604020202020204" pitchFamily="34" charset="0"/>
              <a:buChar char="•"/>
            </a:pPr>
            <a:r>
              <a:rPr lang="en-IE" spc="-10" dirty="0">
                <a:solidFill>
                  <a:schemeClr val="tx1"/>
                </a:solidFill>
              </a:rPr>
              <a:t>Funding letters: </a:t>
            </a:r>
            <a:r>
              <a:rPr lang="en-IE" sz="1600" b="0" dirty="0">
                <a:solidFill>
                  <a:schemeClr val="tx1"/>
                </a:solidFill>
                <a:latin typeface="Museo Sans"/>
                <a:cs typeface="Museo Sans"/>
              </a:rPr>
              <a:t>January 2026 </a:t>
            </a:r>
            <a:r>
              <a:rPr lang="en-IE" b="0" dirty="0">
                <a:solidFill>
                  <a:schemeClr val="tx1"/>
                </a:solidFill>
                <a:latin typeface="Museo Sans"/>
                <a:cs typeface="Museo Sans"/>
              </a:rPr>
              <a:t>with terms and conditions of funding.</a:t>
            </a:r>
          </a:p>
          <a:p>
            <a:pPr marL="12700">
              <a:lnSpc>
                <a:spcPct val="100000"/>
              </a:lnSpc>
              <a:spcBef>
                <a:spcPts val="610"/>
              </a:spcBef>
            </a:pPr>
            <a:r>
              <a:rPr lang="en-IE" spc="-10" dirty="0"/>
              <a:t>Contact Ciarán Lennon: creativelongford@longfordcoco.ie</a:t>
            </a:r>
          </a:p>
        </p:txBody>
      </p:sp>
      <p:sp>
        <p:nvSpPr>
          <p:cNvPr id="8" name="Slide Number Placeholder 7">
            <a:extLst>
              <a:ext uri="{FF2B5EF4-FFF2-40B4-BE49-F238E27FC236}">
                <a16:creationId xmlns:a16="http://schemas.microsoft.com/office/drawing/2014/main" id="{A91BCD94-6ED7-660C-54D1-EA5EDB23ECA3}"/>
              </a:ext>
            </a:extLst>
          </p:cNvPr>
          <p:cNvSpPr>
            <a:spLocks noGrp="1"/>
          </p:cNvSpPr>
          <p:nvPr>
            <p:ph type="sldNum" sz="quarter" idx="7"/>
          </p:nvPr>
        </p:nvSpPr>
        <p:spPr/>
        <p:txBody>
          <a:bodyPr/>
          <a:lstStyle/>
          <a:p>
            <a:fld id="{B6F15528-21DE-4FAA-801E-634DDDAF4B2B}" type="slidenum">
              <a:rPr lang="en-IE" smtClean="0"/>
              <a:t>30</a:t>
            </a:fld>
            <a:endParaRPr lang="en-IE"/>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9996" y="661389"/>
            <a:ext cx="6889938" cy="39754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2023 Creative project examples in Longford</a:t>
            </a:r>
            <a:endParaRPr spc="-10" dirty="0"/>
          </a:p>
        </p:txBody>
      </p:sp>
      <p:sp>
        <p:nvSpPr>
          <p:cNvPr id="3" name="object 6">
            <a:extLst>
              <a:ext uri="{FF2B5EF4-FFF2-40B4-BE49-F238E27FC236}">
                <a16:creationId xmlns:a16="http://schemas.microsoft.com/office/drawing/2014/main" id="{99580979-6C06-4AD3-58DC-21C65D3D4847}"/>
              </a:ext>
            </a:extLst>
          </p:cNvPr>
          <p:cNvSpPr txBox="1">
            <a:spLocks/>
          </p:cNvSpPr>
          <p:nvPr/>
        </p:nvSpPr>
        <p:spPr>
          <a:xfrm>
            <a:off x="515400" y="4644464"/>
            <a:ext cx="7841200" cy="576183"/>
          </a:xfrm>
          <a:prstGeom prst="rect">
            <a:avLst/>
          </a:prstGeom>
        </p:spPr>
        <p:txBody>
          <a:bodyPr vert="horz" wrap="square" lIns="0" tIns="77470"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ctr">
              <a:spcBef>
                <a:spcPts val="610"/>
              </a:spcBef>
            </a:pPr>
            <a:r>
              <a:rPr lang="en-IE" sz="1600" b="1" dirty="0">
                <a:solidFill>
                  <a:srgbClr val="000000"/>
                </a:solidFill>
                <a:latin typeface="Museo Sans"/>
                <a:cs typeface="Museo Sans"/>
              </a:rPr>
              <a:t>For further information visit: </a:t>
            </a:r>
            <a:r>
              <a:rPr lang="en-GB" sz="1600" u="sng" dirty="0">
                <a:solidFill>
                  <a:srgbClr val="0563C1"/>
                </a:solidFill>
                <a:effectLst/>
                <a:latin typeface="Museo Sans"/>
                <a:ea typeface="Calibri" panose="020F0502020204030204" pitchFamily="34" charset="0"/>
                <a:cs typeface="Calibri"/>
                <a:hlinkClick r:id="rId2"/>
              </a:rPr>
              <a:t>https://www.longfordlibrary.ie/creative-ireland-longford/</a:t>
            </a:r>
            <a:r>
              <a:rPr lang="en-IE" sz="1600" dirty="0">
                <a:latin typeface="Museo Sans"/>
                <a:ea typeface="Calibri" panose="020F0502020204030204" pitchFamily="34" charset="0"/>
                <a:cs typeface="Calibri"/>
              </a:rPr>
              <a:t> </a:t>
            </a:r>
            <a:endParaRPr lang="en-IE" sz="1600" dirty="0">
              <a:effectLst/>
              <a:latin typeface="Museo Sans"/>
              <a:ea typeface="Calibri" panose="020F0502020204030204" pitchFamily="34" charset="0"/>
              <a:cs typeface="Times New Roman" panose="02020603050405020304" pitchFamily="18" charset="0"/>
            </a:endParaRPr>
          </a:p>
          <a:p>
            <a:pPr algn="ctr">
              <a:lnSpc>
                <a:spcPct val="107000"/>
              </a:lnSpc>
              <a:spcAft>
                <a:spcPts val="800"/>
              </a:spcAft>
            </a:pPr>
            <a:r>
              <a:rPr lang="en-GB" sz="1600" dirty="0">
                <a:latin typeface="Museo Sans"/>
                <a:ea typeface="Calibri" panose="020F0502020204030204" pitchFamily="34" charset="0"/>
                <a:cs typeface="Calibri"/>
              </a:rPr>
              <a:t>E</a:t>
            </a:r>
            <a:r>
              <a:rPr lang="en-GB" sz="1600" dirty="0">
                <a:effectLst/>
                <a:latin typeface="Museo Sans"/>
                <a:ea typeface="Calibri" panose="020F0502020204030204" pitchFamily="34" charset="0"/>
                <a:cs typeface="Calibri"/>
              </a:rPr>
              <a:t>mail </a:t>
            </a:r>
            <a:r>
              <a:rPr lang="en-GB" sz="1600" u="sng" dirty="0">
                <a:solidFill>
                  <a:srgbClr val="0563C1"/>
                </a:solidFill>
                <a:effectLst/>
                <a:latin typeface="Museo Sans"/>
                <a:ea typeface="Calibri" panose="020F0502020204030204" pitchFamily="34" charset="0"/>
                <a:cs typeface="Calibri"/>
                <a:hlinkClick r:id="rId3"/>
              </a:rPr>
              <a:t>creativeireland@longfordcoco.ie</a:t>
            </a:r>
            <a:r>
              <a:rPr lang="en-GB" sz="1600" dirty="0">
                <a:effectLst/>
                <a:latin typeface="Museo Sans"/>
                <a:ea typeface="Calibri" panose="020F0502020204030204" pitchFamily="34" charset="0"/>
                <a:cs typeface="Calibri"/>
              </a:rPr>
              <a:t> or call (043) </a:t>
            </a:r>
            <a:r>
              <a:rPr lang="en-GB" sz="1600" dirty="0">
                <a:latin typeface="Museo Sans"/>
                <a:ea typeface="Calibri" panose="020F0502020204030204" pitchFamily="34" charset="0"/>
                <a:cs typeface="Calibri"/>
              </a:rPr>
              <a:t>334 11 24</a:t>
            </a:r>
            <a:endParaRPr lang="en-IE" sz="1600" dirty="0">
              <a:solidFill>
                <a:srgbClr val="000000"/>
              </a:solidFill>
              <a:latin typeface="Museo Sans"/>
              <a:cs typeface="Museo Sans"/>
            </a:endParaRPr>
          </a:p>
        </p:txBody>
      </p:sp>
      <p:pic>
        <p:nvPicPr>
          <p:cNvPr id="8" name="Picture 7" descr="A collage of images of people and art&#10;&#10;Description automatically generated">
            <a:extLst>
              <a:ext uri="{FF2B5EF4-FFF2-40B4-BE49-F238E27FC236}">
                <a16:creationId xmlns:a16="http://schemas.microsoft.com/office/drawing/2014/main" id="{418F694E-9CB0-1979-358D-59B2AD7AE8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996" y="1159143"/>
            <a:ext cx="7197112" cy="3385114"/>
          </a:xfrm>
          <a:prstGeom prst="rect">
            <a:avLst/>
          </a:prstGeom>
        </p:spPr>
      </p:pic>
      <p:sp>
        <p:nvSpPr>
          <p:cNvPr id="4" name="Slide Number Placeholder 3">
            <a:extLst>
              <a:ext uri="{FF2B5EF4-FFF2-40B4-BE49-F238E27FC236}">
                <a16:creationId xmlns:a16="http://schemas.microsoft.com/office/drawing/2014/main" id="{2ECF971C-C721-02F8-24A0-0C8DFB05BC8F}"/>
              </a:ext>
            </a:extLst>
          </p:cNvPr>
          <p:cNvSpPr>
            <a:spLocks noGrp="1"/>
          </p:cNvSpPr>
          <p:nvPr>
            <p:ph type="sldNum" sz="quarter" idx="7"/>
          </p:nvPr>
        </p:nvSpPr>
        <p:spPr/>
        <p:txBody>
          <a:bodyPr/>
          <a:lstStyle/>
          <a:p>
            <a:fld id="{B6F15528-21DE-4FAA-801E-634DDDAF4B2B}" type="slidenum">
              <a:rPr lang="en-IE" smtClean="0"/>
              <a:t>31</a:t>
            </a:fld>
            <a:endParaRPr lang="en-IE"/>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4575-9123-9DC6-4515-DB1B7FDABD8C}"/>
              </a:ext>
            </a:extLst>
          </p:cNvPr>
          <p:cNvSpPr>
            <a:spLocks noGrp="1"/>
          </p:cNvSpPr>
          <p:nvPr>
            <p:ph type="title"/>
          </p:nvPr>
        </p:nvSpPr>
        <p:spPr>
          <a:xfrm>
            <a:off x="731300" y="788794"/>
            <a:ext cx="7734292" cy="400110"/>
          </a:xfrm>
        </p:spPr>
        <p:txBody>
          <a:bodyPr/>
          <a:lstStyle/>
          <a:p>
            <a:r>
              <a:rPr lang="en-GB" spc="-10" dirty="0">
                <a:solidFill>
                  <a:schemeClr val="accent1">
                    <a:lumMod val="75000"/>
                  </a:schemeClr>
                </a:solidFill>
                <a:latin typeface="Museo Sans"/>
              </a:rPr>
              <a:t>Longford County Archives &amp; Local Studies</a:t>
            </a:r>
            <a:endParaRPr lang="en-IE" dirty="0">
              <a:solidFill>
                <a:schemeClr val="accent1">
                  <a:lumMod val="75000"/>
                </a:schemeClr>
              </a:solidFill>
            </a:endParaRPr>
          </a:p>
        </p:txBody>
      </p:sp>
      <p:sp>
        <p:nvSpPr>
          <p:cNvPr id="3" name="Text Placeholder 2">
            <a:extLst>
              <a:ext uri="{FF2B5EF4-FFF2-40B4-BE49-F238E27FC236}">
                <a16:creationId xmlns:a16="http://schemas.microsoft.com/office/drawing/2014/main" id="{AE4565E6-397B-3F3F-A3D2-BD9E5EB75CBC}"/>
              </a:ext>
            </a:extLst>
          </p:cNvPr>
          <p:cNvSpPr>
            <a:spLocks noGrp="1"/>
          </p:cNvSpPr>
          <p:nvPr>
            <p:ph type="body" idx="1"/>
          </p:nvPr>
        </p:nvSpPr>
        <p:spPr>
          <a:xfrm>
            <a:off x="747962" y="1685387"/>
            <a:ext cx="6764020" cy="2844368"/>
          </a:xfrm>
        </p:spPr>
        <p:txBody>
          <a:bodyPr/>
          <a:lstStyle/>
          <a:p>
            <a:pPr marL="357752" indent="-342529">
              <a:spcBef>
                <a:spcPts val="731"/>
              </a:spcBef>
              <a:buFont typeface="Arial" panose="020B0604020202020204" pitchFamily="34" charset="0"/>
              <a:buChar char="•"/>
            </a:pPr>
            <a:r>
              <a:rPr lang="en-IE" sz="1600" b="0" spc="-12" dirty="0">
                <a:solidFill>
                  <a:schemeClr val="tx1"/>
                </a:solidFill>
                <a:latin typeface="Museo Sans"/>
              </a:rPr>
              <a:t>€5000 available in total.</a:t>
            </a:r>
          </a:p>
          <a:p>
            <a:pPr marL="357752" indent="-342529">
              <a:spcBef>
                <a:spcPts val="731"/>
              </a:spcBef>
              <a:buFont typeface="Arial" panose="020B0604020202020204" pitchFamily="34" charset="0"/>
              <a:buChar char="•"/>
            </a:pPr>
            <a:r>
              <a:rPr lang="en-IE" sz="1600" b="0" spc="-12" dirty="0">
                <a:solidFill>
                  <a:schemeClr val="tx1"/>
                </a:solidFill>
                <a:latin typeface="Museo Sans"/>
                <a:cs typeface="Museo Sans"/>
              </a:rPr>
              <a:t>Grants to a maximum of €1000 per project.</a:t>
            </a:r>
          </a:p>
          <a:p>
            <a:pPr marL="357752" indent="-342529">
              <a:spcBef>
                <a:spcPts val="731"/>
              </a:spcBef>
              <a:buFont typeface="Arial" panose="020B0604020202020204" pitchFamily="34" charset="0"/>
              <a:buChar char="•"/>
            </a:pPr>
            <a:r>
              <a:rPr lang="en-IE" sz="1600" b="0" spc="-12" dirty="0">
                <a:solidFill>
                  <a:schemeClr val="tx1"/>
                </a:solidFill>
                <a:latin typeface="Museo Sans"/>
                <a:cs typeface="Museo Sans"/>
              </a:rPr>
              <a:t>A full draft of book must be submitted with the application, to be assessed, </a:t>
            </a:r>
          </a:p>
          <a:p>
            <a:pPr marL="357752" indent="-342529">
              <a:spcBef>
                <a:spcPts val="731"/>
              </a:spcBef>
            </a:pPr>
            <a:r>
              <a:rPr lang="en-IE" sz="1600" b="0" spc="-12" dirty="0">
                <a:solidFill>
                  <a:schemeClr val="tx1"/>
                </a:solidFill>
                <a:latin typeface="Museo Sans"/>
                <a:cs typeface="Museo Sans"/>
              </a:rPr>
              <a:t>        plus a quotation for design and printing.</a:t>
            </a:r>
          </a:p>
          <a:p>
            <a:pPr marL="357752" indent="-342529">
              <a:spcBef>
                <a:spcPts val="731"/>
              </a:spcBef>
              <a:buFont typeface="Arial" panose="020B0604020202020204" pitchFamily="34" charset="0"/>
              <a:buChar char="•"/>
            </a:pPr>
            <a:r>
              <a:rPr lang="en-IE" sz="1600" b="0" spc="-12" dirty="0">
                <a:solidFill>
                  <a:schemeClr val="tx1"/>
                </a:solidFill>
                <a:latin typeface="Museo Sans"/>
                <a:cs typeface="Museo Sans"/>
              </a:rPr>
              <a:t>Deadline for applications: 1 June 2025</a:t>
            </a:r>
            <a:r>
              <a:rPr lang="en-IE" sz="1600" spc="-12" dirty="0">
                <a:latin typeface="Museo Sans"/>
                <a:cs typeface="Museo Sans"/>
              </a:rPr>
              <a:t>.</a:t>
            </a:r>
          </a:p>
          <a:p>
            <a:pPr marL="15223" indent="0">
              <a:spcBef>
                <a:spcPts val="731"/>
              </a:spcBef>
              <a:buNone/>
            </a:pPr>
            <a:endParaRPr lang="en-IE" sz="1600" b="1" spc="-12" dirty="0">
              <a:latin typeface="Museo Sans"/>
              <a:cs typeface="Museo Sans"/>
            </a:endParaRPr>
          </a:p>
          <a:p>
            <a:pPr marL="15223" indent="0">
              <a:spcBef>
                <a:spcPts val="731"/>
              </a:spcBef>
              <a:buNone/>
            </a:pPr>
            <a:r>
              <a:rPr lang="en-IE" sz="1600" b="1" spc="-12" dirty="0">
                <a:solidFill>
                  <a:schemeClr val="tx1"/>
                </a:solidFill>
                <a:latin typeface="Museo Sans"/>
                <a:cs typeface="Museo Sans"/>
              </a:rPr>
              <a:t>More information</a:t>
            </a:r>
            <a:r>
              <a:rPr lang="en-IE" sz="1600" b="1" spc="-12" dirty="0">
                <a:latin typeface="Museo Sans"/>
                <a:cs typeface="Museo Sans"/>
              </a:rPr>
              <a:t>: </a:t>
            </a:r>
            <a:r>
              <a:rPr lang="en-IE" sz="1600" b="1" spc="-12" dirty="0">
                <a:latin typeface="Museo Sans"/>
                <a:cs typeface="Museo Sans"/>
                <a:hlinkClick r:id="rId2"/>
              </a:rPr>
              <a:t>archivist@longfordcoco.ie</a:t>
            </a:r>
            <a:endParaRPr lang="en-IE" sz="1600" b="1" spc="-12" dirty="0">
              <a:latin typeface="Museo Sans"/>
              <a:cs typeface="Museo Sans"/>
            </a:endParaRPr>
          </a:p>
          <a:p>
            <a:pPr marL="15223" indent="0">
              <a:spcBef>
                <a:spcPts val="731"/>
              </a:spcBef>
              <a:buNone/>
            </a:pPr>
            <a:endParaRPr lang="en-IE" sz="1600" b="1" spc="-12" dirty="0">
              <a:latin typeface="Museo Sans"/>
              <a:cs typeface="Museo Sans"/>
            </a:endParaRPr>
          </a:p>
          <a:p>
            <a:endParaRPr lang="en-IE" dirty="0"/>
          </a:p>
        </p:txBody>
      </p:sp>
      <p:sp>
        <p:nvSpPr>
          <p:cNvPr id="4" name="Slide Number Placeholder 3">
            <a:extLst>
              <a:ext uri="{FF2B5EF4-FFF2-40B4-BE49-F238E27FC236}">
                <a16:creationId xmlns:a16="http://schemas.microsoft.com/office/drawing/2014/main" id="{4CB5594D-9D06-F0DE-6B81-F89C713CEA75}"/>
              </a:ext>
            </a:extLst>
          </p:cNvPr>
          <p:cNvSpPr>
            <a:spLocks noGrp="1"/>
          </p:cNvSpPr>
          <p:nvPr>
            <p:ph type="sldNum" sz="quarter" idx="7"/>
          </p:nvPr>
        </p:nvSpPr>
        <p:spPr/>
        <p:txBody>
          <a:bodyPr/>
          <a:lstStyle/>
          <a:p>
            <a:fld id="{B6F15528-21DE-4FAA-801E-634DDDAF4B2B}" type="slidenum">
              <a:rPr lang="en-IE" smtClean="0"/>
              <a:t>32</a:t>
            </a:fld>
            <a:endParaRPr lang="en-IE"/>
          </a:p>
        </p:txBody>
      </p:sp>
      <p:pic>
        <p:nvPicPr>
          <p:cNvPr id="5" name="Picture 4" descr="A book cover with a stone building in the middle of a field&#10;&#10;Description automatically generated">
            <a:extLst>
              <a:ext uri="{FF2B5EF4-FFF2-40B4-BE49-F238E27FC236}">
                <a16:creationId xmlns:a16="http://schemas.microsoft.com/office/drawing/2014/main" id="{BB8F83A7-EE1E-8144-1CA9-DD604B3AA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261" y="2734067"/>
            <a:ext cx="1810499" cy="2753359"/>
          </a:xfrm>
          <a:prstGeom prst="rect">
            <a:avLst/>
          </a:prstGeom>
        </p:spPr>
      </p:pic>
      <p:pic>
        <p:nvPicPr>
          <p:cNvPr id="6" name="Picture 5" descr="A collage of photos of a football team&#10;&#10;Description automatically generated">
            <a:extLst>
              <a:ext uri="{FF2B5EF4-FFF2-40B4-BE49-F238E27FC236}">
                <a16:creationId xmlns:a16="http://schemas.microsoft.com/office/drawing/2014/main" id="{D3DF7E12-8305-E5DD-C314-EF913C579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374" y="2734068"/>
            <a:ext cx="1912218" cy="2753358"/>
          </a:xfrm>
          <a:prstGeom prst="rect">
            <a:avLst/>
          </a:prstGeom>
        </p:spPr>
      </p:pic>
    </p:spTree>
    <p:extLst>
      <p:ext uri="{BB962C8B-B14F-4D97-AF65-F5344CB8AC3E}">
        <p14:creationId xmlns:p14="http://schemas.microsoft.com/office/powerpoint/2010/main" val="405990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2871" y="372785"/>
            <a:ext cx="8196317" cy="78226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Arts Project Grant, Arts and Cultural Promotion Grants - Longford Arts Service</a:t>
            </a:r>
            <a:endParaRPr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02871" y="24365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56870" y="534856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174184" y="1182759"/>
            <a:ext cx="6075275" cy="3922805"/>
          </a:xfrm>
          <a:prstGeom prst="rect">
            <a:avLst/>
          </a:prstGeom>
        </p:spPr>
        <p:txBody>
          <a:bodyPr vert="horz" wrap="square" lIns="0" tIns="77470" rIns="0" bIns="0" rtlCol="0" anchor="t">
            <a:spAutoFit/>
          </a:bodyPr>
          <a:lstStyle/>
          <a:p>
            <a:pPr marL="12700">
              <a:spcBef>
                <a:spcPts val="610"/>
              </a:spcBef>
            </a:pPr>
            <a:r>
              <a:rPr lang="en-IE" sz="1800" spc="-10" dirty="0"/>
              <a:t>Arts Project Grant</a:t>
            </a:r>
            <a:r>
              <a:rPr lang="en-IE" sz="2000" spc="-10" dirty="0"/>
              <a:t> </a:t>
            </a:r>
          </a:p>
          <a:p>
            <a:pPr marL="298450" indent="-285750" algn="l">
              <a:lnSpc>
                <a:spcPct val="100000"/>
              </a:lnSpc>
              <a:spcBef>
                <a:spcPts val="610"/>
              </a:spcBef>
              <a:buFont typeface="Arial" panose="020B0604020202020204" pitchFamily="34" charset="0"/>
              <a:buChar char="•"/>
            </a:pPr>
            <a:r>
              <a:rPr lang="en-IE" sz="1400" b="0" dirty="0">
                <a:solidFill>
                  <a:schemeClr val="tx1"/>
                </a:solidFill>
                <a:latin typeface="Museo Sans"/>
                <a:cs typeface="Museo Sans"/>
              </a:rPr>
              <a:t>To support the development of ambitious art projects that significantly benefit the cultural well-being of citizens</a:t>
            </a:r>
          </a:p>
          <a:p>
            <a:pPr marL="298450" indent="-285750" algn="l">
              <a:spcBef>
                <a:spcPts val="610"/>
              </a:spcBef>
              <a:buFont typeface="Arial" panose="020B0604020202020204" pitchFamily="34" charset="0"/>
              <a:buChar char="•"/>
            </a:pPr>
            <a:r>
              <a:rPr lang="en-IE" sz="1400" b="0" dirty="0">
                <a:solidFill>
                  <a:schemeClr val="tx1"/>
                </a:solidFill>
                <a:latin typeface="Museo Sans"/>
                <a:cs typeface="Museo Sans"/>
              </a:rPr>
              <a:t>Amount Min €1,000 / Max €5,000</a:t>
            </a:r>
          </a:p>
          <a:p>
            <a:pPr marL="298450" indent="-285750" algn="l">
              <a:spcBef>
                <a:spcPts val="610"/>
              </a:spcBef>
              <a:buFont typeface="Arial" panose="020B0604020202020204" pitchFamily="34" charset="0"/>
              <a:buChar char="•"/>
            </a:pPr>
            <a:r>
              <a:rPr lang="en-IE" sz="1400" b="0" dirty="0">
                <a:solidFill>
                  <a:schemeClr val="tx1"/>
                </a:solidFill>
                <a:latin typeface="Museo Sans"/>
                <a:cs typeface="Museo Sans"/>
              </a:rPr>
              <a:t>Timeline: Opens 16 Oct, closes 6 Dec 2025. </a:t>
            </a:r>
            <a:endParaRPr lang="en-IE" sz="1400" dirty="0">
              <a:solidFill>
                <a:schemeClr val="tx1"/>
              </a:solidFill>
            </a:endParaRPr>
          </a:p>
          <a:p>
            <a:pPr marL="297180" marR="84455" indent="-285750" algn="l">
              <a:lnSpc>
                <a:spcPts val="1800"/>
              </a:lnSpc>
              <a:spcBef>
                <a:spcPts val="1135"/>
              </a:spcBef>
              <a:buFont typeface="Arial" panose="020B0604020202020204" pitchFamily="34" charset="0"/>
              <a:buChar char="•"/>
              <a:tabLst>
                <a:tab pos="120650" algn="l"/>
              </a:tabLst>
            </a:pPr>
            <a:r>
              <a:rPr lang="en-IE" sz="1400" b="0" dirty="0">
                <a:solidFill>
                  <a:schemeClr val="tx1"/>
                </a:solidFill>
                <a:latin typeface="Museo Sans"/>
                <a:cs typeface="Museo Sans"/>
              </a:rPr>
              <a:t>Examples: Arts based events, festivals, ambitious art works in development</a:t>
            </a:r>
            <a:br>
              <a:rPr lang="en-IE" sz="1400" b="0" dirty="0">
                <a:solidFill>
                  <a:schemeClr val="tx1"/>
                </a:solidFill>
                <a:latin typeface="Museo Sans"/>
                <a:cs typeface="Museo Sans"/>
              </a:rPr>
            </a:br>
            <a:endParaRPr lang="en-IE" sz="1400" b="0" dirty="0">
              <a:solidFill>
                <a:schemeClr val="tx1"/>
              </a:solidFill>
              <a:latin typeface="Museo Sans"/>
              <a:cs typeface="Museo Sans"/>
            </a:endParaRPr>
          </a:p>
          <a:p>
            <a:pPr marR="84455" algn="just">
              <a:lnSpc>
                <a:spcPts val="1800"/>
              </a:lnSpc>
              <a:spcBef>
                <a:spcPts val="610"/>
              </a:spcBef>
              <a:tabLst>
                <a:tab pos="120650" algn="l"/>
              </a:tabLst>
            </a:pPr>
            <a:r>
              <a:rPr lang="en-IE" sz="1800" spc="-10" dirty="0"/>
              <a:t>Film Bursary Grant </a:t>
            </a:r>
          </a:p>
          <a:p>
            <a:pPr marL="298450" indent="-285750" algn="l">
              <a:lnSpc>
                <a:spcPct val="100000"/>
              </a:lnSpc>
              <a:spcBef>
                <a:spcPts val="610"/>
              </a:spcBef>
              <a:buFont typeface="Arial" panose="020B0604020202020204" pitchFamily="34" charset="0"/>
              <a:buChar char="•"/>
            </a:pPr>
            <a:r>
              <a:rPr lang="en-IE" sz="1400" b="0" dirty="0">
                <a:solidFill>
                  <a:schemeClr val="tx1"/>
                </a:solidFill>
                <a:latin typeface="Museo Sans"/>
                <a:cs typeface="Museo Sans"/>
              </a:rPr>
              <a:t>Support emerging filmmakers in County Longford. Awarded for Production of a Short drama or documentary film</a:t>
            </a:r>
          </a:p>
          <a:p>
            <a:pPr marL="298450" indent="-285750" algn="l">
              <a:spcBef>
                <a:spcPts val="610"/>
              </a:spcBef>
              <a:buFont typeface="Arial" panose="020B0604020202020204" pitchFamily="34" charset="0"/>
              <a:buChar char="•"/>
            </a:pPr>
            <a:r>
              <a:rPr lang="en-IE" sz="1400" b="0" dirty="0">
                <a:solidFill>
                  <a:schemeClr val="tx1"/>
                </a:solidFill>
                <a:latin typeface="Museo Sans"/>
                <a:cs typeface="Museo Sans"/>
              </a:rPr>
              <a:t>Amount: €7000.00</a:t>
            </a:r>
          </a:p>
          <a:p>
            <a:pPr marL="297180" marR="84455" indent="-285750" algn="l">
              <a:lnSpc>
                <a:spcPts val="1800"/>
              </a:lnSpc>
              <a:spcBef>
                <a:spcPts val="1135"/>
              </a:spcBef>
              <a:buFont typeface="Arial" panose="020B0604020202020204" pitchFamily="34" charset="0"/>
              <a:buChar char="•"/>
              <a:tabLst>
                <a:tab pos="120650" algn="l"/>
              </a:tabLst>
            </a:pPr>
            <a:r>
              <a:rPr lang="en-IE" sz="1400" b="0" dirty="0">
                <a:solidFill>
                  <a:schemeClr val="tx1"/>
                </a:solidFill>
                <a:latin typeface="Museo Sans"/>
                <a:cs typeface="Museo Sans"/>
              </a:rPr>
              <a:t>Timeline: opens 14 Oct – Closes 6 Dec 2025</a:t>
            </a:r>
          </a:p>
          <a:p>
            <a:pPr marL="297180" marR="84455" indent="-285750" algn="l">
              <a:lnSpc>
                <a:spcPts val="1800"/>
              </a:lnSpc>
              <a:spcBef>
                <a:spcPts val="1135"/>
              </a:spcBef>
              <a:buFont typeface="Arial" panose="020B0604020202020204" pitchFamily="34" charset="0"/>
              <a:buChar char="•"/>
              <a:tabLst>
                <a:tab pos="120650" algn="l"/>
              </a:tabLst>
            </a:pPr>
            <a:r>
              <a:rPr lang="en-IE" sz="1400" b="0" dirty="0">
                <a:solidFill>
                  <a:schemeClr val="tx1"/>
                </a:solidFill>
                <a:latin typeface="Museo Sans"/>
                <a:cs typeface="Museo Sans"/>
              </a:rPr>
              <a:t>Examples: Invitation to participate in a prominent international exhibition</a:t>
            </a:r>
            <a:endParaRPr lang="en-IE" sz="1400" dirty="0">
              <a:solidFill>
                <a:schemeClr val="tx1"/>
              </a:solidFill>
              <a:latin typeface="Museo Sans"/>
              <a:cs typeface="Museo Sans"/>
            </a:endParaRPr>
          </a:p>
        </p:txBody>
      </p:sp>
      <p:pic>
        <p:nvPicPr>
          <p:cNvPr id="8" name="Picture 7">
            <a:extLst>
              <a:ext uri="{FF2B5EF4-FFF2-40B4-BE49-F238E27FC236}">
                <a16:creationId xmlns:a16="http://schemas.microsoft.com/office/drawing/2014/main" id="{54FDC42F-E8B9-733E-07AF-D4CFC9A2F8A3}"/>
              </a:ext>
            </a:extLst>
          </p:cNvPr>
          <p:cNvPicPr>
            <a:picLocks noChangeAspect="1"/>
          </p:cNvPicPr>
          <p:nvPr/>
        </p:nvPicPr>
        <p:blipFill>
          <a:blip r:embed="rId4"/>
          <a:stretch>
            <a:fillRect/>
          </a:stretch>
        </p:blipFill>
        <p:spPr>
          <a:xfrm>
            <a:off x="6249459" y="1498632"/>
            <a:ext cx="2345714" cy="2345788"/>
          </a:xfrm>
          <a:prstGeom prst="rect">
            <a:avLst/>
          </a:prstGeom>
        </p:spPr>
      </p:pic>
      <p:sp>
        <p:nvSpPr>
          <p:cNvPr id="9" name="Slide Number Placeholder 8">
            <a:extLst>
              <a:ext uri="{FF2B5EF4-FFF2-40B4-BE49-F238E27FC236}">
                <a16:creationId xmlns:a16="http://schemas.microsoft.com/office/drawing/2014/main" id="{7710970A-8819-DE33-5E1E-A08989D4B587}"/>
              </a:ext>
            </a:extLst>
          </p:cNvPr>
          <p:cNvSpPr>
            <a:spLocks noGrp="1"/>
          </p:cNvSpPr>
          <p:nvPr>
            <p:ph type="sldNum" sz="quarter" idx="7"/>
          </p:nvPr>
        </p:nvSpPr>
        <p:spPr/>
        <p:txBody>
          <a:bodyPr/>
          <a:lstStyle/>
          <a:p>
            <a:fld id="{B6F15528-21DE-4FAA-801E-634DDDAF4B2B}" type="slidenum">
              <a:rPr lang="en-IE" smtClean="0"/>
              <a:t>33</a:t>
            </a:fld>
            <a:endParaRPr lang="en-IE"/>
          </a:p>
        </p:txBody>
      </p:sp>
      <p:sp>
        <p:nvSpPr>
          <p:cNvPr id="7" name="TextBox 6">
            <a:extLst>
              <a:ext uri="{FF2B5EF4-FFF2-40B4-BE49-F238E27FC236}">
                <a16:creationId xmlns:a16="http://schemas.microsoft.com/office/drawing/2014/main" id="{42B28816-E54D-0543-20D6-C41377A78946}"/>
              </a:ext>
            </a:extLst>
          </p:cNvPr>
          <p:cNvSpPr txBox="1"/>
          <p:nvPr/>
        </p:nvSpPr>
        <p:spPr>
          <a:xfrm>
            <a:off x="5984561" y="4141640"/>
            <a:ext cx="29003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a:solidFill>
                  <a:srgbClr val="991C7D"/>
                </a:solidFill>
              </a:rPr>
              <a:t>Contact Shane Crossan</a:t>
            </a:r>
            <a:br>
              <a:rPr lang="en-GB" sz="1600" b="1" dirty="0">
                <a:solidFill>
                  <a:srgbClr val="991C7D"/>
                </a:solidFill>
              </a:rPr>
            </a:br>
            <a:r>
              <a:rPr lang="en-GB" sz="1600" b="1" dirty="0">
                <a:latin typeface="Segoe UI"/>
                <a:cs typeface="Segoe UI"/>
                <a:hlinkClick r:id="rId5"/>
              </a:rPr>
              <a:t>scrossan@longfordcoco.ie</a:t>
            </a:r>
            <a:r>
              <a:rPr lang="en-GB" sz="1600" b="1" dirty="0">
                <a:solidFill>
                  <a:srgbClr val="991C7D"/>
                </a:solidFill>
              </a:rPr>
              <a:t> </a:t>
            </a:r>
            <a:endParaRPr lang="en-US" dirty="0"/>
          </a:p>
        </p:txBody>
      </p:sp>
    </p:spTree>
    <p:extLst>
      <p:ext uri="{BB962C8B-B14F-4D97-AF65-F5344CB8AC3E}">
        <p14:creationId xmlns:p14="http://schemas.microsoft.com/office/powerpoint/2010/main" val="1950707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3405" y="428921"/>
            <a:ext cx="7930100" cy="782265"/>
          </a:xfrm>
          <a:prstGeom prst="rect">
            <a:avLst/>
          </a:prstGeom>
        </p:spPr>
        <p:txBody>
          <a:bodyPr vert="horz" wrap="square" lIns="0" tIns="12700" rIns="0" bIns="0" rtlCol="0" anchor="t">
            <a:spAutoFit/>
          </a:bodyPr>
          <a:lstStyle/>
          <a:p>
            <a:pPr marL="12700" algn="l">
              <a:lnSpc>
                <a:spcPts val="2960"/>
              </a:lnSpc>
              <a:spcBef>
                <a:spcPts val="100"/>
              </a:spcBef>
            </a:pPr>
            <a:r>
              <a:rPr lang="en-GB" spc="-10" dirty="0"/>
              <a:t>Artist Bursary and Culture Night Grant</a:t>
            </a:r>
            <a:br>
              <a:rPr lang="en-GB" spc="-10" dirty="0"/>
            </a:br>
            <a:r>
              <a:rPr lang="en-GB" spc="-10" dirty="0"/>
              <a:t>Longford Arts Service</a:t>
            </a:r>
            <a:endParaRPr spc="-10" dirty="0"/>
          </a:p>
        </p:txBody>
      </p:sp>
      <p:pic>
        <p:nvPicPr>
          <p:cNvPr id="3" name="object 3"/>
          <p:cNvPicPr/>
          <p:nvPr/>
        </p:nvPicPr>
        <p:blipFill>
          <a:blip r:embed="rId3" cstate="print"/>
          <a:stretch>
            <a:fillRect/>
          </a:stretch>
        </p:blipFill>
        <p:spPr>
          <a:xfrm>
            <a:off x="7597135" y="70430"/>
            <a:ext cx="695323" cy="316640"/>
          </a:xfrm>
          <a:prstGeom prst="rect">
            <a:avLst/>
          </a:prstGeom>
        </p:spPr>
      </p:pic>
      <p:sp>
        <p:nvSpPr>
          <p:cNvPr id="4" name="object 4"/>
          <p:cNvSpPr/>
          <p:nvPr/>
        </p:nvSpPr>
        <p:spPr>
          <a:xfrm>
            <a:off x="756870" y="3886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445556" y="1164375"/>
            <a:ext cx="5978984" cy="3927998"/>
          </a:xfrm>
          <a:prstGeom prst="rect">
            <a:avLst/>
          </a:prstGeom>
        </p:spPr>
        <p:txBody>
          <a:bodyPr vert="horz" wrap="square" lIns="0" tIns="77470" rIns="0" bIns="0" rtlCol="0" anchor="t">
            <a:spAutoFit/>
          </a:bodyPr>
          <a:lstStyle/>
          <a:p>
            <a:pPr marL="12700">
              <a:lnSpc>
                <a:spcPct val="100000"/>
              </a:lnSpc>
              <a:spcBef>
                <a:spcPts val="610"/>
              </a:spcBef>
            </a:pPr>
            <a:r>
              <a:rPr lang="en-IE" sz="1800" spc="-10" dirty="0"/>
              <a:t>Artist Bursary</a:t>
            </a:r>
          </a:p>
          <a:p>
            <a:pPr marL="298450" indent="-285750" algn="l">
              <a:spcBef>
                <a:spcPts val="610"/>
              </a:spcBef>
              <a:buFont typeface="Arial" panose="020B0604020202020204" pitchFamily="34" charset="0"/>
              <a:buChar char="•"/>
            </a:pPr>
            <a:r>
              <a:rPr lang="en-IE" b="0" dirty="0">
                <a:solidFill>
                  <a:schemeClr val="tx1"/>
                </a:solidFill>
                <a:latin typeface="Museo Sans"/>
                <a:cs typeface="Museo Sans"/>
              </a:rPr>
              <a:t>Purpose: The professional development of artists. For example, training, mentoring, travel, equipment.</a:t>
            </a:r>
          </a:p>
          <a:p>
            <a:pPr marL="297180" marR="84455" indent="-285750" algn="l">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Amount: Min €500 / Max €3,000.  </a:t>
            </a:r>
          </a:p>
          <a:p>
            <a:pPr marL="297180" marR="84455" indent="-285750" algn="l">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Timeline: Opens 14 Oct – Closes 6 Dec 2025</a:t>
            </a:r>
          </a:p>
          <a:p>
            <a:pPr marL="11430" marR="84455" algn="just">
              <a:lnSpc>
                <a:spcPts val="1800"/>
              </a:lnSpc>
              <a:spcBef>
                <a:spcPts val="1135"/>
              </a:spcBef>
              <a:tabLst>
                <a:tab pos="120650" algn="l"/>
              </a:tabLst>
            </a:pPr>
            <a:r>
              <a:rPr lang="en-IE" sz="1800" spc="-10" dirty="0"/>
              <a:t>Culture Night Grant</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To support citizens/organisations with costs associated with Culture Night events for example, venue rental, marketing, materials</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Amount: Min €200 / Max €500. Fund limit €4,500</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Timeline: Opens 27 May, closes 11 July 2025</a:t>
            </a:r>
          </a:p>
          <a:p>
            <a:pPr marL="297180" marR="84455" indent="-285750" algn="l">
              <a:spcBef>
                <a:spcPts val="800"/>
              </a:spcBef>
              <a:buFont typeface="Arial" panose="020B0604020202020204" pitchFamily="34" charset="0"/>
              <a:buChar char="•"/>
              <a:tabLst>
                <a:tab pos="120650" algn="l"/>
              </a:tabLst>
            </a:pPr>
            <a:r>
              <a:rPr lang="en-IE" b="0" dirty="0">
                <a:solidFill>
                  <a:schemeClr val="tx1"/>
                </a:solidFill>
                <a:latin typeface="Museo Sans"/>
                <a:cs typeface="Museo Sans"/>
              </a:rPr>
              <a:t>Culture Night is on Friday, 19 September 2025</a:t>
            </a:r>
          </a:p>
        </p:txBody>
      </p:sp>
      <p:pic>
        <p:nvPicPr>
          <p:cNvPr id="8" name="Picture 7">
            <a:extLst>
              <a:ext uri="{FF2B5EF4-FFF2-40B4-BE49-F238E27FC236}">
                <a16:creationId xmlns:a16="http://schemas.microsoft.com/office/drawing/2014/main" id="{4BF29D15-1418-85FF-273E-48766F2EA71D}"/>
              </a:ext>
            </a:extLst>
          </p:cNvPr>
          <p:cNvPicPr>
            <a:picLocks noChangeAspect="1"/>
          </p:cNvPicPr>
          <p:nvPr/>
        </p:nvPicPr>
        <p:blipFill>
          <a:blip r:embed="rId4"/>
          <a:stretch>
            <a:fillRect/>
          </a:stretch>
        </p:blipFill>
        <p:spPr>
          <a:xfrm>
            <a:off x="6478539" y="1192444"/>
            <a:ext cx="1980967" cy="2171023"/>
          </a:xfrm>
          <a:prstGeom prst="rect">
            <a:avLst/>
          </a:prstGeom>
        </p:spPr>
      </p:pic>
      <p:sp>
        <p:nvSpPr>
          <p:cNvPr id="9" name="Slide Number Placeholder 8">
            <a:extLst>
              <a:ext uri="{FF2B5EF4-FFF2-40B4-BE49-F238E27FC236}">
                <a16:creationId xmlns:a16="http://schemas.microsoft.com/office/drawing/2014/main" id="{D604A717-79EB-7EB2-4B72-EC6887790DA4}"/>
              </a:ext>
            </a:extLst>
          </p:cNvPr>
          <p:cNvSpPr>
            <a:spLocks noGrp="1"/>
          </p:cNvSpPr>
          <p:nvPr>
            <p:ph type="sldNum" sz="quarter" idx="7"/>
          </p:nvPr>
        </p:nvSpPr>
        <p:spPr/>
        <p:txBody>
          <a:bodyPr/>
          <a:lstStyle/>
          <a:p>
            <a:fld id="{B6F15528-21DE-4FAA-801E-634DDDAF4B2B}" type="slidenum">
              <a:rPr lang="en-IE" smtClean="0"/>
              <a:t>34</a:t>
            </a:fld>
            <a:endParaRPr lang="en-IE"/>
          </a:p>
        </p:txBody>
      </p:sp>
      <p:sp>
        <p:nvSpPr>
          <p:cNvPr id="7" name="TextBox 6">
            <a:extLst>
              <a:ext uri="{FF2B5EF4-FFF2-40B4-BE49-F238E27FC236}">
                <a16:creationId xmlns:a16="http://schemas.microsoft.com/office/drawing/2014/main" id="{15F698EC-951E-677A-3F12-0C64BF17D097}"/>
              </a:ext>
            </a:extLst>
          </p:cNvPr>
          <p:cNvSpPr txBox="1"/>
          <p:nvPr/>
        </p:nvSpPr>
        <p:spPr>
          <a:xfrm>
            <a:off x="6107865" y="3663461"/>
            <a:ext cx="23913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a:solidFill>
                  <a:srgbClr val="991C7D"/>
                </a:solidFill>
              </a:rPr>
              <a:t>Contact Arts Officer</a:t>
            </a:r>
            <a:endParaRPr lang="en-US" sz="1600">
              <a:solidFill>
                <a:srgbClr val="000000"/>
              </a:solidFill>
            </a:endParaRPr>
          </a:p>
          <a:p>
            <a:pPr algn="l"/>
            <a:r>
              <a:rPr lang="en-GB" sz="1600" b="1">
                <a:solidFill>
                  <a:srgbClr val="991C7D"/>
                </a:solidFill>
              </a:rPr>
              <a:t>Shane Crossan</a:t>
            </a:r>
            <a:br>
              <a:rPr lang="en-GB" sz="1600" b="1"/>
            </a:br>
            <a:r>
              <a:rPr lang="en-GB" sz="1400" b="1">
                <a:latin typeface="Segoe UI"/>
                <a:cs typeface="Segoe UI"/>
                <a:hlinkClick r:id="rId5"/>
              </a:rPr>
              <a:t>scrossan@longfordcoco.ie</a:t>
            </a:r>
            <a:r>
              <a:rPr lang="en-GB" sz="1400" b="1">
                <a:solidFill>
                  <a:srgbClr val="991C7D"/>
                </a:solidFill>
              </a:rPr>
              <a:t> </a:t>
            </a:r>
            <a:endParaRPr lang="en-US" sz="1400"/>
          </a:p>
        </p:txBody>
      </p:sp>
    </p:spTree>
    <p:extLst>
      <p:ext uri="{BB962C8B-B14F-4D97-AF65-F5344CB8AC3E}">
        <p14:creationId xmlns:p14="http://schemas.microsoft.com/office/powerpoint/2010/main" val="1964207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FA3594E5-A96B-284F-D1B8-05F8843AC631}"/>
              </a:ext>
            </a:extLst>
          </p:cNvPr>
          <p:cNvPicPr/>
          <p:nvPr/>
        </p:nvPicPr>
        <p:blipFill>
          <a:blip r:embed="rId2" cstate="print"/>
          <a:stretch>
            <a:fillRect/>
          </a:stretch>
        </p:blipFill>
        <p:spPr>
          <a:xfrm>
            <a:off x="7587012" y="211014"/>
            <a:ext cx="695323" cy="316640"/>
          </a:xfrm>
          <a:prstGeom prst="rect">
            <a:avLst/>
          </a:prstGeom>
        </p:spPr>
      </p:pic>
      <p:sp>
        <p:nvSpPr>
          <p:cNvPr id="12" name="object 4">
            <a:extLst>
              <a:ext uri="{FF2B5EF4-FFF2-40B4-BE49-F238E27FC236}">
                <a16:creationId xmlns:a16="http://schemas.microsoft.com/office/drawing/2014/main" id="{82C084E5-A77F-2B91-2F41-EF8F86068BAB}"/>
              </a:ext>
            </a:extLst>
          </p:cNvPr>
          <p:cNvSpPr/>
          <p:nvPr/>
        </p:nvSpPr>
        <p:spPr>
          <a:xfrm>
            <a:off x="744000" y="63721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3" name="object 5">
            <a:extLst>
              <a:ext uri="{FF2B5EF4-FFF2-40B4-BE49-F238E27FC236}">
                <a16:creationId xmlns:a16="http://schemas.microsoft.com/office/drawing/2014/main" id="{9B419089-B077-2CC0-9332-06D972C5BD22}"/>
              </a:ext>
            </a:extLst>
          </p:cNvPr>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16" name="object 2">
            <a:extLst>
              <a:ext uri="{FF2B5EF4-FFF2-40B4-BE49-F238E27FC236}">
                <a16:creationId xmlns:a16="http://schemas.microsoft.com/office/drawing/2014/main" id="{C9BF6C05-8F8A-DEB5-2673-8681A8DC1ECD}"/>
              </a:ext>
            </a:extLst>
          </p:cNvPr>
          <p:cNvSpPr txBox="1">
            <a:spLocks noGrp="1"/>
          </p:cNvSpPr>
          <p:nvPr>
            <p:ph type="title"/>
          </p:nvPr>
        </p:nvSpPr>
        <p:spPr>
          <a:xfrm>
            <a:off x="699165" y="746767"/>
            <a:ext cx="7583170" cy="78226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for Communities</a:t>
            </a:r>
            <a:br>
              <a:rPr lang="en-GB" spc="-10" dirty="0"/>
            </a:br>
            <a:endParaRPr spc="-10" dirty="0"/>
          </a:p>
        </p:txBody>
      </p:sp>
      <p:pic>
        <p:nvPicPr>
          <p:cNvPr id="21" name="Picture 20" descr="A close-up of a sign&#10;&#10;Description automatically generated">
            <a:extLst>
              <a:ext uri="{FF2B5EF4-FFF2-40B4-BE49-F238E27FC236}">
                <a16:creationId xmlns:a16="http://schemas.microsoft.com/office/drawing/2014/main" id="{4530BB30-61B4-21AA-F73C-37D24B01E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47" y="4545374"/>
            <a:ext cx="2394532" cy="550742"/>
          </a:xfrm>
          <a:prstGeom prst="rect">
            <a:avLst/>
          </a:prstGeom>
        </p:spPr>
      </p:pic>
      <p:sp>
        <p:nvSpPr>
          <p:cNvPr id="2" name="Slide Number Placeholder 1">
            <a:extLst>
              <a:ext uri="{FF2B5EF4-FFF2-40B4-BE49-F238E27FC236}">
                <a16:creationId xmlns:a16="http://schemas.microsoft.com/office/drawing/2014/main" id="{E49A9098-70CD-6F23-0650-35C0F27F03CF}"/>
              </a:ext>
            </a:extLst>
          </p:cNvPr>
          <p:cNvSpPr>
            <a:spLocks noGrp="1"/>
          </p:cNvSpPr>
          <p:nvPr>
            <p:ph type="sldNum" sz="quarter" idx="7"/>
          </p:nvPr>
        </p:nvSpPr>
        <p:spPr/>
        <p:txBody>
          <a:bodyPr/>
          <a:lstStyle/>
          <a:p>
            <a:fld id="{B6F15528-21DE-4FAA-801E-634DDDAF4B2B}" type="slidenum">
              <a:rPr lang="en-IE" smtClean="0"/>
              <a:t>35</a:t>
            </a:fld>
            <a:endParaRPr lang="en-IE"/>
          </a:p>
        </p:txBody>
      </p:sp>
      <p:grpSp>
        <p:nvGrpSpPr>
          <p:cNvPr id="3" name="Group 2">
            <a:extLst>
              <a:ext uri="{FF2B5EF4-FFF2-40B4-BE49-F238E27FC236}">
                <a16:creationId xmlns:a16="http://schemas.microsoft.com/office/drawing/2014/main" id="{D25B4B76-205D-9BD9-A532-12091B57D1A1}"/>
              </a:ext>
            </a:extLst>
          </p:cNvPr>
          <p:cNvGrpSpPr/>
          <p:nvPr/>
        </p:nvGrpSpPr>
        <p:grpSpPr>
          <a:xfrm>
            <a:off x="506065" y="1269945"/>
            <a:ext cx="7675998" cy="2334685"/>
            <a:chOff x="651172" y="1689104"/>
            <a:chExt cx="7675998" cy="2334685"/>
          </a:xfrm>
        </p:grpSpPr>
        <p:pic>
          <p:nvPicPr>
            <p:cNvPr id="4" name="Picture 3" descr="A cemetery with scaffolding around it&#10;&#10;Description automatically generated">
              <a:extLst>
                <a:ext uri="{FF2B5EF4-FFF2-40B4-BE49-F238E27FC236}">
                  <a16:creationId xmlns:a16="http://schemas.microsoft.com/office/drawing/2014/main" id="{FE048301-767F-2ED2-3D7E-D5FDE595C1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10" r="7390"/>
            <a:stretch/>
          </p:blipFill>
          <p:spPr>
            <a:xfrm>
              <a:off x="651172" y="1689105"/>
              <a:ext cx="2334683" cy="2334683"/>
            </a:xfrm>
            <a:prstGeom prst="rect">
              <a:avLst/>
            </a:prstGeom>
          </p:spPr>
        </p:pic>
        <p:pic>
          <p:nvPicPr>
            <p:cNvPr id="5" name="Picture 4" descr="A person standing next to a table with a model of a house&#10;&#10;Description automatically generated">
              <a:extLst>
                <a:ext uri="{FF2B5EF4-FFF2-40B4-BE49-F238E27FC236}">
                  <a16:creationId xmlns:a16="http://schemas.microsoft.com/office/drawing/2014/main" id="{15608A48-ABBA-ACE4-4856-65BFE60A45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5855" y="1689104"/>
              <a:ext cx="3112911" cy="2334683"/>
            </a:xfrm>
            <a:prstGeom prst="rect">
              <a:avLst/>
            </a:prstGeom>
          </p:spPr>
        </p:pic>
        <p:pic>
          <p:nvPicPr>
            <p:cNvPr id="6" name="Picture 5" descr="A group of people holding purple flags&#10;&#10;Description automatically generated">
              <a:extLst>
                <a:ext uri="{FF2B5EF4-FFF2-40B4-BE49-F238E27FC236}">
                  <a16:creationId xmlns:a16="http://schemas.microsoft.com/office/drawing/2014/main" id="{ECB35EF7-771F-43A6-F9D9-496DADD74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487" y="1689106"/>
              <a:ext cx="2334683" cy="2334683"/>
            </a:xfrm>
            <a:prstGeom prst="rect">
              <a:avLst/>
            </a:prstGeom>
          </p:spPr>
        </p:pic>
      </p:grpSp>
      <p:sp>
        <p:nvSpPr>
          <p:cNvPr id="8" name="TextBox 7">
            <a:extLst>
              <a:ext uri="{FF2B5EF4-FFF2-40B4-BE49-F238E27FC236}">
                <a16:creationId xmlns:a16="http://schemas.microsoft.com/office/drawing/2014/main" id="{750C0DE0-F8DF-84D8-928D-A73B671BA5FE}"/>
              </a:ext>
            </a:extLst>
          </p:cNvPr>
          <p:cNvSpPr txBox="1"/>
          <p:nvPr/>
        </p:nvSpPr>
        <p:spPr>
          <a:xfrm>
            <a:off x="549447" y="3712740"/>
            <a:ext cx="7732888" cy="584775"/>
          </a:xfrm>
          <a:prstGeom prst="rect">
            <a:avLst/>
          </a:prstGeom>
          <a:noFill/>
        </p:spPr>
        <p:txBody>
          <a:bodyPr wrap="square">
            <a:spAutoFit/>
          </a:bodyPr>
          <a:lstStyle/>
          <a:p>
            <a:pPr marL="12700">
              <a:spcBef>
                <a:spcPts val="610"/>
              </a:spcBef>
            </a:pPr>
            <a:r>
              <a:rPr lang="en-IE" sz="1600" dirty="0">
                <a:latin typeface="Museo Sans 700" panose="02000000000000000000" pitchFamily="50" charset="0"/>
                <a:cs typeface="Museo Sans"/>
              </a:rPr>
              <a:t>There are a number of funding opportunities for communities to support their research, conservation and awareness of built and cultural heritage in Co. Longford and beyond. </a:t>
            </a:r>
          </a:p>
        </p:txBody>
      </p:sp>
      <p:pic>
        <p:nvPicPr>
          <p:cNvPr id="9" name="Picture 8" descr="A black background with red text&#10;&#10;Description automatically generated">
            <a:extLst>
              <a:ext uri="{FF2B5EF4-FFF2-40B4-BE49-F238E27FC236}">
                <a16:creationId xmlns:a16="http://schemas.microsoft.com/office/drawing/2014/main" id="{6A889634-4BA1-472E-5D78-786006F4BC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521" b="-1"/>
          <a:stretch/>
        </p:blipFill>
        <p:spPr>
          <a:xfrm>
            <a:off x="3039532" y="4608975"/>
            <a:ext cx="2946361" cy="475166"/>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9FBA088A-2961-AA99-AF5A-D17EF689B9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73" t="15182" r="6148" b="15351"/>
          <a:stretch/>
        </p:blipFill>
        <p:spPr>
          <a:xfrm>
            <a:off x="6167229" y="4538388"/>
            <a:ext cx="2203269" cy="579871"/>
          </a:xfrm>
          <a:prstGeom prst="rect">
            <a:avLst/>
          </a:prstGeom>
        </p:spPr>
      </p:pic>
    </p:spTree>
    <p:extLst>
      <p:ext uri="{BB962C8B-B14F-4D97-AF65-F5344CB8AC3E}">
        <p14:creationId xmlns:p14="http://schemas.microsoft.com/office/powerpoint/2010/main" val="3041437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6728" y="715657"/>
            <a:ext cx="7930100" cy="782265"/>
          </a:xfrm>
          <a:prstGeom prst="rect">
            <a:avLst/>
          </a:prstGeom>
        </p:spPr>
        <p:txBody>
          <a:bodyPr vert="horz" wrap="square" lIns="0" tIns="12700" rIns="0" bIns="0" rtlCol="0">
            <a:spAutoFit/>
          </a:bodyPr>
          <a:lstStyle/>
          <a:p>
            <a:pPr marL="12700">
              <a:lnSpc>
                <a:spcPts val="2960"/>
              </a:lnSpc>
              <a:spcBef>
                <a:spcPts val="100"/>
              </a:spcBef>
            </a:pPr>
            <a:r>
              <a:rPr lang="en-GB" spc="-10" dirty="0"/>
              <a:t>Heritage Funding Opportunities – The Heritage Council</a:t>
            </a:r>
            <a:br>
              <a:rPr lang="en-GB" spc="-10" dirty="0"/>
            </a:br>
            <a:endParaRPr spc="-10" dirty="0"/>
          </a:p>
        </p:txBody>
      </p:sp>
      <p:pic>
        <p:nvPicPr>
          <p:cNvPr id="3" name="object 3"/>
          <p:cNvPicPr/>
          <p:nvPr/>
        </p:nvPicPr>
        <p:blipFill>
          <a:blip r:embed="rId3" cstate="print"/>
          <a:stretch>
            <a:fillRect/>
          </a:stretch>
        </p:blipFill>
        <p:spPr>
          <a:xfrm>
            <a:off x="7587012" y="211014"/>
            <a:ext cx="695323" cy="316640"/>
          </a:xfrm>
          <a:prstGeom prst="rect">
            <a:avLst/>
          </a:prstGeom>
        </p:spPr>
      </p:pic>
      <p:sp>
        <p:nvSpPr>
          <p:cNvPr id="4" name="object 4"/>
          <p:cNvSpPr/>
          <p:nvPr/>
        </p:nvSpPr>
        <p:spPr>
          <a:xfrm>
            <a:off x="744000" y="63721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59428" y="1030642"/>
            <a:ext cx="7596040" cy="3802323"/>
          </a:xfrm>
          <a:prstGeom prst="rect">
            <a:avLst/>
          </a:prstGeom>
        </p:spPr>
        <p:txBody>
          <a:bodyPr vert="horz" wrap="square" lIns="0" tIns="77470" rIns="0" bIns="0" rtlCol="0" anchor="t">
            <a:spAutoFit/>
          </a:bodyPr>
          <a:lstStyle/>
          <a:p>
            <a:pPr marL="12700">
              <a:lnSpc>
                <a:spcPct val="100000"/>
              </a:lnSpc>
              <a:spcBef>
                <a:spcPts val="610"/>
              </a:spcBef>
            </a:pPr>
            <a:r>
              <a:rPr lang="en-IE" sz="1800" dirty="0">
                <a:solidFill>
                  <a:schemeClr val="tx1">
                    <a:lumMod val="75000"/>
                    <a:lumOff val="25000"/>
                  </a:schemeClr>
                </a:solidFill>
                <a:latin typeface="Museo Sans"/>
                <a:cs typeface="Museo Sans"/>
              </a:rPr>
              <a:t>Heritage Organisations Support Fund 2025 (closing 27 January 2025)</a:t>
            </a:r>
          </a:p>
          <a:p>
            <a:pPr marL="298450" indent="-285750">
              <a:lnSpc>
                <a:spcPct val="100000"/>
              </a:lnSpc>
              <a:spcBef>
                <a:spcPts val="610"/>
              </a:spcBef>
              <a:buFont typeface="Arial" panose="020B0604020202020204" pitchFamily="34" charset="0"/>
              <a:buChar char="•"/>
            </a:pPr>
            <a:r>
              <a:rPr lang="en-IE" b="0" i="0" dirty="0">
                <a:solidFill>
                  <a:srgbClr val="333333"/>
                </a:solidFill>
                <a:effectLst/>
                <a:latin typeface="Museo Sans"/>
              </a:rPr>
              <a:t>The scheme is open to not-for-profit non-governmental heritage-focused organisations with demonstrated </a:t>
            </a:r>
            <a:r>
              <a:rPr lang="en-IE" b="1" i="0" dirty="0">
                <a:solidFill>
                  <a:srgbClr val="333333"/>
                </a:solidFill>
                <a:effectLst/>
                <a:latin typeface="Museo Sans"/>
              </a:rPr>
              <a:t>national</a:t>
            </a:r>
            <a:r>
              <a:rPr lang="en-IE" b="0" i="0" dirty="0">
                <a:solidFill>
                  <a:srgbClr val="333333"/>
                </a:solidFill>
                <a:effectLst/>
                <a:latin typeface="Museo Sans"/>
              </a:rPr>
              <a:t> and/or </a:t>
            </a:r>
            <a:r>
              <a:rPr lang="en-IE" b="1" i="0" dirty="0">
                <a:solidFill>
                  <a:srgbClr val="333333"/>
                </a:solidFill>
                <a:effectLst/>
                <a:latin typeface="Museo Sans"/>
              </a:rPr>
              <a:t>regional </a:t>
            </a:r>
            <a:r>
              <a:rPr lang="en-IE" b="0" i="0" dirty="0">
                <a:solidFill>
                  <a:srgbClr val="333333"/>
                </a:solidFill>
                <a:effectLst/>
                <a:latin typeface="Museo Sans"/>
              </a:rPr>
              <a:t>relevance. </a:t>
            </a:r>
          </a:p>
          <a:p>
            <a:pPr marL="298450" indent="-285750">
              <a:lnSpc>
                <a:spcPct val="100000"/>
              </a:lnSpc>
              <a:spcBef>
                <a:spcPts val="610"/>
              </a:spcBef>
              <a:buFont typeface="Arial" panose="020B0604020202020204" pitchFamily="34" charset="0"/>
              <a:buChar char="•"/>
            </a:pPr>
            <a:r>
              <a:rPr lang="en-IE" b="0" i="0" dirty="0">
                <a:solidFill>
                  <a:srgbClr val="333333"/>
                </a:solidFill>
                <a:effectLst/>
                <a:latin typeface="Museo Sans"/>
              </a:rPr>
              <a:t>It aims to build the capacity of non-governmental organisations working in the heritage sector, and foster innovation, in Ireland by providing funding towards their core costs.</a:t>
            </a:r>
          </a:p>
          <a:p>
            <a:pPr marL="298450" indent="-285750">
              <a:lnSpc>
                <a:spcPct val="100000"/>
              </a:lnSpc>
              <a:spcBef>
                <a:spcPts val="610"/>
              </a:spcBef>
              <a:buFont typeface="Arial" panose="020B0604020202020204" pitchFamily="34" charset="0"/>
              <a:buChar char="•"/>
            </a:pPr>
            <a:r>
              <a:rPr lang="en-IE" b="0" dirty="0">
                <a:solidFill>
                  <a:srgbClr val="333333"/>
                </a:solidFill>
                <a:latin typeface="Museo Sans"/>
                <a:cs typeface="Museo Sans"/>
              </a:rPr>
              <a:t>Open to not-for-profit organisations, relating to one of the aspects of heritage in the Heritage Acts 1995 &amp; 2018, or engaged in the protection of intangible cultural heritage; conditions apply.</a:t>
            </a:r>
          </a:p>
          <a:p>
            <a:pPr marL="298450" indent="-285750">
              <a:lnSpc>
                <a:spcPct val="100000"/>
              </a:lnSpc>
              <a:spcBef>
                <a:spcPts val="610"/>
              </a:spcBef>
              <a:buFont typeface="Arial" panose="020B0604020202020204" pitchFamily="34" charset="0"/>
              <a:buChar char="•"/>
            </a:pPr>
            <a:r>
              <a:rPr lang="en-IE" b="0" dirty="0">
                <a:solidFill>
                  <a:srgbClr val="333333"/>
                </a:solidFill>
                <a:latin typeface="Museo Sans"/>
                <a:cs typeface="Museo Sans"/>
              </a:rPr>
              <a:t>Maximum grant of €50,000. Approximately 30-40 organisations nationally will be supported each year. </a:t>
            </a:r>
          </a:p>
          <a:p>
            <a:pPr marL="298450" indent="-285750">
              <a:lnSpc>
                <a:spcPct val="100000"/>
              </a:lnSpc>
              <a:spcBef>
                <a:spcPts val="610"/>
              </a:spcBef>
              <a:buFont typeface="Arial" panose="020B0604020202020204" pitchFamily="34" charset="0"/>
              <a:buChar char="•"/>
            </a:pPr>
            <a:r>
              <a:rPr lang="en-IE" b="0" dirty="0">
                <a:solidFill>
                  <a:srgbClr val="333333"/>
                </a:solidFill>
                <a:latin typeface="Museo Sans"/>
                <a:cs typeface="Museo Sans"/>
              </a:rPr>
              <a:t>Information and application available at </a:t>
            </a:r>
            <a:r>
              <a:rPr lang="en-IE" sz="1800" dirty="0">
                <a:solidFill>
                  <a:srgbClr val="333333"/>
                </a:solidFill>
                <a:latin typeface="Museo Sans"/>
                <a:cs typeface="Museo Sans"/>
              </a:rPr>
              <a:t>Heritagecouncil.ie/funding/</a:t>
            </a:r>
            <a:r>
              <a:rPr lang="en-IE" sz="1800" dirty="0" err="1">
                <a:solidFill>
                  <a:srgbClr val="333333"/>
                </a:solidFill>
                <a:latin typeface="Museo Sans"/>
                <a:cs typeface="Museo Sans"/>
              </a:rPr>
              <a:t>heritage_orgs</a:t>
            </a:r>
            <a:r>
              <a:rPr lang="en-IE" sz="1800" dirty="0">
                <a:solidFill>
                  <a:srgbClr val="333333"/>
                </a:solidFill>
                <a:latin typeface="Museo Sans"/>
                <a:cs typeface="Museo Sans"/>
              </a:rPr>
              <a:t>-fund</a:t>
            </a:r>
          </a:p>
          <a:p>
            <a:pPr marL="12700">
              <a:spcBef>
                <a:spcPts val="610"/>
              </a:spcBef>
            </a:pPr>
            <a:r>
              <a:rPr lang="en-IE" b="0" dirty="0">
                <a:solidFill>
                  <a:schemeClr val="tx1"/>
                </a:solidFill>
                <a:latin typeface="Museo Sans"/>
                <a:cs typeface="Museo Sans"/>
              </a:rPr>
              <a:t>             </a:t>
            </a:r>
          </a:p>
        </p:txBody>
      </p:sp>
      <p:sp>
        <p:nvSpPr>
          <p:cNvPr id="8" name="Slide Number Placeholder 7">
            <a:extLst>
              <a:ext uri="{FF2B5EF4-FFF2-40B4-BE49-F238E27FC236}">
                <a16:creationId xmlns:a16="http://schemas.microsoft.com/office/drawing/2014/main" id="{91009EB2-4687-B334-4220-FA171B77BBCB}"/>
              </a:ext>
            </a:extLst>
          </p:cNvPr>
          <p:cNvSpPr>
            <a:spLocks noGrp="1"/>
          </p:cNvSpPr>
          <p:nvPr>
            <p:ph type="sldNum" sz="quarter" idx="7"/>
          </p:nvPr>
        </p:nvSpPr>
        <p:spPr/>
        <p:txBody>
          <a:bodyPr/>
          <a:lstStyle/>
          <a:p>
            <a:fld id="{B6F15528-21DE-4FAA-801E-634DDDAF4B2B}" type="slidenum">
              <a:rPr lang="en-IE" smtClean="0"/>
              <a:t>36</a:t>
            </a:fld>
            <a:endParaRPr lang="en-IE"/>
          </a:p>
        </p:txBody>
      </p:sp>
      <p:pic>
        <p:nvPicPr>
          <p:cNvPr id="7" name="Picture 6" descr="A black background with red text&#10;&#10;Description automatically generated">
            <a:extLst>
              <a:ext uri="{FF2B5EF4-FFF2-40B4-BE49-F238E27FC236}">
                <a16:creationId xmlns:a16="http://schemas.microsoft.com/office/drawing/2014/main" id="{4DB8671B-586D-90F5-AEA5-FF8EBD689A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521" b="-1"/>
          <a:stretch/>
        </p:blipFill>
        <p:spPr>
          <a:xfrm>
            <a:off x="5421807" y="4786798"/>
            <a:ext cx="2946361" cy="4751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1196" y="788794"/>
            <a:ext cx="7214404" cy="382605"/>
          </a:xfrm>
          <a:prstGeom prst="rect">
            <a:avLst/>
          </a:prstGeom>
        </p:spPr>
        <p:txBody>
          <a:bodyPr vert="horz" wrap="square" lIns="0" tIns="12700" rIns="0" bIns="0" rtlCol="0">
            <a:spAutoFit/>
          </a:bodyPr>
          <a:lstStyle/>
          <a:p>
            <a:pPr marL="12700" algn="l">
              <a:lnSpc>
                <a:spcPts val="2960"/>
              </a:lnSpc>
              <a:spcBef>
                <a:spcPts val="100"/>
              </a:spcBef>
            </a:pPr>
            <a:r>
              <a:rPr lang="en-GB" sz="2400" spc="-10" dirty="0"/>
              <a:t>Heritage Funding Opportunities – The Heritage Council</a:t>
            </a:r>
            <a:endParaRPr sz="2400" spc="-10" dirty="0"/>
          </a:p>
        </p:txBody>
      </p:sp>
      <p:sp>
        <p:nvSpPr>
          <p:cNvPr id="9" name="object 6">
            <a:extLst>
              <a:ext uri="{FF2B5EF4-FFF2-40B4-BE49-F238E27FC236}">
                <a16:creationId xmlns:a16="http://schemas.microsoft.com/office/drawing/2014/main" id="{D2A0B52E-1740-687D-8FC6-4CCFB3F1692E}"/>
              </a:ext>
            </a:extLst>
          </p:cNvPr>
          <p:cNvSpPr txBox="1">
            <a:spLocks/>
          </p:cNvSpPr>
          <p:nvPr/>
        </p:nvSpPr>
        <p:spPr>
          <a:xfrm>
            <a:off x="752940" y="1171399"/>
            <a:ext cx="7596040" cy="4263988"/>
          </a:xfrm>
          <a:prstGeom prst="rect">
            <a:avLst/>
          </a:prstGeom>
        </p:spPr>
        <p:txBody>
          <a:bodyPr vert="horz" wrap="square" lIns="0" tIns="77470"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610"/>
              </a:spcBef>
            </a:pPr>
            <a:r>
              <a:rPr lang="en-IE" sz="1600" dirty="0">
                <a:solidFill>
                  <a:schemeClr val="tx1">
                    <a:lumMod val="75000"/>
                    <a:lumOff val="25000"/>
                  </a:schemeClr>
                </a:solidFill>
                <a:latin typeface="Museo Sans"/>
                <a:cs typeface="Museo Sans"/>
              </a:rPr>
              <a:t>Community Heritage Grant Scheme 2025 (opening soon)</a:t>
            </a:r>
            <a:endParaRPr lang="en-IE" sz="1600" b="0" i="0" dirty="0">
              <a:solidFill>
                <a:srgbClr val="333333"/>
              </a:solidFill>
              <a:effectLst/>
              <a:latin typeface="Museo Sans"/>
            </a:endParaRPr>
          </a:p>
          <a:p>
            <a:pPr marL="298450" indent="-285750">
              <a:lnSpc>
                <a:spcPct val="100000"/>
              </a:lnSpc>
              <a:spcBef>
                <a:spcPts val="610"/>
              </a:spcBef>
              <a:buFont typeface="Arial" panose="020B0604020202020204" pitchFamily="34" charset="0"/>
              <a:buChar char="•"/>
            </a:pPr>
            <a:r>
              <a:rPr lang="en-IE" sz="1600" b="0" dirty="0">
                <a:solidFill>
                  <a:srgbClr val="333333"/>
                </a:solidFill>
                <a:latin typeface="Museo Sans"/>
              </a:rPr>
              <a:t>The scheme is open to: </a:t>
            </a:r>
          </a:p>
          <a:p>
            <a:pPr lvl="1" algn="l">
              <a:buFont typeface="Arial" panose="020B0604020202020204" pitchFamily="34" charset="0"/>
              <a:buChar char="•"/>
            </a:pPr>
            <a:r>
              <a:rPr lang="en-IE" sz="1600" b="0" i="0" dirty="0">
                <a:solidFill>
                  <a:srgbClr val="333333"/>
                </a:solidFill>
                <a:effectLst/>
                <a:latin typeface="Museo Sans"/>
              </a:rPr>
              <a:t>Voluntary and community groups for example Tidy Towns groups, local action groups &amp; societies, parish &amp; church councils etc. </a:t>
            </a:r>
          </a:p>
          <a:p>
            <a:pPr lvl="1" algn="l">
              <a:buFont typeface="Arial" panose="020B0604020202020204" pitchFamily="34" charset="0"/>
              <a:buChar char="•"/>
            </a:pPr>
            <a:r>
              <a:rPr lang="en-IE" sz="1600" b="0" i="0" dirty="0">
                <a:solidFill>
                  <a:srgbClr val="333333"/>
                </a:solidFill>
                <a:effectLst/>
                <a:latin typeface="Museo Sans"/>
              </a:rPr>
              <a:t>Non-governmental organisations (NGOs) including not-for-profit trusts</a:t>
            </a:r>
          </a:p>
          <a:p>
            <a:pPr lvl="1" algn="l">
              <a:buFont typeface="Arial" panose="020B0604020202020204" pitchFamily="34" charset="0"/>
              <a:buChar char="•"/>
            </a:pPr>
            <a:r>
              <a:rPr lang="en-IE" sz="1600" b="0" i="0" u="none" strike="noStrike" dirty="0">
                <a:solidFill>
                  <a:srgbClr val="A22F1D"/>
                </a:solidFill>
                <a:effectLst/>
                <a:latin typeface="Museo Sans"/>
                <a:hlinkClick r:id="rId2"/>
              </a:rPr>
              <a:t>Adopt a Monument Programme </a:t>
            </a:r>
            <a:r>
              <a:rPr lang="en-IE" sz="1600" b="0" i="0" dirty="0">
                <a:solidFill>
                  <a:srgbClr val="333333"/>
                </a:solidFill>
                <a:effectLst/>
                <a:latin typeface="Museo Sans"/>
              </a:rPr>
              <a:t>participants</a:t>
            </a:r>
          </a:p>
          <a:p>
            <a:pPr marL="298450" indent="-285750">
              <a:lnSpc>
                <a:spcPct val="100000"/>
              </a:lnSpc>
              <a:spcBef>
                <a:spcPts val="610"/>
              </a:spcBef>
              <a:buFont typeface="Arial" panose="020B0604020202020204" pitchFamily="34" charset="0"/>
              <a:buChar char="•"/>
            </a:pPr>
            <a:r>
              <a:rPr lang="en-IE" sz="1600" b="0" dirty="0">
                <a:solidFill>
                  <a:srgbClr val="333333"/>
                </a:solidFill>
                <a:latin typeface="Museo Sans"/>
                <a:cs typeface="Museo Sans"/>
              </a:rPr>
              <a:t>The type of initiatives supported are: </a:t>
            </a:r>
          </a:p>
          <a:p>
            <a:pPr marL="755650" lvl="1" indent="-285750">
              <a:buFont typeface="Arial" panose="020B0604020202020204" pitchFamily="34" charset="0"/>
              <a:buChar char="•"/>
            </a:pPr>
            <a:r>
              <a:rPr lang="en-IE" sz="1600" b="0" i="0" dirty="0">
                <a:solidFill>
                  <a:srgbClr val="333333"/>
                </a:solidFill>
                <a:effectLst/>
                <a:latin typeface="Museo Sans"/>
              </a:rPr>
              <a:t>Workshops and training events.</a:t>
            </a:r>
          </a:p>
          <a:p>
            <a:pPr marL="755650" lvl="1" indent="-285750">
              <a:buFont typeface="Arial" panose="020B0604020202020204" pitchFamily="34" charset="0"/>
              <a:buChar char="•"/>
            </a:pPr>
            <a:r>
              <a:rPr lang="en-IE" sz="1600" b="0" i="0" dirty="0">
                <a:solidFill>
                  <a:srgbClr val="333333"/>
                </a:solidFill>
                <a:effectLst/>
                <a:latin typeface="Museo Sans"/>
              </a:rPr>
              <a:t>Development of Digital Heritage Resources. </a:t>
            </a:r>
          </a:p>
          <a:p>
            <a:pPr marL="755650" lvl="1" indent="-285750">
              <a:buFont typeface="Arial" panose="020B0604020202020204" pitchFamily="34" charset="0"/>
              <a:buChar char="•"/>
            </a:pPr>
            <a:r>
              <a:rPr lang="en-IE" sz="1600" b="0" i="0" dirty="0">
                <a:solidFill>
                  <a:srgbClr val="333333"/>
                </a:solidFill>
                <a:effectLst/>
                <a:latin typeface="Museo Sans"/>
              </a:rPr>
              <a:t>Conservation surveys, reports, plans, and audits.</a:t>
            </a:r>
          </a:p>
          <a:p>
            <a:pPr marL="755650" lvl="1" indent="-285750">
              <a:buFont typeface="Arial" panose="020B0604020202020204" pitchFamily="34" charset="0"/>
              <a:buChar char="•"/>
            </a:pPr>
            <a:r>
              <a:rPr lang="en-IE" sz="1600" b="0" i="0" dirty="0">
                <a:solidFill>
                  <a:srgbClr val="333333"/>
                </a:solidFill>
                <a:effectLst/>
                <a:latin typeface="Museo Sans"/>
              </a:rPr>
              <a:t>Conservation works to buildings, monuments, habitats, objects or collections. </a:t>
            </a:r>
            <a:endParaRPr lang="en-IE" sz="1600" b="0" dirty="0">
              <a:solidFill>
                <a:srgbClr val="333333"/>
              </a:solidFill>
              <a:latin typeface="Museo Sans"/>
              <a:cs typeface="Museo Sans"/>
            </a:endParaRPr>
          </a:p>
          <a:p>
            <a:pPr marL="298450" indent="-285750">
              <a:lnSpc>
                <a:spcPct val="100000"/>
              </a:lnSpc>
              <a:spcBef>
                <a:spcPts val="610"/>
              </a:spcBef>
              <a:buFont typeface="Arial" panose="020B0604020202020204" pitchFamily="34" charset="0"/>
              <a:buChar char="•"/>
            </a:pPr>
            <a:r>
              <a:rPr lang="en-IE" sz="1600" b="0" dirty="0">
                <a:solidFill>
                  <a:srgbClr val="333333"/>
                </a:solidFill>
                <a:latin typeface="Museo Sans"/>
                <a:cs typeface="Museo Sans"/>
              </a:rPr>
              <a:t>The scheme will likely open for applications in late January/early February 2025. </a:t>
            </a:r>
          </a:p>
          <a:p>
            <a:pPr marL="298450" indent="-285750">
              <a:spcBef>
                <a:spcPts val="610"/>
              </a:spcBef>
              <a:buFont typeface="Arial" panose="020B0604020202020204" pitchFamily="34" charset="0"/>
              <a:buChar char="•"/>
            </a:pPr>
            <a:r>
              <a:rPr lang="en-IE" sz="1600" dirty="0">
                <a:solidFill>
                  <a:srgbClr val="333333"/>
                </a:solidFill>
                <a:latin typeface="Museo Sans"/>
                <a:cs typeface="Museo Sans"/>
              </a:rPr>
              <a:t>Heritagecouncil.ie/funding/community-heritage-grant-scheme-2</a:t>
            </a:r>
          </a:p>
          <a:p>
            <a:pPr marL="298450" indent="-285750">
              <a:lnSpc>
                <a:spcPct val="100000"/>
              </a:lnSpc>
              <a:spcBef>
                <a:spcPts val="610"/>
              </a:spcBef>
              <a:buFont typeface="Arial" panose="020B0604020202020204" pitchFamily="34" charset="0"/>
              <a:buChar char="•"/>
            </a:pPr>
            <a:endParaRPr lang="en-IE" b="0" dirty="0">
              <a:solidFill>
                <a:srgbClr val="333333"/>
              </a:solidFill>
              <a:latin typeface="Museo Sans"/>
              <a:cs typeface="Museo Sans"/>
            </a:endParaRPr>
          </a:p>
          <a:p>
            <a:pPr marL="298450" indent="-285750">
              <a:spcBef>
                <a:spcPts val="610"/>
              </a:spcBef>
              <a:buFont typeface="Arial" panose="020B0604020202020204" pitchFamily="34" charset="0"/>
              <a:buChar char="•"/>
            </a:pPr>
            <a:endParaRPr lang="en-IE" sz="1600" b="0" dirty="0">
              <a:solidFill>
                <a:schemeClr val="tx1"/>
              </a:solidFill>
              <a:latin typeface="Museo Sans"/>
              <a:cs typeface="Museo Sans"/>
            </a:endParaRPr>
          </a:p>
        </p:txBody>
      </p:sp>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p:txBody>
          <a:bodyPr/>
          <a:lstStyle/>
          <a:p>
            <a:fld id="{B6F15528-21DE-4FAA-801E-634DDDAF4B2B}" type="slidenum">
              <a:rPr lang="en-IE" smtClean="0"/>
              <a:t>37</a:t>
            </a:fld>
            <a:endParaRPr lang="en-IE" dirty="0"/>
          </a:p>
        </p:txBody>
      </p:sp>
      <p:pic>
        <p:nvPicPr>
          <p:cNvPr id="6" name="Picture 5" descr="A black background with red text&#10;&#10;Description automatically generated">
            <a:extLst>
              <a:ext uri="{FF2B5EF4-FFF2-40B4-BE49-F238E27FC236}">
                <a16:creationId xmlns:a16="http://schemas.microsoft.com/office/drawing/2014/main" id="{0EA2C03C-76F7-033D-84AE-5901B5B47D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21" b="-1"/>
          <a:stretch/>
        </p:blipFill>
        <p:spPr>
          <a:xfrm>
            <a:off x="5426903" y="4891970"/>
            <a:ext cx="2946361" cy="47516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1196" y="788794"/>
            <a:ext cx="7214404" cy="39754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 Built Heritage</a:t>
            </a:r>
            <a:endParaRPr spc="-10" dirty="0"/>
          </a:p>
        </p:txBody>
      </p:sp>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p:txBody>
          <a:bodyPr/>
          <a:lstStyle/>
          <a:p>
            <a:fld id="{B6F15528-21DE-4FAA-801E-634DDDAF4B2B}" type="slidenum">
              <a:rPr lang="en-IE" smtClean="0"/>
              <a:t>38</a:t>
            </a:fld>
            <a:endParaRPr lang="en-IE"/>
          </a:p>
        </p:txBody>
      </p:sp>
      <p:sp>
        <p:nvSpPr>
          <p:cNvPr id="7" name="TextBox 6">
            <a:extLst>
              <a:ext uri="{FF2B5EF4-FFF2-40B4-BE49-F238E27FC236}">
                <a16:creationId xmlns:a16="http://schemas.microsoft.com/office/drawing/2014/main" id="{40E2BA38-B9AE-43D3-0C88-42B4A9B76C53}"/>
              </a:ext>
            </a:extLst>
          </p:cNvPr>
          <p:cNvSpPr txBox="1"/>
          <p:nvPr/>
        </p:nvSpPr>
        <p:spPr>
          <a:xfrm>
            <a:off x="736380" y="1398005"/>
            <a:ext cx="7612600" cy="3524042"/>
          </a:xfrm>
          <a:prstGeom prst="rect">
            <a:avLst/>
          </a:prstGeom>
          <a:noFill/>
        </p:spPr>
        <p:txBody>
          <a:bodyPr wrap="square">
            <a:spAutoFit/>
          </a:bodyPr>
          <a:lstStyle/>
          <a:p>
            <a:pPr marL="12700">
              <a:spcBef>
                <a:spcPts val="610"/>
              </a:spcBef>
            </a:pPr>
            <a:r>
              <a:rPr lang="en-IE" b="1" dirty="0">
                <a:solidFill>
                  <a:schemeClr val="tx1"/>
                </a:solidFill>
                <a:latin typeface="Museo Sans"/>
                <a:cs typeface="Museo Sans"/>
              </a:rPr>
              <a:t>Historic Structures Fund 2025 (closing date, 17 January 2025)</a:t>
            </a:r>
          </a:p>
          <a:p>
            <a:pPr marL="298450" indent="-285750">
              <a:lnSpc>
                <a:spcPct val="100000"/>
              </a:lnSpc>
              <a:spcBef>
                <a:spcPts val="610"/>
              </a:spcBef>
              <a:buFont typeface="Arial" panose="020B0604020202020204" pitchFamily="34" charset="0"/>
              <a:buChar char="•"/>
            </a:pPr>
            <a:r>
              <a:rPr lang="en-IE" sz="1600" b="0" i="0" dirty="0">
                <a:solidFill>
                  <a:srgbClr val="000000"/>
                </a:solidFill>
                <a:effectLst/>
                <a:latin typeface="Museo Sans"/>
              </a:rPr>
              <a:t>This scheme works to safeguard protected structures at risk of significant deterioration for the benefit of communities and the public. </a:t>
            </a:r>
            <a:endParaRPr lang="en-IE" sz="1600" b="0" dirty="0">
              <a:solidFill>
                <a:srgbClr val="333333"/>
              </a:solidFill>
              <a:latin typeface="Museo Sans"/>
            </a:endParaRPr>
          </a:p>
          <a:p>
            <a:pPr marL="285750" indent="-285750" algn="l">
              <a:buFont typeface="Arial" panose="020B0604020202020204" pitchFamily="34" charset="0"/>
              <a:buChar char="•"/>
            </a:pPr>
            <a:r>
              <a:rPr lang="en-IE" sz="1600" b="0" dirty="0">
                <a:solidFill>
                  <a:srgbClr val="333333"/>
                </a:solidFill>
                <a:latin typeface="Museo Sans"/>
              </a:rPr>
              <a:t>It supports conservation </a:t>
            </a:r>
            <a:r>
              <a:rPr lang="en-IE" sz="1600" b="0" i="0" dirty="0">
                <a:solidFill>
                  <a:srgbClr val="000000"/>
                </a:solidFill>
                <a:effectLst/>
                <a:latin typeface="Museo Sans"/>
              </a:rPr>
              <a:t>with a focus on larger enhancement, refurbishment or reuse projects involving heritage structures, where:</a:t>
            </a:r>
          </a:p>
          <a:p>
            <a:pPr marL="342900" lvl="8" indent="-342900" algn="l">
              <a:buFont typeface="Courier New" panose="02070309020205020404" pitchFamily="49" charset="0"/>
              <a:buChar char="o"/>
            </a:pPr>
            <a:r>
              <a:rPr lang="en-IE" sz="1600" b="0" i="0" dirty="0">
                <a:solidFill>
                  <a:srgbClr val="000000"/>
                </a:solidFill>
                <a:effectLst/>
                <a:latin typeface="Museo Sans"/>
              </a:rPr>
              <a:t>a clear community or public benefit has been demonstrated </a:t>
            </a:r>
            <a:r>
              <a:rPr lang="en-IE" sz="1600" b="1" i="0" dirty="0">
                <a:solidFill>
                  <a:srgbClr val="000000"/>
                </a:solidFill>
                <a:effectLst/>
                <a:latin typeface="Museo Sans"/>
              </a:rPr>
              <a:t>or</a:t>
            </a:r>
            <a:endParaRPr lang="en-IE" sz="1600" dirty="0">
              <a:solidFill>
                <a:srgbClr val="000000"/>
              </a:solidFill>
              <a:latin typeface="Museo Sans"/>
            </a:endParaRPr>
          </a:p>
          <a:p>
            <a:pPr marL="342900" indent="-342900" algn="l">
              <a:buFont typeface="Courier New" panose="02070309020205020404" pitchFamily="49" charset="0"/>
              <a:buChar char="o"/>
            </a:pPr>
            <a:r>
              <a:rPr lang="en-IE" sz="1600" b="0" i="0" dirty="0">
                <a:solidFill>
                  <a:srgbClr val="000000"/>
                </a:solidFill>
                <a:effectLst/>
                <a:latin typeface="Museo Sans"/>
              </a:rPr>
              <a:t>a clear residential benefit has been demonstrated </a:t>
            </a:r>
            <a:r>
              <a:rPr lang="en-IE" b="0" dirty="0">
                <a:solidFill>
                  <a:schemeClr val="tx1"/>
                </a:solidFill>
                <a:latin typeface="Museo Sans"/>
                <a:cs typeface="Museo Sans"/>
              </a:rPr>
              <a:t>       </a:t>
            </a:r>
          </a:p>
          <a:p>
            <a:pPr marL="285750" indent="-285750" algn="l">
              <a:buFont typeface="Arial" panose="020B0604020202020204" pitchFamily="34" charset="0"/>
              <a:buChar char="•"/>
            </a:pPr>
            <a:endParaRPr lang="en-IE" b="0" dirty="0">
              <a:solidFill>
                <a:schemeClr val="tx1"/>
              </a:solidFill>
              <a:latin typeface="Museo Sans"/>
              <a:cs typeface="Museo Sans"/>
            </a:endParaRPr>
          </a:p>
          <a:p>
            <a:pPr marL="285750" indent="-285750" algn="l">
              <a:buFont typeface="Arial" panose="020B0604020202020204" pitchFamily="34" charset="0"/>
              <a:buChar char="•"/>
            </a:pPr>
            <a:r>
              <a:rPr lang="en-IE" sz="1600" b="0" dirty="0">
                <a:solidFill>
                  <a:schemeClr val="tx1"/>
                </a:solidFill>
                <a:latin typeface="Museo Sans"/>
                <a:cs typeface="Museo Sans"/>
              </a:rPr>
              <a:t>Buildings must be on the current Longford County Council Record of Protected Structures, (RPS), - limited exceptions apply.</a:t>
            </a:r>
          </a:p>
          <a:p>
            <a:pPr marL="285750" indent="-285750" algn="l">
              <a:buFont typeface="Arial" panose="020B0604020202020204" pitchFamily="34" charset="0"/>
              <a:buChar char="•"/>
            </a:pPr>
            <a:r>
              <a:rPr lang="en-IE" sz="1600" b="0" dirty="0">
                <a:solidFill>
                  <a:schemeClr val="tx1"/>
                </a:solidFill>
                <a:latin typeface="Museo Sans"/>
                <a:cs typeface="Museo Sans"/>
              </a:rPr>
              <a:t>Grants will be between €50,000 – 200,000, up to a max of 50% of the project costs. </a:t>
            </a:r>
          </a:p>
          <a:p>
            <a:pPr marL="285750" indent="-285750" algn="l">
              <a:buFont typeface="Arial" panose="020B0604020202020204" pitchFamily="34" charset="0"/>
              <a:buChar char="•"/>
            </a:pPr>
            <a:r>
              <a:rPr lang="en-IE" sz="1600" dirty="0">
                <a:solidFill>
                  <a:schemeClr val="tx1"/>
                </a:solidFill>
                <a:latin typeface="Museo Sans"/>
                <a:cs typeface="Museo Sans"/>
              </a:rPr>
              <a:t>Info &amp; application forms available at:               </a:t>
            </a:r>
            <a:r>
              <a:rPr lang="en-IE" b="1" dirty="0">
                <a:solidFill>
                  <a:schemeClr val="tx1"/>
                </a:solidFill>
                <a:latin typeface="Museo Sans"/>
                <a:cs typeface="Museo Sans"/>
              </a:rPr>
              <a:t>longfordlibrary.ie/heritage/heritage-funding     </a:t>
            </a:r>
          </a:p>
        </p:txBody>
      </p:sp>
      <p:pic>
        <p:nvPicPr>
          <p:cNvPr id="10" name="Picture 9" descr="A black background with white text&#10;&#10;Description automatically generated">
            <a:extLst>
              <a:ext uri="{FF2B5EF4-FFF2-40B4-BE49-F238E27FC236}">
                <a16:creationId xmlns:a16="http://schemas.microsoft.com/office/drawing/2014/main" id="{5D2B09FE-D241-0F8F-E691-DA73C589A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3" t="15182" r="6148" b="15351"/>
          <a:stretch/>
        </p:blipFill>
        <p:spPr>
          <a:xfrm>
            <a:off x="6145711" y="4740984"/>
            <a:ext cx="2203269" cy="57987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1196" y="788794"/>
            <a:ext cx="7214404" cy="39754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 Built Heritage</a:t>
            </a:r>
            <a:endParaRPr spc="-10" dirty="0"/>
          </a:p>
        </p:txBody>
      </p:sp>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p:txBody>
          <a:bodyPr/>
          <a:lstStyle/>
          <a:p>
            <a:fld id="{B6F15528-21DE-4FAA-801E-634DDDAF4B2B}" type="slidenum">
              <a:rPr lang="en-IE" smtClean="0"/>
              <a:t>39</a:t>
            </a:fld>
            <a:endParaRPr lang="en-IE"/>
          </a:p>
        </p:txBody>
      </p:sp>
      <p:sp>
        <p:nvSpPr>
          <p:cNvPr id="7" name="TextBox 6">
            <a:extLst>
              <a:ext uri="{FF2B5EF4-FFF2-40B4-BE49-F238E27FC236}">
                <a16:creationId xmlns:a16="http://schemas.microsoft.com/office/drawing/2014/main" id="{40E2BA38-B9AE-43D3-0C88-42B4A9B76C53}"/>
              </a:ext>
            </a:extLst>
          </p:cNvPr>
          <p:cNvSpPr txBox="1"/>
          <p:nvPr/>
        </p:nvSpPr>
        <p:spPr>
          <a:xfrm>
            <a:off x="736380" y="1398005"/>
            <a:ext cx="7612600" cy="3323987"/>
          </a:xfrm>
          <a:prstGeom prst="rect">
            <a:avLst/>
          </a:prstGeom>
          <a:noFill/>
        </p:spPr>
        <p:txBody>
          <a:bodyPr wrap="square">
            <a:spAutoFit/>
          </a:bodyPr>
          <a:lstStyle/>
          <a:p>
            <a:pPr marL="12700">
              <a:spcBef>
                <a:spcPts val="610"/>
              </a:spcBef>
            </a:pPr>
            <a:r>
              <a:rPr lang="en-IE" b="1" dirty="0">
                <a:solidFill>
                  <a:schemeClr val="tx1"/>
                </a:solidFill>
                <a:latin typeface="Museo Sans"/>
                <a:cs typeface="Museo Sans"/>
              </a:rPr>
              <a:t>Built Heritage Investment Scheme 2026 (opening mid-2025)</a:t>
            </a:r>
          </a:p>
          <a:p>
            <a:pPr marL="298450" indent="-285750">
              <a:lnSpc>
                <a:spcPct val="100000"/>
              </a:lnSpc>
              <a:spcBef>
                <a:spcPts val="610"/>
              </a:spcBef>
              <a:buFont typeface="Arial" panose="020B0604020202020204" pitchFamily="34" charset="0"/>
              <a:buChar char="•"/>
            </a:pPr>
            <a:r>
              <a:rPr lang="en-IE" sz="1600" b="0" i="0" dirty="0">
                <a:solidFill>
                  <a:srgbClr val="000000"/>
                </a:solidFill>
                <a:effectLst/>
                <a:latin typeface="Museo Sans"/>
              </a:rPr>
              <a:t>This scheme works to support the custodians of protected structures undertake necessary repairs and conservation to safeguard their historic structures. </a:t>
            </a:r>
          </a:p>
          <a:p>
            <a:pPr marL="298450" indent="-285750">
              <a:lnSpc>
                <a:spcPct val="100000"/>
              </a:lnSpc>
              <a:spcBef>
                <a:spcPts val="610"/>
              </a:spcBef>
              <a:buFont typeface="Arial" panose="020B0604020202020204" pitchFamily="34" charset="0"/>
              <a:buChar char="•"/>
            </a:pPr>
            <a:r>
              <a:rPr lang="en-IE" sz="1600" dirty="0">
                <a:solidFill>
                  <a:srgbClr val="000000"/>
                </a:solidFill>
                <a:latin typeface="Museo Sans"/>
              </a:rPr>
              <a:t>The repairs will be necessary to safeguard the building and/or the public, and will use traditional materials and skills as far as possible. </a:t>
            </a:r>
            <a:endParaRPr lang="en-IE" sz="1600" b="0" dirty="0">
              <a:solidFill>
                <a:srgbClr val="333333"/>
              </a:solidFill>
              <a:latin typeface="Museo Sans"/>
            </a:endParaRPr>
          </a:p>
          <a:p>
            <a:pPr marL="285750" indent="-285750" algn="l">
              <a:buFont typeface="Arial" panose="020B0604020202020204" pitchFamily="34" charset="0"/>
              <a:buChar char="•"/>
            </a:pPr>
            <a:r>
              <a:rPr lang="en-IE" sz="1800" b="0" dirty="0">
                <a:solidFill>
                  <a:schemeClr val="tx1"/>
                </a:solidFill>
                <a:latin typeface="Museo Sans"/>
                <a:cs typeface="Museo Sans"/>
              </a:rPr>
              <a:t>It is open to structures on the current Longford County Council Record of Protected Structures, (RPS), - limited exceptions apply.</a:t>
            </a:r>
          </a:p>
          <a:p>
            <a:pPr marL="285750" indent="-285750" algn="l">
              <a:buFont typeface="Arial" panose="020B0604020202020204" pitchFamily="34" charset="0"/>
              <a:buChar char="•"/>
            </a:pPr>
            <a:r>
              <a:rPr lang="en-IE" sz="1600" b="0" dirty="0">
                <a:solidFill>
                  <a:schemeClr val="tx1"/>
                </a:solidFill>
                <a:latin typeface="Museo Sans"/>
                <a:cs typeface="Museo Sans"/>
              </a:rPr>
              <a:t>Grants will be between €2,500 – 50,000, up to a max of 80% of the project costs; however, it is anticipated final grant amounts may be significantly less than this: likely up to €15-20,000. </a:t>
            </a:r>
          </a:p>
          <a:p>
            <a:pPr marL="285750" indent="-285750" algn="l">
              <a:buFont typeface="Arial" panose="020B0604020202020204" pitchFamily="34" charset="0"/>
              <a:buChar char="•"/>
            </a:pPr>
            <a:r>
              <a:rPr lang="en-IE" sz="1600" dirty="0">
                <a:solidFill>
                  <a:schemeClr val="tx1"/>
                </a:solidFill>
                <a:latin typeface="Museo Sans"/>
                <a:cs typeface="Museo Sans"/>
              </a:rPr>
              <a:t>Info &amp; application forms available at:               </a:t>
            </a:r>
            <a:r>
              <a:rPr lang="en-IE" b="1" dirty="0">
                <a:solidFill>
                  <a:schemeClr val="tx1"/>
                </a:solidFill>
                <a:latin typeface="Museo Sans"/>
                <a:cs typeface="Museo Sans"/>
              </a:rPr>
              <a:t>longfordlibrary.ie/heritage/heritage-funding     </a:t>
            </a:r>
          </a:p>
        </p:txBody>
      </p:sp>
      <p:pic>
        <p:nvPicPr>
          <p:cNvPr id="10" name="Picture 9" descr="A black background with white text&#10;&#10;Description automatically generated">
            <a:extLst>
              <a:ext uri="{FF2B5EF4-FFF2-40B4-BE49-F238E27FC236}">
                <a16:creationId xmlns:a16="http://schemas.microsoft.com/office/drawing/2014/main" id="{5D2B09FE-D241-0F8F-E691-DA73C589A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3" t="15182" r="6148" b="15351"/>
          <a:stretch/>
        </p:blipFill>
        <p:spPr>
          <a:xfrm>
            <a:off x="6145711" y="4740984"/>
            <a:ext cx="2203269" cy="579871"/>
          </a:xfrm>
          <a:prstGeom prst="rect">
            <a:avLst/>
          </a:prstGeom>
        </p:spPr>
      </p:pic>
    </p:spTree>
    <p:extLst>
      <p:ext uri="{BB962C8B-B14F-4D97-AF65-F5344CB8AC3E}">
        <p14:creationId xmlns:p14="http://schemas.microsoft.com/office/powerpoint/2010/main" val="359319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300" y="746507"/>
            <a:ext cx="5186900" cy="397545"/>
          </a:xfrm>
          <a:prstGeom prst="rect">
            <a:avLst/>
          </a:prstGeom>
        </p:spPr>
        <p:txBody>
          <a:bodyPr vert="horz" wrap="square" lIns="0" tIns="12700" rIns="0" bIns="0" rtlCol="0">
            <a:spAutoFit/>
          </a:bodyPr>
          <a:lstStyle/>
          <a:p>
            <a:pPr marL="12700">
              <a:lnSpc>
                <a:spcPts val="2960"/>
              </a:lnSpc>
              <a:spcBef>
                <a:spcPts val="100"/>
              </a:spcBef>
            </a:pPr>
            <a:r>
              <a:rPr lang="en-GB" sz="2400" spc="-10" dirty="0"/>
              <a:t>Selecting Community Projects</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508000" y="1475039"/>
            <a:ext cx="4412200" cy="2525050"/>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What purpose or need is it fulfilling for the community?</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Capacity and manpower - can you manage and complete it?</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Does it align  with any national or local plan/strategy?</a:t>
            </a: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You need to highlight the benefits this project will bring in your application - evidence the need.</a:t>
            </a:r>
          </a:p>
        </p:txBody>
      </p:sp>
      <p:sp>
        <p:nvSpPr>
          <p:cNvPr id="10" name="Slide Number Placeholder 9">
            <a:extLst>
              <a:ext uri="{FF2B5EF4-FFF2-40B4-BE49-F238E27FC236}">
                <a16:creationId xmlns:a16="http://schemas.microsoft.com/office/drawing/2014/main" id="{60100E27-C20A-B246-97AB-78312B071AD8}"/>
              </a:ext>
            </a:extLst>
          </p:cNvPr>
          <p:cNvSpPr>
            <a:spLocks noGrp="1"/>
          </p:cNvSpPr>
          <p:nvPr>
            <p:ph type="sldNum" sz="quarter" idx="7"/>
          </p:nvPr>
        </p:nvSpPr>
        <p:spPr/>
        <p:txBody>
          <a:bodyPr/>
          <a:lstStyle/>
          <a:p>
            <a:fld id="{B6F15528-21DE-4FAA-801E-634DDDAF4B2B}" type="slidenum">
              <a:rPr lang="en-IE" smtClean="0"/>
              <a:t>4</a:t>
            </a:fld>
            <a:endParaRPr lang="en-IE"/>
          </a:p>
        </p:txBody>
      </p:sp>
      <p:pic>
        <p:nvPicPr>
          <p:cNvPr id="8" name="Picture 7" descr="A group of people standing together&#10;&#10;Description automatically generated">
            <a:extLst>
              <a:ext uri="{FF2B5EF4-FFF2-40B4-BE49-F238E27FC236}">
                <a16:creationId xmlns:a16="http://schemas.microsoft.com/office/drawing/2014/main" id="{B4D07FCF-A98B-DA54-E724-7239DF1C2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965" y="1548235"/>
            <a:ext cx="3184753" cy="2048233"/>
          </a:xfrm>
          <a:prstGeom prst="rect">
            <a:avLst/>
          </a:prstGeom>
        </p:spPr>
      </p:pic>
    </p:spTree>
    <p:extLst>
      <p:ext uri="{BB962C8B-B14F-4D97-AF65-F5344CB8AC3E}">
        <p14:creationId xmlns:p14="http://schemas.microsoft.com/office/powerpoint/2010/main" val="2853007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1196" y="788794"/>
            <a:ext cx="7214404" cy="39754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 Archaeology</a:t>
            </a:r>
            <a:endParaRPr spc="-10" dirty="0"/>
          </a:p>
        </p:txBody>
      </p:sp>
      <p:sp>
        <p:nvSpPr>
          <p:cNvPr id="9" name="object 6">
            <a:extLst>
              <a:ext uri="{FF2B5EF4-FFF2-40B4-BE49-F238E27FC236}">
                <a16:creationId xmlns:a16="http://schemas.microsoft.com/office/drawing/2014/main" id="{D2A0B52E-1740-687D-8FC6-4CCFB3F1692E}"/>
              </a:ext>
            </a:extLst>
          </p:cNvPr>
          <p:cNvSpPr txBox="1">
            <a:spLocks/>
          </p:cNvSpPr>
          <p:nvPr/>
        </p:nvSpPr>
        <p:spPr>
          <a:xfrm>
            <a:off x="744000" y="1260475"/>
            <a:ext cx="7596040" cy="3879267"/>
          </a:xfrm>
          <a:prstGeom prst="rect">
            <a:avLst/>
          </a:prstGeom>
        </p:spPr>
        <p:txBody>
          <a:bodyPr vert="horz" wrap="square" lIns="0" tIns="77470"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610"/>
              </a:spcBef>
            </a:pPr>
            <a:r>
              <a:rPr lang="en-IE" sz="1800" b="1" dirty="0">
                <a:solidFill>
                  <a:schemeClr val="tx1">
                    <a:lumMod val="75000"/>
                    <a:lumOff val="25000"/>
                  </a:schemeClr>
                </a:solidFill>
                <a:latin typeface="Museo Sans"/>
                <a:cs typeface="Museo Sans"/>
              </a:rPr>
              <a:t>Community Monuments Fund 2025 (closing date 31 January 2025)</a:t>
            </a:r>
          </a:p>
          <a:p>
            <a:pPr algn="l"/>
            <a:r>
              <a:rPr lang="en-IE" sz="1600" b="0" i="0" dirty="0">
                <a:solidFill>
                  <a:srgbClr val="000000"/>
                </a:solidFill>
                <a:effectLst/>
                <a:latin typeface="Museo Sans"/>
              </a:rPr>
              <a:t>The core aims of this Fund are the conservation, maintenance, protection and presentation of archaeological monuments, by</a:t>
            </a:r>
          </a:p>
          <a:p>
            <a:pPr marL="342900" indent="-342900" algn="l">
              <a:buFont typeface="+mj-lt"/>
              <a:buAutoNum type="arabicPeriod"/>
            </a:pPr>
            <a:r>
              <a:rPr lang="en-IE" sz="1600" b="0" i="0" dirty="0">
                <a:solidFill>
                  <a:srgbClr val="000000"/>
                </a:solidFill>
                <a:effectLst/>
                <a:latin typeface="Museo Sans"/>
              </a:rPr>
              <a:t>Enabling </a:t>
            </a:r>
            <a:r>
              <a:rPr lang="en-IE" sz="1600" dirty="0">
                <a:solidFill>
                  <a:srgbClr val="000000"/>
                </a:solidFill>
                <a:latin typeface="Museo Sans"/>
              </a:rPr>
              <a:t>urgent</a:t>
            </a:r>
            <a:r>
              <a:rPr lang="en-IE" sz="1600" b="0" i="0" dirty="0">
                <a:solidFill>
                  <a:srgbClr val="000000"/>
                </a:solidFill>
                <a:effectLst/>
                <a:latin typeface="Museo Sans"/>
              </a:rPr>
              <a:t> conservation works to be carried out on significant</a:t>
            </a:r>
          </a:p>
          <a:p>
            <a:pPr marL="342900" indent="-342900" algn="l">
              <a:buFont typeface="+mj-lt"/>
              <a:buAutoNum type="arabicPeriod"/>
            </a:pPr>
            <a:r>
              <a:rPr lang="en-IE" sz="1600" b="0" i="0" dirty="0">
                <a:solidFill>
                  <a:srgbClr val="000000"/>
                </a:solidFill>
                <a:effectLst/>
                <a:latin typeface="Museo Sans"/>
              </a:rPr>
              <a:t>building resilience in our monuments,  to enable them to withstand climate change;</a:t>
            </a:r>
          </a:p>
          <a:p>
            <a:pPr marL="342900" indent="-342900" algn="l">
              <a:buFont typeface="+mj-lt"/>
              <a:buAutoNum type="arabicPeriod"/>
            </a:pPr>
            <a:r>
              <a:rPr lang="en-IE" sz="1600" b="0" i="0" dirty="0">
                <a:solidFill>
                  <a:srgbClr val="000000"/>
                </a:solidFill>
                <a:effectLst/>
                <a:latin typeface="Museo Sans"/>
              </a:rPr>
              <a:t>encouraging access to monuments and improve their presentation.</a:t>
            </a:r>
          </a:p>
          <a:p>
            <a:pPr marL="12700">
              <a:lnSpc>
                <a:spcPct val="100000"/>
              </a:lnSpc>
              <a:spcBef>
                <a:spcPts val="610"/>
              </a:spcBef>
            </a:pPr>
            <a:r>
              <a:rPr lang="en-IE" sz="1600" dirty="0">
                <a:solidFill>
                  <a:schemeClr val="tx1">
                    <a:lumMod val="75000"/>
                    <a:lumOff val="25000"/>
                  </a:schemeClr>
                </a:solidFill>
                <a:latin typeface="Museo Sans"/>
                <a:cs typeface="Museo Sans"/>
              </a:rPr>
              <a:t>Communities are encouraged to apply for funding under one of three streams: </a:t>
            </a:r>
            <a:endParaRPr lang="en-IE" sz="1600" b="0" dirty="0">
              <a:solidFill>
                <a:schemeClr val="tx1">
                  <a:lumMod val="75000"/>
                  <a:lumOff val="25000"/>
                </a:schemeClr>
              </a:solidFill>
              <a:latin typeface="Museo Sans"/>
              <a:cs typeface="Museo Sans"/>
            </a:endParaRPr>
          </a:p>
          <a:p>
            <a:pPr marL="298450" indent="-285750">
              <a:lnSpc>
                <a:spcPct val="100000"/>
              </a:lnSpc>
              <a:spcBef>
                <a:spcPts val="610"/>
              </a:spcBef>
              <a:buFont typeface="Arial" panose="020B0604020202020204" pitchFamily="34" charset="0"/>
              <a:buChar char="•"/>
            </a:pPr>
            <a:r>
              <a:rPr lang="en-IE" sz="1600" b="1" dirty="0">
                <a:solidFill>
                  <a:schemeClr val="tx1">
                    <a:lumMod val="75000"/>
                    <a:lumOff val="25000"/>
                  </a:schemeClr>
                </a:solidFill>
                <a:latin typeface="Museo Sans"/>
                <a:cs typeface="Museo Sans"/>
              </a:rPr>
              <a:t>Stream 1:</a:t>
            </a:r>
            <a:r>
              <a:rPr lang="en-IE" sz="1600" b="1" dirty="0">
                <a:solidFill>
                  <a:schemeClr val="accent3">
                    <a:lumMod val="50000"/>
                  </a:schemeClr>
                </a:solidFill>
                <a:latin typeface="Museo Sans"/>
                <a:cs typeface="Museo Sans"/>
              </a:rPr>
              <a:t> </a:t>
            </a:r>
            <a:r>
              <a:rPr lang="en-IE" sz="1600" b="0" dirty="0">
                <a:solidFill>
                  <a:schemeClr val="tx1"/>
                </a:solidFill>
                <a:latin typeface="Museo Sans"/>
                <a:cs typeface="Museo Sans"/>
              </a:rPr>
              <a:t>Up to €100,000 - Essential repairs and capital works to conserve monuments.</a:t>
            </a:r>
          </a:p>
          <a:p>
            <a:pPr marL="298450" indent="-285750">
              <a:spcBef>
                <a:spcPts val="610"/>
              </a:spcBef>
              <a:buFont typeface="Arial" panose="020B0604020202020204" pitchFamily="34" charset="0"/>
              <a:buChar char="•"/>
            </a:pPr>
            <a:r>
              <a:rPr lang="en-IE" sz="1600" b="1" dirty="0">
                <a:solidFill>
                  <a:schemeClr val="tx1">
                    <a:lumMod val="75000"/>
                    <a:lumOff val="25000"/>
                  </a:schemeClr>
                </a:solidFill>
                <a:latin typeface="Museo Sans"/>
                <a:cs typeface="Museo Sans"/>
              </a:rPr>
              <a:t>Stream 2: </a:t>
            </a:r>
            <a:r>
              <a:rPr lang="en-IE" sz="1600" b="0" dirty="0">
                <a:solidFill>
                  <a:schemeClr val="tx1"/>
                </a:solidFill>
                <a:latin typeface="Museo Sans"/>
                <a:cs typeface="Museo Sans"/>
              </a:rPr>
              <a:t>Up to €30,000 - Develop conservation </a:t>
            </a:r>
            <a:r>
              <a:rPr lang="en-IE" sz="1600" dirty="0">
                <a:solidFill>
                  <a:schemeClr val="tx1"/>
                </a:solidFill>
                <a:latin typeface="Museo Sans"/>
                <a:cs typeface="Museo Sans"/>
              </a:rPr>
              <a:t>and management </a:t>
            </a:r>
            <a:r>
              <a:rPr lang="en-IE" sz="1600" b="0" dirty="0">
                <a:solidFill>
                  <a:schemeClr val="tx1"/>
                </a:solidFill>
                <a:latin typeface="Museo Sans"/>
                <a:cs typeface="Museo Sans"/>
              </a:rPr>
              <a:t>plans.</a:t>
            </a:r>
          </a:p>
          <a:p>
            <a:pPr marL="298450" indent="-285750">
              <a:lnSpc>
                <a:spcPct val="100000"/>
              </a:lnSpc>
              <a:spcBef>
                <a:spcPts val="610"/>
              </a:spcBef>
              <a:buFont typeface="Arial" panose="020B0604020202020204" pitchFamily="34" charset="0"/>
              <a:buChar char="•"/>
            </a:pPr>
            <a:r>
              <a:rPr lang="en-IE" sz="1600" b="1" dirty="0">
                <a:solidFill>
                  <a:schemeClr val="tx1">
                    <a:lumMod val="75000"/>
                    <a:lumOff val="25000"/>
                  </a:schemeClr>
                </a:solidFill>
                <a:latin typeface="Museo Sans"/>
                <a:cs typeface="Museo Sans"/>
              </a:rPr>
              <a:t>Stream 3:</a:t>
            </a:r>
            <a:r>
              <a:rPr lang="en-IE" sz="1600" b="1" dirty="0">
                <a:solidFill>
                  <a:schemeClr val="accent3">
                    <a:lumMod val="50000"/>
                  </a:schemeClr>
                </a:solidFill>
                <a:latin typeface="Museo Sans"/>
                <a:cs typeface="Museo Sans"/>
              </a:rPr>
              <a:t> </a:t>
            </a:r>
            <a:r>
              <a:rPr lang="en-IE" sz="1600" b="0" dirty="0">
                <a:solidFill>
                  <a:schemeClr val="tx1"/>
                </a:solidFill>
                <a:latin typeface="Museo Sans"/>
                <a:cs typeface="Museo Sans"/>
              </a:rPr>
              <a:t>Up to €30,000 - Help public access and interpretation of monuments</a:t>
            </a:r>
            <a:r>
              <a:rPr lang="en-IE" sz="1600" dirty="0">
                <a:solidFill>
                  <a:schemeClr val="tx1"/>
                </a:solidFill>
                <a:latin typeface="Museo Sans"/>
                <a:cs typeface="Museo Sans"/>
              </a:rPr>
              <a:t>. </a:t>
            </a:r>
          </a:p>
          <a:p>
            <a:pPr marL="298450" indent="-285750">
              <a:lnSpc>
                <a:spcPct val="100000"/>
              </a:lnSpc>
              <a:spcBef>
                <a:spcPts val="610"/>
              </a:spcBef>
              <a:buFont typeface="Arial" panose="020B0604020202020204" pitchFamily="34" charset="0"/>
              <a:buChar char="•"/>
            </a:pPr>
            <a:endParaRPr lang="en-IE" sz="1600" dirty="0">
              <a:solidFill>
                <a:schemeClr val="tx1"/>
              </a:solidFill>
              <a:latin typeface="Museo Sans"/>
              <a:cs typeface="Museo Sans"/>
            </a:endParaRPr>
          </a:p>
          <a:p>
            <a:pPr marL="12700">
              <a:lnSpc>
                <a:spcPct val="100000"/>
              </a:lnSpc>
              <a:spcBef>
                <a:spcPts val="610"/>
              </a:spcBef>
            </a:pPr>
            <a:r>
              <a:rPr lang="en-IE" sz="1600" dirty="0">
                <a:solidFill>
                  <a:schemeClr val="tx1"/>
                </a:solidFill>
                <a:latin typeface="Museo Sans"/>
                <a:cs typeface="Museo Sans"/>
              </a:rPr>
              <a:t>Info &amp; application forms available at:               </a:t>
            </a:r>
          </a:p>
          <a:p>
            <a:pPr marL="12700">
              <a:lnSpc>
                <a:spcPct val="100000"/>
              </a:lnSpc>
              <a:spcBef>
                <a:spcPts val="610"/>
              </a:spcBef>
            </a:pPr>
            <a:r>
              <a:rPr lang="en-IE" b="1" dirty="0">
                <a:solidFill>
                  <a:schemeClr val="tx1"/>
                </a:solidFill>
                <a:latin typeface="Museo Sans"/>
                <a:cs typeface="Museo Sans"/>
              </a:rPr>
              <a:t>longfordlibrary.ie/heritage/heritage-funding   </a:t>
            </a:r>
            <a:endParaRPr lang="en-IE" b="0" dirty="0">
              <a:solidFill>
                <a:schemeClr val="tx1"/>
              </a:solidFill>
              <a:latin typeface="Museo Sans"/>
              <a:cs typeface="Museo Sans"/>
            </a:endParaRPr>
          </a:p>
        </p:txBody>
      </p:sp>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p:txBody>
          <a:bodyPr/>
          <a:lstStyle/>
          <a:p>
            <a:fld id="{B6F15528-21DE-4FAA-801E-634DDDAF4B2B}" type="slidenum">
              <a:rPr lang="en-IE" smtClean="0"/>
              <a:t>40</a:t>
            </a:fld>
            <a:endParaRPr lang="en-IE"/>
          </a:p>
        </p:txBody>
      </p:sp>
      <p:pic>
        <p:nvPicPr>
          <p:cNvPr id="6" name="Picture 5" descr="A black background with white text&#10;&#10;Description automatically generated">
            <a:extLst>
              <a:ext uri="{FF2B5EF4-FFF2-40B4-BE49-F238E27FC236}">
                <a16:creationId xmlns:a16="http://schemas.microsoft.com/office/drawing/2014/main" id="{0B37103E-D978-1B1E-6D0A-B14B8020CD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3" t="15182" r="6148" b="15351"/>
          <a:stretch/>
        </p:blipFill>
        <p:spPr>
          <a:xfrm>
            <a:off x="6145711" y="4740984"/>
            <a:ext cx="2203269" cy="579871"/>
          </a:xfrm>
          <a:prstGeom prst="rect">
            <a:avLst/>
          </a:prstGeom>
        </p:spPr>
      </p:pic>
    </p:spTree>
    <p:extLst>
      <p:ext uri="{BB962C8B-B14F-4D97-AF65-F5344CB8AC3E}">
        <p14:creationId xmlns:p14="http://schemas.microsoft.com/office/powerpoint/2010/main" val="511175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3999" y="711207"/>
            <a:ext cx="7214404" cy="397545"/>
          </a:xfrm>
          <a:prstGeom prst="rect">
            <a:avLst/>
          </a:prstGeom>
        </p:spPr>
        <p:txBody>
          <a:bodyPr vert="horz" wrap="square" lIns="0" tIns="12700" rIns="0" bIns="0" rtlCol="0">
            <a:spAutoFit/>
          </a:bodyPr>
          <a:lstStyle/>
          <a:p>
            <a:pPr marL="12700" algn="l">
              <a:lnSpc>
                <a:spcPts val="2960"/>
              </a:lnSpc>
              <a:spcBef>
                <a:spcPts val="100"/>
              </a:spcBef>
            </a:pPr>
            <a:r>
              <a:rPr lang="en-GB" spc="-10" dirty="0"/>
              <a:t>Heritage Funding Opportunities – Local</a:t>
            </a:r>
            <a:endParaRPr spc="-10" dirty="0"/>
          </a:p>
        </p:txBody>
      </p:sp>
      <p:sp>
        <p:nvSpPr>
          <p:cNvPr id="3" name="object 6">
            <a:extLst>
              <a:ext uri="{FF2B5EF4-FFF2-40B4-BE49-F238E27FC236}">
                <a16:creationId xmlns:a16="http://schemas.microsoft.com/office/drawing/2014/main" id="{99580979-6C06-4AD3-58DC-21C65D3D4847}"/>
              </a:ext>
            </a:extLst>
          </p:cNvPr>
          <p:cNvSpPr txBox="1">
            <a:spLocks/>
          </p:cNvSpPr>
          <p:nvPr/>
        </p:nvSpPr>
        <p:spPr>
          <a:xfrm>
            <a:off x="743999" y="4841875"/>
            <a:ext cx="4911733" cy="647613"/>
          </a:xfrm>
          <a:prstGeom prst="rect">
            <a:avLst/>
          </a:prstGeom>
        </p:spPr>
        <p:txBody>
          <a:bodyPr vert="horz" wrap="square" lIns="0" tIns="77470"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l">
              <a:spcBef>
                <a:spcPts val="610"/>
              </a:spcBef>
            </a:pPr>
            <a:r>
              <a:rPr lang="en-IE" sz="1600" b="1" dirty="0">
                <a:solidFill>
                  <a:srgbClr val="991C7D"/>
                </a:solidFill>
                <a:latin typeface="Museo Sans 700" panose="02000000000000000000" pitchFamily="50" charset="0"/>
                <a:cs typeface="Museo Sans"/>
              </a:rPr>
              <a:t>For further information email: </a:t>
            </a:r>
            <a:r>
              <a:rPr lang="en-IE" sz="1600" b="1" dirty="0">
                <a:solidFill>
                  <a:srgbClr val="991C7D"/>
                </a:solidFill>
                <a:latin typeface="Museo Sans 700" panose="02000000000000000000" pitchFamily="50" charset="0"/>
                <a:cs typeface="Museo Sans"/>
                <a:hlinkClick r:id="rId2">
                  <a:extLst>
                    <a:ext uri="{A12FA001-AC4F-418D-AE19-62706E023703}">
                      <ahyp:hlinkClr xmlns:ahyp="http://schemas.microsoft.com/office/drawing/2018/hyperlinkcolor" val="tx"/>
                    </a:ext>
                  </a:extLst>
                </a:hlinkClick>
              </a:rPr>
              <a:t>heritage@longfordcoco.ie</a:t>
            </a:r>
            <a:endParaRPr lang="en-IE" sz="1600" b="1" dirty="0">
              <a:solidFill>
                <a:srgbClr val="991C7D"/>
              </a:solidFill>
              <a:latin typeface="Museo Sans 700" panose="02000000000000000000" pitchFamily="50" charset="0"/>
              <a:cs typeface="Museo Sans"/>
            </a:endParaRPr>
          </a:p>
          <a:p>
            <a:pPr marL="12700" algn="l">
              <a:spcBef>
                <a:spcPts val="610"/>
              </a:spcBef>
            </a:pPr>
            <a:endParaRPr lang="en-IE" sz="1600" b="1" dirty="0">
              <a:solidFill>
                <a:srgbClr val="000000"/>
              </a:solidFill>
              <a:latin typeface="Museo Sans"/>
              <a:cs typeface="Museo Sans"/>
            </a:endParaRPr>
          </a:p>
        </p:txBody>
      </p:sp>
      <p:sp>
        <p:nvSpPr>
          <p:cNvPr id="9" name="object 6">
            <a:extLst>
              <a:ext uri="{FF2B5EF4-FFF2-40B4-BE49-F238E27FC236}">
                <a16:creationId xmlns:a16="http://schemas.microsoft.com/office/drawing/2014/main" id="{D2A0B52E-1740-687D-8FC6-4CCFB3F1692E}"/>
              </a:ext>
            </a:extLst>
          </p:cNvPr>
          <p:cNvSpPr txBox="1">
            <a:spLocks/>
          </p:cNvSpPr>
          <p:nvPr/>
        </p:nvSpPr>
        <p:spPr>
          <a:xfrm>
            <a:off x="743999" y="1186339"/>
            <a:ext cx="7596040" cy="3432991"/>
          </a:xfrm>
          <a:prstGeom prst="rect">
            <a:avLst/>
          </a:prstGeom>
        </p:spPr>
        <p:txBody>
          <a:bodyPr vert="horz" wrap="square" lIns="0" tIns="77470" rIns="0" bIns="0" rtlCol="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610"/>
              </a:spcBef>
            </a:pPr>
            <a:r>
              <a:rPr lang="en-IE" sz="1800" b="1" dirty="0">
                <a:solidFill>
                  <a:schemeClr val="tx1">
                    <a:lumMod val="75000"/>
                    <a:lumOff val="25000"/>
                  </a:schemeClr>
                </a:solidFill>
                <a:latin typeface="Museo Sans"/>
                <a:cs typeface="Museo Sans"/>
              </a:rPr>
              <a:t>Longford Heritage Initiatives Fund 2025, (opening February 2025)</a:t>
            </a:r>
            <a:r>
              <a:rPr lang="en-IE" sz="1400" b="0" dirty="0">
                <a:solidFill>
                  <a:schemeClr val="tx1">
                    <a:lumMod val="75000"/>
                    <a:lumOff val="25000"/>
                  </a:schemeClr>
                </a:solidFill>
                <a:latin typeface="Museo Sans"/>
                <a:cs typeface="Museo Sans"/>
              </a:rPr>
              <a:t>–</a:t>
            </a:r>
          </a:p>
          <a:p>
            <a:pPr marL="298450" indent="-285750">
              <a:spcBef>
                <a:spcPts val="610"/>
              </a:spcBef>
              <a:buFont typeface="Arial" panose="020B0604020202020204" pitchFamily="34" charset="0"/>
              <a:buChar char="•"/>
            </a:pPr>
            <a:endParaRPr lang="en-IE" sz="1600" b="0" dirty="0">
              <a:solidFill>
                <a:schemeClr val="tx1"/>
              </a:solidFill>
              <a:latin typeface="Museo Sans"/>
              <a:cs typeface="Museo Sans"/>
            </a:endParaRP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This is a new initiative developed in 2024, to enable communities and heritage groups develop local heritage research and engagement projects. </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Types of projects supported may include:</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Heritage Research: Longford Field Names Project recording, aerial photogrammetry and LiDAR recording of archaeological sites. </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Support for projects and events to celebrate National Heritage Week (August 2025) </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Applications will be via an online application process. </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Support may be subject to funding being made available from other sources. </a:t>
            </a:r>
          </a:p>
          <a:p>
            <a:pPr marL="298450" indent="-285750">
              <a:spcBef>
                <a:spcPts val="610"/>
              </a:spcBef>
              <a:buFont typeface="Arial" panose="020B0604020202020204" pitchFamily="34" charset="0"/>
              <a:buChar char="•"/>
            </a:pPr>
            <a:r>
              <a:rPr lang="en-IE" sz="1600" dirty="0">
                <a:solidFill>
                  <a:schemeClr val="tx1"/>
                </a:solidFill>
                <a:latin typeface="Museo Sans"/>
                <a:cs typeface="Museo Sans"/>
              </a:rPr>
              <a:t>Double-funding with other Longford CoCo schemes will not be supported. </a:t>
            </a:r>
          </a:p>
        </p:txBody>
      </p:sp>
      <p:pic>
        <p:nvPicPr>
          <p:cNvPr id="5" name="Picture 4" descr="A close-up of a sign&#10;&#10;Description automatically generated">
            <a:extLst>
              <a:ext uri="{FF2B5EF4-FFF2-40B4-BE49-F238E27FC236}">
                <a16:creationId xmlns:a16="http://schemas.microsoft.com/office/drawing/2014/main" id="{F7749654-FE7D-06EB-0C63-A103155CF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628" y="4622800"/>
            <a:ext cx="2360352" cy="542881"/>
          </a:xfrm>
          <a:prstGeom prst="rect">
            <a:avLst/>
          </a:prstGeom>
        </p:spPr>
      </p:pic>
      <p:sp>
        <p:nvSpPr>
          <p:cNvPr id="4" name="Slide Number Placeholder 3">
            <a:extLst>
              <a:ext uri="{FF2B5EF4-FFF2-40B4-BE49-F238E27FC236}">
                <a16:creationId xmlns:a16="http://schemas.microsoft.com/office/drawing/2014/main" id="{98AA7E9B-7714-3681-8A26-F19A459F4B2C}"/>
              </a:ext>
            </a:extLst>
          </p:cNvPr>
          <p:cNvSpPr>
            <a:spLocks noGrp="1"/>
          </p:cNvSpPr>
          <p:nvPr>
            <p:ph type="sldNum" sz="quarter" idx="7"/>
          </p:nvPr>
        </p:nvSpPr>
        <p:spPr/>
        <p:txBody>
          <a:bodyPr/>
          <a:lstStyle/>
          <a:p>
            <a:fld id="{B6F15528-21DE-4FAA-801E-634DDDAF4B2B}" type="slidenum">
              <a:rPr lang="en-IE" smtClean="0"/>
              <a:t>41</a:t>
            </a:fld>
            <a:endParaRPr lang="en-IE"/>
          </a:p>
        </p:txBody>
      </p:sp>
    </p:spTree>
    <p:extLst>
      <p:ext uri="{BB962C8B-B14F-4D97-AF65-F5344CB8AC3E}">
        <p14:creationId xmlns:p14="http://schemas.microsoft.com/office/powerpoint/2010/main" val="686189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361" y="515425"/>
            <a:ext cx="8208460" cy="794611"/>
          </a:xfrm>
          <a:prstGeom prst="rect">
            <a:avLst/>
          </a:prstGeom>
        </p:spPr>
        <p:txBody>
          <a:bodyPr vert="horz" wrap="square" lIns="0" tIns="12700" rIns="0" bIns="0" rtlCol="0" anchor="t">
            <a:spAutoFit/>
          </a:bodyPr>
          <a:lstStyle/>
          <a:p>
            <a:pPr marL="12700" algn="l">
              <a:lnSpc>
                <a:spcPts val="2960"/>
              </a:lnSpc>
              <a:spcBef>
                <a:spcPts val="100"/>
              </a:spcBef>
            </a:pPr>
            <a:r>
              <a:rPr lang="en-IE" sz="2400" spc="-10" dirty="0"/>
              <a:t>Fáilte Ireland Regional Festival and Participative Events Fund - Longford Tourism </a:t>
            </a:r>
            <a:endParaRPr lang="en-GB"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56870" y="506794"/>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8" name="TextBox 7">
            <a:extLst>
              <a:ext uri="{FF2B5EF4-FFF2-40B4-BE49-F238E27FC236}">
                <a16:creationId xmlns:a16="http://schemas.microsoft.com/office/drawing/2014/main" id="{7A242C07-3ABF-ED63-B5A7-FA4E56052BAE}"/>
              </a:ext>
            </a:extLst>
          </p:cNvPr>
          <p:cNvSpPr txBox="1"/>
          <p:nvPr/>
        </p:nvSpPr>
        <p:spPr>
          <a:xfrm>
            <a:off x="247338" y="1216571"/>
            <a:ext cx="8541062" cy="4001095"/>
          </a:xfrm>
          <a:prstGeom prst="rect">
            <a:avLst/>
          </a:prstGeom>
          <a:noFill/>
        </p:spPr>
        <p:txBody>
          <a:bodyPr wrap="square" lIns="91440" tIns="45720" rIns="91440" bIns="45720" rtlCol="0" anchor="t">
            <a:spAutoFit/>
          </a:bodyPr>
          <a:lstStyle/>
          <a:p>
            <a:pPr algn="just">
              <a:spcAft>
                <a:spcPts val="400"/>
              </a:spcAft>
            </a:pPr>
            <a:r>
              <a:rPr lang="en-IE" sz="1600" b="1" dirty="0">
                <a:solidFill>
                  <a:srgbClr val="991C7D"/>
                </a:solidFill>
                <a:latin typeface="Museo Sans"/>
                <a:ea typeface="+mn-ea"/>
              </a:rPr>
              <a:t>Aim</a:t>
            </a:r>
            <a:r>
              <a:rPr lang="en-IE" sz="1600" b="1" dirty="0">
                <a:solidFill>
                  <a:srgbClr val="991C7D"/>
                </a:solidFill>
                <a:latin typeface="Museo Sans"/>
              </a:rPr>
              <a:t>:</a:t>
            </a:r>
            <a:r>
              <a:rPr lang="en-IE" sz="1600" b="0" dirty="0">
                <a:solidFill>
                  <a:srgbClr val="000000"/>
                </a:solidFill>
                <a:latin typeface="Museo Sans"/>
              </a:rPr>
              <a:t> </a:t>
            </a:r>
            <a:r>
              <a:rPr lang="en-IE" sz="1600" dirty="0">
                <a:solidFill>
                  <a:srgbClr val="000000"/>
                </a:solidFill>
                <a:latin typeface="Museo Sans 300" panose="02000000000000000000" pitchFamily="50" charset="0"/>
              </a:rPr>
              <a:t>to support festivals/events in driving both domestic and international tourism</a:t>
            </a:r>
            <a:endParaRPr lang="en-IE" sz="1600" b="0" dirty="0">
              <a:solidFill>
                <a:srgbClr val="000000"/>
              </a:solidFill>
              <a:latin typeface="Museo Sans"/>
            </a:endParaRPr>
          </a:p>
          <a:p>
            <a:pPr algn="l">
              <a:spcAft>
                <a:spcPts val="400"/>
              </a:spcAft>
            </a:pPr>
            <a:r>
              <a:rPr lang="en-IE" sz="1600" b="1" dirty="0">
                <a:solidFill>
                  <a:srgbClr val="991C7D"/>
                </a:solidFill>
                <a:latin typeface="Museo Sans"/>
                <a:ea typeface="+mn-ea"/>
              </a:rPr>
              <a:t>Objective</a:t>
            </a:r>
            <a:r>
              <a:rPr lang="en-IE" sz="1600" b="1" dirty="0">
                <a:solidFill>
                  <a:srgbClr val="991C7D"/>
                </a:solidFill>
                <a:latin typeface="Museo Sans"/>
              </a:rPr>
              <a:t>:</a:t>
            </a:r>
            <a:r>
              <a:rPr lang="en-IE" sz="1600" b="0" dirty="0">
                <a:solidFill>
                  <a:srgbClr val="000000"/>
                </a:solidFill>
                <a:latin typeface="Museo Sans"/>
              </a:rPr>
              <a:t> </a:t>
            </a:r>
            <a:r>
              <a:rPr lang="en-IE" sz="1600" dirty="0">
                <a:solidFill>
                  <a:srgbClr val="000000"/>
                </a:solidFill>
                <a:latin typeface="Museo Sans 300" panose="02000000000000000000" pitchFamily="50" charset="0"/>
              </a:rPr>
              <a:t>to support community/voluntary groups organising a diverse range of projects and events </a:t>
            </a:r>
          </a:p>
          <a:p>
            <a:pPr algn="just">
              <a:spcAft>
                <a:spcPts val="400"/>
              </a:spcAft>
            </a:pPr>
            <a:r>
              <a:rPr lang="en-IE" sz="1600" b="1" dirty="0">
                <a:solidFill>
                  <a:srgbClr val="991C7D"/>
                </a:solidFill>
                <a:latin typeface="Museo Sans"/>
                <a:ea typeface="+mn-ea"/>
              </a:rPr>
              <a:t>The festival or event must:</a:t>
            </a:r>
          </a:p>
          <a:p>
            <a:pPr marL="285750" indent="-285750" algn="l">
              <a:spcAft>
                <a:spcPts val="400"/>
              </a:spcAft>
              <a:buFont typeface="Arial" panose="020B0604020202020204" pitchFamily="34" charset="0"/>
              <a:buChar char="•"/>
            </a:pPr>
            <a:r>
              <a:rPr lang="en-IE" sz="1600" dirty="0">
                <a:solidFill>
                  <a:srgbClr val="000000"/>
                </a:solidFill>
                <a:latin typeface="Museo Sans"/>
              </a:rPr>
              <a:t>Take </a:t>
            </a:r>
            <a:r>
              <a:rPr lang="en-IE" sz="1600" b="0" dirty="0">
                <a:solidFill>
                  <a:srgbClr val="000000"/>
                </a:solidFill>
                <a:latin typeface="Museo Sans"/>
              </a:rPr>
              <a:t>place in County Longford</a:t>
            </a:r>
          </a:p>
          <a:p>
            <a:pPr marL="285750" indent="-285750" algn="l">
              <a:spcAft>
                <a:spcPts val="400"/>
              </a:spcAft>
              <a:buFont typeface="Arial" panose="020B0604020202020204" pitchFamily="34" charset="0"/>
              <a:buChar char="•"/>
            </a:pPr>
            <a:r>
              <a:rPr lang="en-IE" sz="1600" dirty="0">
                <a:solidFill>
                  <a:srgbClr val="000000"/>
                </a:solidFill>
                <a:latin typeface="Museo Sans"/>
                <a:ea typeface="+mn-ea"/>
              </a:rPr>
              <a:t>Aim to attract international visitors</a:t>
            </a:r>
            <a:endParaRPr lang="en-IE" sz="1600" b="0" dirty="0">
              <a:solidFill>
                <a:srgbClr val="000000"/>
              </a:solidFill>
              <a:latin typeface="Museo Sans"/>
            </a:endParaRPr>
          </a:p>
          <a:p>
            <a:pPr marL="285750" indent="-285750" algn="l">
              <a:spcAft>
                <a:spcPts val="400"/>
              </a:spcAft>
              <a:buFont typeface="Arial" panose="020B0604020202020204" pitchFamily="34" charset="0"/>
              <a:buChar char="•"/>
            </a:pPr>
            <a:r>
              <a:rPr lang="en-IE" sz="1600" dirty="0">
                <a:solidFill>
                  <a:srgbClr val="000000"/>
                </a:solidFill>
                <a:latin typeface="Museo Sans"/>
              </a:rPr>
              <a:t>Run for two </a:t>
            </a:r>
            <a:r>
              <a:rPr lang="en-IE" sz="1600" b="0" dirty="0">
                <a:solidFill>
                  <a:srgbClr val="000000"/>
                </a:solidFill>
                <a:latin typeface="Museo Sans"/>
              </a:rPr>
              <a:t>consecutive days in </a:t>
            </a:r>
            <a:r>
              <a:rPr lang="en-IE" sz="1600" dirty="0">
                <a:solidFill>
                  <a:srgbClr val="000000"/>
                </a:solidFill>
                <a:latin typeface="Museo Sans"/>
              </a:rPr>
              <a:t>d</a:t>
            </a:r>
            <a:r>
              <a:rPr lang="en-IE" sz="1600" b="0" dirty="0">
                <a:solidFill>
                  <a:srgbClr val="000000"/>
                </a:solidFill>
                <a:latin typeface="Museo Sans"/>
              </a:rPr>
              <a:t>uration</a:t>
            </a:r>
            <a:r>
              <a:rPr lang="en-IE" sz="1600" dirty="0">
                <a:solidFill>
                  <a:srgbClr val="000000"/>
                </a:solidFill>
                <a:latin typeface="Museo Sans"/>
              </a:rPr>
              <a:t> minimum</a:t>
            </a:r>
          </a:p>
          <a:p>
            <a:pPr marL="285750" indent="-285750" algn="l">
              <a:spcAft>
                <a:spcPts val="400"/>
              </a:spcAft>
              <a:buFont typeface="Arial" panose="020B0604020202020204" pitchFamily="34" charset="0"/>
              <a:buChar char="•"/>
            </a:pPr>
            <a:r>
              <a:rPr lang="en-IE" sz="1600" dirty="0">
                <a:solidFill>
                  <a:srgbClr val="000000"/>
                </a:solidFill>
                <a:latin typeface="Museo Sans"/>
              </a:rPr>
              <a:t>Fit</a:t>
            </a:r>
            <a:r>
              <a:rPr lang="en-IE" sz="1600" b="0" dirty="0">
                <a:solidFill>
                  <a:srgbClr val="000000"/>
                </a:solidFill>
                <a:latin typeface="Museo Sans"/>
              </a:rPr>
              <a:t> into one of the following categories:</a:t>
            </a:r>
            <a:r>
              <a:rPr lang="en-IE" sz="1600" dirty="0">
                <a:solidFill>
                  <a:srgbClr val="000000"/>
                </a:solidFill>
                <a:latin typeface="Museo Sans"/>
              </a:rPr>
              <a:t> </a:t>
            </a:r>
            <a:endParaRPr lang="en-IE" sz="1600" dirty="0">
              <a:latin typeface="Museo Sans"/>
            </a:endParaRPr>
          </a:p>
          <a:p>
            <a:pPr algn="l">
              <a:spcAft>
                <a:spcPts val="200"/>
              </a:spcAft>
            </a:pPr>
            <a:r>
              <a:rPr lang="en-IE" sz="1600" dirty="0">
                <a:solidFill>
                  <a:srgbClr val="000000"/>
                </a:solidFill>
                <a:latin typeface="Museo Sans"/>
              </a:rPr>
              <a:t>	</a:t>
            </a:r>
            <a:r>
              <a:rPr lang="en-IE" sz="1600" b="0" dirty="0">
                <a:solidFill>
                  <a:srgbClr val="000000"/>
                </a:solidFill>
                <a:latin typeface="Museo Sans"/>
              </a:rPr>
              <a:t>- General festivals</a:t>
            </a:r>
            <a:r>
              <a:rPr lang="en-IE" sz="1600" dirty="0">
                <a:solidFill>
                  <a:srgbClr val="000000"/>
                </a:solidFill>
                <a:latin typeface="Museo Sans"/>
              </a:rPr>
              <a:t> (</a:t>
            </a:r>
            <a:r>
              <a:rPr lang="en-IE" sz="1600" b="0" dirty="0">
                <a:solidFill>
                  <a:srgbClr val="000000"/>
                </a:solidFill>
                <a:latin typeface="Museo Sans"/>
              </a:rPr>
              <a:t>literary, historic, fairs, traditional culture or family focused</a:t>
            </a:r>
            <a:r>
              <a:rPr lang="en-IE" sz="1600" dirty="0">
                <a:solidFill>
                  <a:srgbClr val="000000"/>
                </a:solidFill>
                <a:latin typeface="Museo Sans"/>
              </a:rPr>
              <a:t>)</a:t>
            </a:r>
            <a:endParaRPr lang="en-IE" sz="1600" b="0" dirty="0">
              <a:solidFill>
                <a:srgbClr val="000000"/>
              </a:solidFill>
              <a:latin typeface="Museo Sans"/>
            </a:endParaRPr>
          </a:p>
          <a:p>
            <a:pPr lvl="0" algn="l">
              <a:spcAft>
                <a:spcPts val="200"/>
              </a:spcAft>
            </a:pPr>
            <a:r>
              <a:rPr lang="en-IE" sz="1600" b="0" dirty="0">
                <a:solidFill>
                  <a:srgbClr val="000000"/>
                </a:solidFill>
                <a:latin typeface="Museo Sans"/>
              </a:rPr>
              <a:t>	- Arts, </a:t>
            </a:r>
            <a:r>
              <a:rPr lang="en-IE" sz="1600" dirty="0">
                <a:solidFill>
                  <a:srgbClr val="000000"/>
                </a:solidFill>
                <a:latin typeface="Museo Sans"/>
              </a:rPr>
              <a:t>music</a:t>
            </a:r>
            <a:r>
              <a:rPr lang="en-IE" sz="1600" b="0" dirty="0">
                <a:solidFill>
                  <a:srgbClr val="000000"/>
                </a:solidFill>
                <a:latin typeface="Museo Sans"/>
              </a:rPr>
              <a:t> </a:t>
            </a:r>
            <a:r>
              <a:rPr lang="en-IE" sz="1600" dirty="0">
                <a:solidFill>
                  <a:srgbClr val="000000"/>
                </a:solidFill>
                <a:latin typeface="Museo Sans"/>
              </a:rPr>
              <a:t>and</a:t>
            </a:r>
            <a:r>
              <a:rPr lang="en-IE" sz="1600" b="0" dirty="0">
                <a:solidFill>
                  <a:srgbClr val="000000"/>
                </a:solidFill>
                <a:latin typeface="Museo Sans"/>
              </a:rPr>
              <a:t> </a:t>
            </a:r>
            <a:r>
              <a:rPr lang="en-IE" sz="1600" dirty="0">
                <a:solidFill>
                  <a:srgbClr val="000000"/>
                </a:solidFill>
                <a:latin typeface="Museo Sans"/>
              </a:rPr>
              <a:t>theatre</a:t>
            </a:r>
            <a:endParaRPr lang="en-IE" sz="1600" b="0" dirty="0">
              <a:solidFill>
                <a:srgbClr val="000000"/>
              </a:solidFill>
              <a:latin typeface="Museo Sans"/>
            </a:endParaRPr>
          </a:p>
          <a:p>
            <a:pPr lvl="0" algn="l">
              <a:spcAft>
                <a:spcPts val="200"/>
              </a:spcAft>
            </a:pPr>
            <a:r>
              <a:rPr lang="en-IE" sz="1600" b="0" dirty="0">
                <a:solidFill>
                  <a:srgbClr val="000000"/>
                </a:solidFill>
                <a:latin typeface="Museo Sans"/>
              </a:rPr>
              <a:t>	- Family </a:t>
            </a:r>
            <a:r>
              <a:rPr lang="en-IE" sz="1600" dirty="0">
                <a:solidFill>
                  <a:srgbClr val="000000"/>
                </a:solidFill>
                <a:latin typeface="Museo Sans"/>
              </a:rPr>
              <a:t>sports</a:t>
            </a:r>
            <a:r>
              <a:rPr lang="en-IE" sz="1600" b="0" dirty="0">
                <a:solidFill>
                  <a:srgbClr val="000000"/>
                </a:solidFill>
                <a:latin typeface="Museo Sans"/>
              </a:rPr>
              <a:t> </a:t>
            </a:r>
            <a:r>
              <a:rPr lang="en-IE" sz="1600" dirty="0">
                <a:solidFill>
                  <a:srgbClr val="000000"/>
                </a:solidFill>
                <a:latin typeface="Museo Sans"/>
              </a:rPr>
              <a:t>and</a:t>
            </a:r>
            <a:r>
              <a:rPr lang="en-IE" sz="1600" b="0" dirty="0">
                <a:solidFill>
                  <a:srgbClr val="000000"/>
                </a:solidFill>
                <a:latin typeface="Museo Sans"/>
              </a:rPr>
              <a:t> </a:t>
            </a:r>
            <a:r>
              <a:rPr lang="en-IE" sz="1600" dirty="0">
                <a:solidFill>
                  <a:srgbClr val="000000"/>
                </a:solidFill>
                <a:latin typeface="Museo Sans"/>
              </a:rPr>
              <a:t>outdoors</a:t>
            </a:r>
            <a:endParaRPr lang="en-IE" sz="1600" b="0" dirty="0">
              <a:solidFill>
                <a:srgbClr val="000000"/>
              </a:solidFill>
              <a:latin typeface="Museo Sans"/>
            </a:endParaRPr>
          </a:p>
          <a:p>
            <a:pPr algn="l">
              <a:spcAft>
                <a:spcPts val="200"/>
              </a:spcAft>
            </a:pPr>
            <a:r>
              <a:rPr lang="en-IE" sz="1600" b="1" dirty="0">
                <a:solidFill>
                  <a:srgbClr val="991C7D"/>
                </a:solidFill>
                <a:latin typeface="Museo Sans"/>
                <a:ea typeface="+mn-ea"/>
              </a:rPr>
              <a:t>Amount: </a:t>
            </a:r>
            <a:r>
              <a:rPr lang="en-IE" sz="1600" b="0" dirty="0">
                <a:solidFill>
                  <a:srgbClr val="000000"/>
                </a:solidFill>
                <a:latin typeface="Museo Sans"/>
              </a:rPr>
              <a:t>A maximum of €4,000 per organisation can be received in any one year with a maximum of </a:t>
            </a:r>
            <a:r>
              <a:rPr lang="en-IE" sz="1600" dirty="0">
                <a:solidFill>
                  <a:srgbClr val="000000"/>
                </a:solidFill>
                <a:latin typeface="Museo Sans"/>
              </a:rPr>
              <a:t>three </a:t>
            </a:r>
            <a:r>
              <a:rPr lang="en-IE" sz="1600" b="0" dirty="0">
                <a:solidFill>
                  <a:srgbClr val="000000"/>
                </a:solidFill>
                <a:latin typeface="Museo Sans"/>
              </a:rPr>
              <a:t>events funded</a:t>
            </a:r>
          </a:p>
          <a:p>
            <a:pPr algn="l">
              <a:spcAft>
                <a:spcPts val="200"/>
              </a:spcAft>
            </a:pPr>
            <a:r>
              <a:rPr lang="en-IE" sz="1600" b="1" dirty="0">
                <a:solidFill>
                  <a:srgbClr val="991C7D"/>
                </a:solidFill>
                <a:latin typeface="Museo Sans"/>
                <a:ea typeface="+mn-ea"/>
              </a:rPr>
              <a:t>Timeline:</a:t>
            </a:r>
            <a:r>
              <a:rPr lang="en-IE" sz="1600" dirty="0">
                <a:solidFill>
                  <a:srgbClr val="000000"/>
                </a:solidFill>
                <a:latin typeface="Museo Sans"/>
              </a:rPr>
              <a:t> </a:t>
            </a:r>
            <a:r>
              <a:rPr lang="en-IE" sz="1600" dirty="0">
                <a:solidFill>
                  <a:srgbClr val="000000"/>
                </a:solidFill>
                <a:latin typeface="Museo Sans 300" panose="02000000000000000000" pitchFamily="50" charset="0"/>
              </a:rPr>
              <a:t>This fund is advertised twice a year for festivals from January to June and from July to December. Round 1 is currently open, accepting applications until Friday, 31 January 2025. </a:t>
            </a:r>
            <a:endParaRPr lang="en-GB" sz="1600" spc="-10" dirty="0"/>
          </a:p>
        </p:txBody>
      </p:sp>
      <p:sp>
        <p:nvSpPr>
          <p:cNvPr id="6" name="Slide Number Placeholder 5">
            <a:extLst>
              <a:ext uri="{FF2B5EF4-FFF2-40B4-BE49-F238E27FC236}">
                <a16:creationId xmlns:a16="http://schemas.microsoft.com/office/drawing/2014/main" id="{F0BA8A81-16C4-928C-A6D8-0413679A8CF6}"/>
              </a:ext>
            </a:extLst>
          </p:cNvPr>
          <p:cNvSpPr>
            <a:spLocks noGrp="1"/>
          </p:cNvSpPr>
          <p:nvPr>
            <p:ph type="sldNum" sz="quarter" idx="7"/>
          </p:nvPr>
        </p:nvSpPr>
        <p:spPr/>
        <p:txBody>
          <a:bodyPr/>
          <a:lstStyle/>
          <a:p>
            <a:fld id="{B6F15528-21DE-4FAA-801E-634DDDAF4B2B}" type="slidenum">
              <a:rPr lang="en-IE" smtClean="0"/>
              <a:t>42</a:t>
            </a:fld>
            <a:endParaRPr lang="en-IE"/>
          </a:p>
        </p:txBody>
      </p:sp>
      <p:sp>
        <p:nvSpPr>
          <p:cNvPr id="7" name="TextBox 6">
            <a:extLst>
              <a:ext uri="{FF2B5EF4-FFF2-40B4-BE49-F238E27FC236}">
                <a16:creationId xmlns:a16="http://schemas.microsoft.com/office/drawing/2014/main" id="{78E5FF4E-7D39-8F1C-3874-0E1DEDF8C525}"/>
              </a:ext>
            </a:extLst>
          </p:cNvPr>
          <p:cNvSpPr txBox="1"/>
          <p:nvPr/>
        </p:nvSpPr>
        <p:spPr>
          <a:xfrm>
            <a:off x="4804347" y="2205603"/>
            <a:ext cx="35446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a:solidFill>
                  <a:srgbClr val="991C7D"/>
                </a:solidFill>
              </a:rPr>
              <a:t>Contact: </a:t>
            </a:r>
          </a:p>
          <a:p>
            <a:pPr algn="l"/>
            <a:r>
              <a:rPr lang="en-GB" sz="1600" b="1" dirty="0">
                <a:solidFill>
                  <a:srgbClr val="991C7D"/>
                </a:solidFill>
              </a:rPr>
              <a:t>Denise Canavan, Tourism Officer </a:t>
            </a:r>
            <a:br>
              <a:rPr lang="en-GB" sz="1600" b="1" dirty="0">
                <a:solidFill>
                  <a:srgbClr val="991C7D"/>
                </a:solidFill>
              </a:rPr>
            </a:br>
            <a:r>
              <a:rPr lang="en-GB" sz="1600" dirty="0">
                <a:latin typeface="Calibri"/>
                <a:cs typeface="Calibri"/>
                <a:hlinkClick r:id="rId4">
                  <a:extLst>
                    <a:ext uri="{A12FA001-AC4F-418D-AE19-62706E023703}">
                      <ahyp:hlinkClr xmlns:ahyp="http://schemas.microsoft.com/office/drawing/2018/hyperlinkcolor" val="tx"/>
                    </a:ext>
                  </a:extLst>
                </a:hlinkClick>
              </a:rPr>
              <a:t>tourism@longfordcoco.ie</a:t>
            </a:r>
            <a:r>
              <a:rPr lang="en-GB" sz="1600" dirty="0">
                <a:latin typeface="Calibri"/>
                <a:cs typeface="Calibri"/>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7587012" y="181523"/>
            <a:ext cx="998188" cy="426185"/>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29285" y="1717984"/>
            <a:ext cx="7841200" cy="3958776"/>
          </a:xfrm>
          <a:prstGeom prst="rect">
            <a:avLst/>
          </a:prstGeom>
        </p:spPr>
        <p:txBody>
          <a:bodyPr vert="horz" wrap="square" lIns="0" tIns="77470" rIns="0" bIns="0" rtlCol="0" anchor="t">
            <a:spAutoFit/>
          </a:bodyPr>
          <a:lstStyle/>
          <a:p>
            <a:pPr marL="298450" indent="-285750">
              <a:spcBef>
                <a:spcPts val="610"/>
              </a:spcBef>
              <a:buFont typeface="Arial" panose="020B0604020202020204" pitchFamily="34" charset="0"/>
              <a:buChar char="•"/>
            </a:pPr>
            <a:r>
              <a:rPr lang="en-IE" dirty="0">
                <a:solidFill>
                  <a:schemeClr val="tx1"/>
                </a:solidFill>
                <a:latin typeface="Museo Sans"/>
                <a:cs typeface="Museo Sans"/>
              </a:rPr>
              <a:t>Purpose: </a:t>
            </a:r>
            <a:r>
              <a:rPr lang="en-IE" b="0" dirty="0">
                <a:solidFill>
                  <a:schemeClr val="tx1"/>
                </a:solidFill>
                <a:latin typeface="Museo Sans"/>
              </a:rPr>
              <a:t>To encourage cultural vibrancy, enhance safety, and improve accessibility during evening hours through community driven initiatives and partnerships.</a:t>
            </a:r>
          </a:p>
          <a:p>
            <a:pPr marL="298450" indent="-285750">
              <a:spcBef>
                <a:spcPts val="610"/>
              </a:spcBef>
              <a:buFont typeface="Arial" panose="020B0604020202020204" pitchFamily="34" charset="0"/>
              <a:buChar char="•"/>
            </a:pPr>
            <a:r>
              <a:rPr lang="en-IE" dirty="0">
                <a:solidFill>
                  <a:schemeClr val="tx1"/>
                </a:solidFill>
                <a:latin typeface="Museo Sans"/>
                <a:cs typeface="Museo Sans"/>
              </a:rPr>
              <a:t>Amount: </a:t>
            </a:r>
            <a:r>
              <a:rPr lang="en-IE" b="0" dirty="0">
                <a:solidFill>
                  <a:schemeClr val="tx1"/>
                </a:solidFill>
                <a:latin typeface="Museo Sans"/>
                <a:cs typeface="Museo Sans"/>
              </a:rPr>
              <a:t>From €500 to €3000 </a:t>
            </a:r>
          </a:p>
          <a:p>
            <a:pPr marL="297180" marR="84455" indent="-285750" algn="just">
              <a:lnSpc>
                <a:spcPts val="1800"/>
              </a:lnSpc>
              <a:spcBef>
                <a:spcPts val="1135"/>
              </a:spcBef>
              <a:buFont typeface="Arial" panose="020B0604020202020204" pitchFamily="34" charset="0"/>
              <a:buChar char="•"/>
              <a:tabLst>
                <a:tab pos="120650" algn="l"/>
              </a:tabLst>
            </a:pPr>
            <a:r>
              <a:rPr lang="en-IE" dirty="0">
                <a:solidFill>
                  <a:schemeClr val="tx1"/>
                </a:solidFill>
                <a:latin typeface="Museo Sans"/>
                <a:cs typeface="Museo Sans"/>
              </a:rPr>
              <a:t>2 Phase application: </a:t>
            </a:r>
          </a:p>
          <a:p>
            <a:pPr marL="297180" marR="84455" indent="-285750" algn="just">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Phase 1: Expression of interest(EOI).Submit a brief overview of your project.</a:t>
            </a:r>
          </a:p>
          <a:p>
            <a:pPr marL="297180" marR="84455" indent="-285750" algn="just">
              <a:lnSpc>
                <a:spcPts val="1800"/>
              </a:lnSpc>
              <a:spcBef>
                <a:spcPts val="1135"/>
              </a:spcBef>
              <a:buFont typeface="Arial" panose="020B0604020202020204" pitchFamily="34" charset="0"/>
              <a:buChar char="•"/>
              <a:tabLst>
                <a:tab pos="120650" algn="l"/>
              </a:tabLst>
            </a:pPr>
            <a:r>
              <a:rPr lang="en-IE" b="0" dirty="0">
                <a:solidFill>
                  <a:schemeClr val="tx1"/>
                </a:solidFill>
                <a:latin typeface="Museo Sans"/>
                <a:cs typeface="Museo Sans"/>
              </a:rPr>
              <a:t>Phase 2: Full application. Shortlisted EOIs will be invited to submit a detailed application, including budgets, quotations and supporting documentation.</a:t>
            </a:r>
          </a:p>
          <a:p>
            <a:pPr marL="297180" marR="84455" indent="-285750" algn="just">
              <a:lnSpc>
                <a:spcPts val="1800"/>
              </a:lnSpc>
              <a:spcBef>
                <a:spcPts val="1135"/>
              </a:spcBef>
              <a:buFont typeface="Arial" panose="020B0604020202020204" pitchFamily="34" charset="0"/>
              <a:buChar char="•"/>
              <a:tabLst>
                <a:tab pos="120650" algn="l"/>
              </a:tabLst>
            </a:pPr>
            <a:r>
              <a:rPr lang="en-IE" dirty="0">
                <a:solidFill>
                  <a:schemeClr val="tx1"/>
                </a:solidFill>
                <a:latin typeface="Museo Sans"/>
                <a:cs typeface="Museo Sans"/>
              </a:rPr>
              <a:t>Project examples: </a:t>
            </a:r>
            <a:r>
              <a:rPr lang="en-IE" b="0" dirty="0">
                <a:solidFill>
                  <a:schemeClr val="tx1"/>
                </a:solidFill>
                <a:latin typeface="Museo Sans"/>
              </a:rPr>
              <a:t>Develop a late-night arts trail with exhibitions and performances, Start a town-based walking group with cuppa after</a:t>
            </a:r>
          </a:p>
          <a:p>
            <a:pPr marL="11430" marR="84455" algn="just">
              <a:lnSpc>
                <a:spcPts val="1800"/>
              </a:lnSpc>
              <a:spcBef>
                <a:spcPts val="1135"/>
              </a:spcBef>
              <a:tabLst>
                <a:tab pos="120650" algn="l"/>
              </a:tabLst>
            </a:pPr>
            <a:r>
              <a:rPr lang="en-IE" dirty="0">
                <a:latin typeface="Museo Sans 700" panose="02000000000000000000" pitchFamily="50" charset="0"/>
                <a:cs typeface="Museo Sans"/>
              </a:rPr>
              <a:t>Contact:</a:t>
            </a:r>
            <a:r>
              <a:rPr lang="en-IE" b="0" dirty="0">
                <a:latin typeface="Museo Sans 700" panose="02000000000000000000" pitchFamily="50" charset="0"/>
                <a:cs typeface="Museo Sans"/>
              </a:rPr>
              <a:t> Karen Reilly Night Time Economy Advisor: </a:t>
            </a:r>
            <a:r>
              <a:rPr lang="en-IE" b="0" dirty="0">
                <a:latin typeface="Museo Sans 700" panose="02000000000000000000" pitchFamily="50" charset="0"/>
                <a:cs typeface="Museo Sans"/>
                <a:hlinkClick r:id="rId4"/>
              </a:rPr>
              <a:t>kreilly@longfordcoco.ie</a:t>
            </a:r>
            <a:endParaRPr lang="en-IE" b="0" dirty="0">
              <a:latin typeface="Museo Sans 700" panose="02000000000000000000" pitchFamily="50" charset="0"/>
              <a:cs typeface="Museo Sans"/>
            </a:endParaRPr>
          </a:p>
          <a:p>
            <a:pPr marL="11430" marR="84455" algn="just">
              <a:lnSpc>
                <a:spcPts val="1800"/>
              </a:lnSpc>
              <a:spcBef>
                <a:spcPts val="1135"/>
              </a:spcBef>
              <a:tabLst>
                <a:tab pos="120650" algn="l"/>
              </a:tabLst>
            </a:pPr>
            <a:endParaRPr lang="en-IE" b="0" dirty="0">
              <a:latin typeface="Museo Sans 700" panose="02000000000000000000" pitchFamily="50" charset="0"/>
              <a:cs typeface="Museo Sans"/>
            </a:endParaRPr>
          </a:p>
          <a:p>
            <a:pPr marL="11430" marR="84455" algn="just">
              <a:lnSpc>
                <a:spcPts val="1800"/>
              </a:lnSpc>
              <a:spcBef>
                <a:spcPts val="1135"/>
              </a:spcBef>
              <a:tabLst>
                <a:tab pos="120650" algn="l"/>
              </a:tabLst>
            </a:pPr>
            <a:endParaRPr lang="en-IE" dirty="0">
              <a:latin typeface="Museo Sans 700" panose="02000000000000000000" pitchFamily="50" charset="0"/>
              <a:cs typeface="Museo Sans"/>
            </a:endParaRPr>
          </a:p>
        </p:txBody>
      </p:sp>
      <p:sp>
        <p:nvSpPr>
          <p:cNvPr id="8" name="Slide Number Placeholder 7">
            <a:extLst>
              <a:ext uri="{FF2B5EF4-FFF2-40B4-BE49-F238E27FC236}">
                <a16:creationId xmlns:a16="http://schemas.microsoft.com/office/drawing/2014/main" id="{B1E8E4B7-5BAC-4991-460A-CB6B6E010B47}"/>
              </a:ext>
            </a:extLst>
          </p:cNvPr>
          <p:cNvSpPr>
            <a:spLocks noGrp="1"/>
          </p:cNvSpPr>
          <p:nvPr>
            <p:ph type="sldNum" sz="quarter" idx="7"/>
          </p:nvPr>
        </p:nvSpPr>
        <p:spPr>
          <a:xfrm>
            <a:off x="7670800" y="5320855"/>
            <a:ext cx="678180" cy="286067"/>
          </a:xfrm>
        </p:spPr>
        <p:txBody>
          <a:bodyPr/>
          <a:lstStyle/>
          <a:p>
            <a:fld id="{B6F15528-21DE-4FAA-801E-634DDDAF4B2B}" type="slidenum">
              <a:rPr lang="en-IE" smtClean="0"/>
              <a:t>43</a:t>
            </a:fld>
            <a:endParaRPr lang="en-IE"/>
          </a:p>
        </p:txBody>
      </p:sp>
      <p:sp>
        <p:nvSpPr>
          <p:cNvPr id="2" name="object 2"/>
          <p:cNvSpPr txBox="1">
            <a:spLocks noGrp="1"/>
          </p:cNvSpPr>
          <p:nvPr>
            <p:ph type="title"/>
          </p:nvPr>
        </p:nvSpPr>
        <p:spPr>
          <a:xfrm>
            <a:off x="858300" y="669296"/>
            <a:ext cx="7583170" cy="1151597"/>
          </a:xfrm>
          <a:prstGeom prst="rect">
            <a:avLst/>
          </a:prstGeom>
        </p:spPr>
        <p:txBody>
          <a:bodyPr vert="horz" wrap="square" lIns="0" tIns="12700" rIns="0" bIns="0" rtlCol="0">
            <a:spAutoFit/>
          </a:bodyPr>
          <a:lstStyle/>
          <a:p>
            <a:pPr marL="12700" algn="l">
              <a:spcBef>
                <a:spcPts val="100"/>
              </a:spcBef>
            </a:pPr>
            <a:r>
              <a:rPr lang="en-GB" sz="2400" spc="-10" dirty="0"/>
              <a:t>Night Time Economy Small Grants scheme</a:t>
            </a:r>
            <a:br>
              <a:rPr lang="en-IE" sz="1800" dirty="0">
                <a:effectLst/>
                <a:latin typeface="Calibri" panose="020F0502020204030204" pitchFamily="34" charset="0"/>
                <a:ea typeface="Calibri" panose="020F0502020204030204" pitchFamily="34" charset="0"/>
              </a:rPr>
            </a:br>
            <a:r>
              <a:rPr lang="en-GB" sz="1600" b="0" dirty="0">
                <a:solidFill>
                  <a:srgbClr val="991C7D"/>
                </a:solidFill>
                <a:latin typeface="Museo Sans 700" panose="02000000000000000000" pitchFamily="50" charset="0"/>
                <a:ea typeface="+mn-ea"/>
              </a:rPr>
              <a:t>Supported by the </a:t>
            </a:r>
            <a:r>
              <a:rPr lang="en-IE" sz="1600" b="0" dirty="0">
                <a:solidFill>
                  <a:srgbClr val="991C7D"/>
                </a:solidFill>
                <a:latin typeface="Museo Sans 700" panose="02000000000000000000" pitchFamily="50" charset="0"/>
                <a:ea typeface="+mn-ea"/>
              </a:rPr>
              <a:t>Department of Tourism, Culture, Arts, Gaeltacht, Sport </a:t>
            </a:r>
            <a:br>
              <a:rPr lang="en-IE" sz="1600" b="0" dirty="0">
                <a:solidFill>
                  <a:srgbClr val="991C7D"/>
                </a:solidFill>
                <a:latin typeface="Museo Sans 700" panose="02000000000000000000" pitchFamily="50" charset="0"/>
                <a:ea typeface="+mn-ea"/>
              </a:rPr>
            </a:br>
            <a:r>
              <a:rPr lang="en-IE" sz="1600" b="0" dirty="0">
                <a:solidFill>
                  <a:srgbClr val="991C7D"/>
                </a:solidFill>
                <a:latin typeface="Museo Sans 700" panose="02000000000000000000" pitchFamily="50" charset="0"/>
                <a:ea typeface="+mn-ea"/>
              </a:rPr>
              <a:t>and Media to develop Longford’s Night Time economy</a:t>
            </a:r>
            <a:br>
              <a:rPr lang="en-IE" sz="1600" b="0" dirty="0">
                <a:solidFill>
                  <a:srgbClr val="991C7D"/>
                </a:solidFill>
                <a:latin typeface="Museo Sans 700" panose="02000000000000000000" pitchFamily="50" charset="0"/>
                <a:ea typeface="+mn-ea"/>
              </a:rPr>
            </a:br>
            <a:endParaRPr sz="1600" b="0" dirty="0">
              <a:solidFill>
                <a:srgbClr val="991C7D"/>
              </a:solidFill>
              <a:latin typeface="Museo Sans 700" panose="02000000000000000000" pitchFamily="50" charset="0"/>
              <a:ea typeface="+mn-ea"/>
            </a:endParaRPr>
          </a:p>
        </p:txBody>
      </p:sp>
      <p:pic>
        <p:nvPicPr>
          <p:cNvPr id="10" name="Picture 9" descr="A blue and white sign with white text&#10;&#10;Description automatically generated">
            <a:extLst>
              <a:ext uri="{FF2B5EF4-FFF2-40B4-BE49-F238E27FC236}">
                <a16:creationId xmlns:a16="http://schemas.microsoft.com/office/drawing/2014/main" id="{B90685B8-E257-64B1-C1C3-A6442F192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352" y="712831"/>
            <a:ext cx="1401983" cy="856767"/>
          </a:xfrm>
          <a:prstGeom prst="rect">
            <a:avLst/>
          </a:prstGeom>
        </p:spPr>
      </p:pic>
    </p:spTree>
    <p:extLst>
      <p:ext uri="{BB962C8B-B14F-4D97-AF65-F5344CB8AC3E}">
        <p14:creationId xmlns:p14="http://schemas.microsoft.com/office/powerpoint/2010/main" val="3910698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CE7AF-B501-6656-8CB1-F28D1B2F60C2}"/>
              </a:ext>
            </a:extLst>
          </p:cNvPr>
          <p:cNvPicPr>
            <a:picLocks noChangeAspect="1"/>
          </p:cNvPicPr>
          <p:nvPr/>
        </p:nvPicPr>
        <p:blipFill>
          <a:blip r:embed="rId3"/>
          <a:stretch>
            <a:fillRect/>
          </a:stretch>
        </p:blipFill>
        <p:spPr>
          <a:xfrm>
            <a:off x="6986021" y="2524404"/>
            <a:ext cx="1397387" cy="1371929"/>
          </a:xfrm>
          <a:prstGeom prst="rect">
            <a:avLst/>
          </a:prstGeom>
        </p:spPr>
      </p:pic>
      <p:sp>
        <p:nvSpPr>
          <p:cNvPr id="2" name="object 2"/>
          <p:cNvSpPr txBox="1">
            <a:spLocks noGrp="1"/>
          </p:cNvSpPr>
          <p:nvPr>
            <p:ph type="title"/>
          </p:nvPr>
        </p:nvSpPr>
        <p:spPr>
          <a:xfrm>
            <a:off x="744000" y="717277"/>
            <a:ext cx="7761780" cy="382605"/>
          </a:xfrm>
          <a:prstGeom prst="rect">
            <a:avLst/>
          </a:prstGeom>
        </p:spPr>
        <p:txBody>
          <a:bodyPr vert="horz" wrap="square" lIns="0" tIns="12700" rIns="0" bIns="0" rtlCol="0" anchor="t">
            <a:spAutoFit/>
          </a:bodyPr>
          <a:lstStyle/>
          <a:p>
            <a:pPr marL="12700" algn="l">
              <a:lnSpc>
                <a:spcPts val="2960"/>
              </a:lnSpc>
              <a:spcBef>
                <a:spcPts val="100"/>
              </a:spcBef>
            </a:pPr>
            <a:r>
              <a:rPr lang="en-IE" sz="2400" spc="-10" dirty="0"/>
              <a:t>County Longford Public Participation Network (PPN) </a:t>
            </a:r>
          </a:p>
        </p:txBody>
      </p:sp>
      <p:pic>
        <p:nvPicPr>
          <p:cNvPr id="3" name="object 3"/>
          <p:cNvPicPr/>
          <p:nvPr/>
        </p:nvPicPr>
        <p:blipFill>
          <a:blip r:embed="rId4"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397298"/>
            <a:ext cx="6940715" cy="3186770"/>
          </a:xfrm>
          <a:prstGeom prst="rect">
            <a:avLst/>
          </a:prstGeom>
        </p:spPr>
        <p:txBody>
          <a:bodyPr vert="horz" wrap="square" lIns="0" tIns="77470" rIns="0" bIns="0" rtlCol="0" anchor="t">
            <a:spAutoFit/>
          </a:bodyPr>
          <a:lstStyle/>
          <a:p>
            <a:pPr marL="12700">
              <a:spcBef>
                <a:spcPts val="610"/>
              </a:spcBef>
            </a:pPr>
            <a:r>
              <a:rPr lang="en-IE" dirty="0">
                <a:latin typeface="Museo Sans 700" panose="02000000000000000000" pitchFamily="50" charset="0"/>
              </a:rPr>
              <a:t>What is County Longford PPN?</a:t>
            </a:r>
          </a:p>
          <a:p>
            <a:pPr marL="298450" indent="-285750">
              <a:spcBef>
                <a:spcPts val="610"/>
              </a:spcBef>
              <a:buFont typeface="Arial"/>
              <a:buChar char="•"/>
            </a:pPr>
            <a:r>
              <a:rPr lang="en-IE" b="0" dirty="0">
                <a:solidFill>
                  <a:schemeClr val="tx1"/>
                </a:solidFill>
                <a:latin typeface="Museo Sans"/>
                <a:cs typeface="Calibri"/>
              </a:rPr>
              <a:t>Main link through which Longford County Council and other decision-making bodies connect with the community, voluntary, social inclusion and environmental sectors.</a:t>
            </a:r>
            <a:endParaRPr lang="en-IE" b="1" dirty="0">
              <a:solidFill>
                <a:schemeClr val="tx1"/>
              </a:solidFill>
              <a:latin typeface="Museo Sans"/>
              <a:cs typeface="Calibri"/>
            </a:endParaRPr>
          </a:p>
          <a:p>
            <a:pPr marL="285750" indent="-285750" algn="l">
              <a:buFont typeface="Arial"/>
              <a:buChar char="•"/>
            </a:pPr>
            <a:r>
              <a:rPr lang="en-IE" b="0" dirty="0">
                <a:solidFill>
                  <a:schemeClr val="tx1"/>
                </a:solidFill>
                <a:latin typeface="Museo Sans"/>
                <a:cs typeface="Calibri"/>
              </a:rPr>
              <a:t>Allows diversity of voices and interests to be facilitated and involved in the decision-making process.</a:t>
            </a:r>
            <a:br>
              <a:rPr lang="en-IE" b="0" dirty="0">
                <a:solidFill>
                  <a:schemeClr val="tx1"/>
                </a:solidFill>
                <a:latin typeface="Museo Sans"/>
                <a:cs typeface="Calibri"/>
              </a:rPr>
            </a:br>
            <a:endParaRPr lang="en-IE" b="1" dirty="0">
              <a:solidFill>
                <a:schemeClr val="tx1"/>
              </a:solidFill>
              <a:latin typeface="Museo Sans"/>
              <a:cs typeface="Calibri"/>
            </a:endParaRPr>
          </a:p>
          <a:p>
            <a:pPr marL="12700">
              <a:spcBef>
                <a:spcPts val="610"/>
              </a:spcBef>
            </a:pPr>
            <a:r>
              <a:rPr lang="en-IE" dirty="0">
                <a:latin typeface="Museo Sans 700" panose="02000000000000000000" pitchFamily="50" charset="0"/>
              </a:rPr>
              <a:t>How is this achieved?</a:t>
            </a:r>
          </a:p>
          <a:p>
            <a:pPr marL="171450" indent="-171450" algn="l">
              <a:buFont typeface="Arial"/>
              <a:buChar char="•"/>
            </a:pPr>
            <a:r>
              <a:rPr lang="en-IE" b="0" dirty="0">
                <a:solidFill>
                  <a:schemeClr val="tx1"/>
                </a:solidFill>
                <a:latin typeface="Museo Sans"/>
              </a:rPr>
              <a:t>Facilitates the election of community representatives to all Longford County Council Committees and other policy making boards and agencies.</a:t>
            </a:r>
            <a:endParaRPr lang="en-IE" dirty="0">
              <a:solidFill>
                <a:schemeClr val="tx1"/>
              </a:solidFill>
              <a:latin typeface="Museo Sans"/>
            </a:endParaRPr>
          </a:p>
          <a:p>
            <a:pPr marL="171450" indent="-171450" algn="l">
              <a:buFont typeface="Arial"/>
              <a:buChar char="•"/>
            </a:pPr>
            <a:r>
              <a:rPr lang="en-IE" b="0" dirty="0">
                <a:solidFill>
                  <a:schemeClr val="tx1"/>
                </a:solidFill>
                <a:latin typeface="Museo Sans"/>
              </a:rPr>
              <a:t>Engage, encourage and support members to participate in public consultations.</a:t>
            </a:r>
          </a:p>
          <a:p>
            <a:pPr marL="171450" indent="-171450" algn="l">
              <a:buFont typeface="Arial"/>
              <a:buChar char="•"/>
            </a:pPr>
            <a:r>
              <a:rPr lang="en-IE" b="0" dirty="0">
                <a:solidFill>
                  <a:schemeClr val="tx1"/>
                </a:solidFill>
                <a:latin typeface="Museo Sans"/>
              </a:rPr>
              <a:t>Act as an information hub</a:t>
            </a:r>
          </a:p>
        </p:txBody>
      </p:sp>
      <p:sp>
        <p:nvSpPr>
          <p:cNvPr id="8" name="Slide Number Placeholder 7">
            <a:extLst>
              <a:ext uri="{FF2B5EF4-FFF2-40B4-BE49-F238E27FC236}">
                <a16:creationId xmlns:a16="http://schemas.microsoft.com/office/drawing/2014/main" id="{D1CACAC1-DCF9-E0EA-026E-5C4404ECD9C7}"/>
              </a:ext>
            </a:extLst>
          </p:cNvPr>
          <p:cNvSpPr>
            <a:spLocks noGrp="1"/>
          </p:cNvSpPr>
          <p:nvPr>
            <p:ph type="sldNum" sz="quarter" idx="7"/>
          </p:nvPr>
        </p:nvSpPr>
        <p:spPr/>
        <p:txBody>
          <a:bodyPr/>
          <a:lstStyle/>
          <a:p>
            <a:fld id="{B6F15528-21DE-4FAA-801E-634DDDAF4B2B}" type="slidenum">
              <a:rPr lang="en-IE" smtClean="0"/>
              <a:t>44</a:t>
            </a:fld>
            <a:endParaRPr lang="en-IE"/>
          </a:p>
        </p:txBody>
      </p:sp>
    </p:spTree>
    <p:extLst>
      <p:ext uri="{BB962C8B-B14F-4D97-AF65-F5344CB8AC3E}">
        <p14:creationId xmlns:p14="http://schemas.microsoft.com/office/powerpoint/2010/main" val="2685931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B162-2009-7755-56D0-EC1D701C17C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B78C6E4-7AAA-A427-6987-8BC83A2F68FF}"/>
              </a:ext>
            </a:extLst>
          </p:cNvPr>
          <p:cNvSpPr txBox="1">
            <a:spLocks noGrp="1"/>
          </p:cNvSpPr>
          <p:nvPr>
            <p:ph type="title"/>
          </p:nvPr>
        </p:nvSpPr>
        <p:spPr>
          <a:xfrm>
            <a:off x="757133" y="717277"/>
            <a:ext cx="7604980" cy="782265"/>
          </a:xfrm>
          <a:prstGeom prst="rect">
            <a:avLst/>
          </a:prstGeom>
        </p:spPr>
        <p:txBody>
          <a:bodyPr vert="horz" wrap="square" lIns="0" tIns="12700" rIns="0" bIns="0" rtlCol="0" anchor="t">
            <a:spAutoFit/>
          </a:bodyPr>
          <a:lstStyle/>
          <a:p>
            <a:pPr marL="12700" algn="l">
              <a:lnSpc>
                <a:spcPts val="2960"/>
              </a:lnSpc>
              <a:spcBef>
                <a:spcPts val="100"/>
              </a:spcBef>
            </a:pPr>
            <a:r>
              <a:rPr lang="en-IE" spc="-10" dirty="0"/>
              <a:t>County Longford Public Participation Network (PPN) </a:t>
            </a:r>
          </a:p>
        </p:txBody>
      </p:sp>
      <p:pic>
        <p:nvPicPr>
          <p:cNvPr id="3" name="object 3">
            <a:extLst>
              <a:ext uri="{FF2B5EF4-FFF2-40B4-BE49-F238E27FC236}">
                <a16:creationId xmlns:a16="http://schemas.microsoft.com/office/drawing/2014/main" id="{F3776361-6DB7-F94C-DC2E-388AA69EAE20}"/>
              </a:ext>
            </a:extLst>
          </p:cNvPr>
          <p:cNvPicPr/>
          <p:nvPr/>
        </p:nvPicPr>
        <p:blipFill>
          <a:blip r:embed="rId3" cstate="print"/>
          <a:stretch>
            <a:fillRect/>
          </a:stretch>
        </p:blipFill>
        <p:spPr>
          <a:xfrm>
            <a:off x="7587012" y="181524"/>
            <a:ext cx="695323" cy="316640"/>
          </a:xfrm>
          <a:prstGeom prst="rect">
            <a:avLst/>
          </a:prstGeom>
        </p:spPr>
      </p:pic>
      <p:sp>
        <p:nvSpPr>
          <p:cNvPr id="4" name="object 4">
            <a:extLst>
              <a:ext uri="{FF2B5EF4-FFF2-40B4-BE49-F238E27FC236}">
                <a16:creationId xmlns:a16="http://schemas.microsoft.com/office/drawing/2014/main" id="{A072C081-E0CE-B185-CE4B-DA998D7FE79A}"/>
              </a:ext>
            </a:extLst>
          </p:cNvPr>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a:extLst>
              <a:ext uri="{FF2B5EF4-FFF2-40B4-BE49-F238E27FC236}">
                <a16:creationId xmlns:a16="http://schemas.microsoft.com/office/drawing/2014/main" id="{8237BD32-7B76-99FD-BC52-D219F994E04E}"/>
              </a:ext>
            </a:extLst>
          </p:cNvPr>
          <p:cNvSpPr txBox="1">
            <a:spLocks noGrp="1"/>
          </p:cNvSpPr>
          <p:nvPr>
            <p:ph type="body" idx="1"/>
          </p:nvPr>
        </p:nvSpPr>
        <p:spPr>
          <a:xfrm>
            <a:off x="757133" y="1667275"/>
            <a:ext cx="7084590" cy="3633046"/>
          </a:xfrm>
          <a:prstGeom prst="rect">
            <a:avLst/>
          </a:prstGeom>
        </p:spPr>
        <p:txBody>
          <a:bodyPr vert="horz" wrap="square" lIns="0" tIns="77470" rIns="0" bIns="0" rtlCol="0" anchor="t">
            <a:spAutoFit/>
          </a:bodyPr>
          <a:lstStyle/>
          <a:p>
            <a:pPr algn="l">
              <a:spcBef>
                <a:spcPts val="610"/>
              </a:spcBef>
            </a:pPr>
            <a:r>
              <a:rPr lang="en-IE" sz="1800" dirty="0">
                <a:latin typeface="Museo Sans 700" panose="02000000000000000000" pitchFamily="50" charset="0"/>
                <a:cs typeface="Segoe UI"/>
              </a:rPr>
              <a:t>Criteria for joining?</a:t>
            </a:r>
          </a:p>
          <a:p>
            <a:pPr marL="742950" lvl="1" indent="-285750" algn="l">
              <a:buFont typeface="Arial"/>
              <a:buChar char="•"/>
            </a:pPr>
            <a:r>
              <a:rPr lang="en-IE" b="0" dirty="0">
                <a:solidFill>
                  <a:schemeClr val="tx1"/>
                </a:solidFill>
                <a:latin typeface="Museo Sans"/>
                <a:cs typeface="Calibri"/>
              </a:rPr>
              <a:t>Are active and have a postal address in County Longford</a:t>
            </a:r>
          </a:p>
          <a:p>
            <a:pPr marL="742950" lvl="1" indent="-285750" algn="l">
              <a:buFont typeface="Arial"/>
              <a:buChar char="•"/>
            </a:pPr>
            <a:r>
              <a:rPr lang="en-IE" b="0" dirty="0">
                <a:solidFill>
                  <a:schemeClr val="tx1"/>
                </a:solidFill>
                <a:latin typeface="Museo Sans"/>
                <a:cs typeface="Calibri"/>
              </a:rPr>
              <a:t>Operate on a </a:t>
            </a:r>
            <a:r>
              <a:rPr lang="en-IE" dirty="0">
                <a:solidFill>
                  <a:schemeClr val="tx1"/>
                </a:solidFill>
                <a:latin typeface="Museo Sans"/>
                <a:cs typeface="Calibri"/>
              </a:rPr>
              <a:t>not-for-profit</a:t>
            </a:r>
            <a:r>
              <a:rPr lang="en-IE" b="0" dirty="0">
                <a:solidFill>
                  <a:schemeClr val="tx1"/>
                </a:solidFill>
                <a:latin typeface="Museo Sans"/>
                <a:cs typeface="Calibri"/>
              </a:rPr>
              <a:t> basis</a:t>
            </a:r>
          </a:p>
          <a:p>
            <a:pPr marL="742950" lvl="1" indent="-285750" algn="l">
              <a:buFont typeface="Arial"/>
              <a:buChar char="•"/>
            </a:pPr>
            <a:r>
              <a:rPr lang="en-IE" b="0" dirty="0">
                <a:solidFill>
                  <a:schemeClr val="tx1"/>
                </a:solidFill>
                <a:latin typeface="Museo Sans"/>
                <a:cs typeface="Calibri"/>
              </a:rPr>
              <a:t>Are </a:t>
            </a:r>
            <a:r>
              <a:rPr lang="en-IE" dirty="0">
                <a:solidFill>
                  <a:schemeClr val="tx1"/>
                </a:solidFill>
                <a:latin typeface="Museo Sans"/>
                <a:cs typeface="Calibri"/>
              </a:rPr>
              <a:t>volunteer-led</a:t>
            </a:r>
            <a:endParaRPr lang="en-IE" b="1" dirty="0">
              <a:solidFill>
                <a:schemeClr val="tx1"/>
              </a:solidFill>
              <a:latin typeface="Museo Sans"/>
              <a:cs typeface="Calibri"/>
            </a:endParaRPr>
          </a:p>
          <a:p>
            <a:pPr marL="742950" lvl="1" indent="-285750" algn="l">
              <a:buFont typeface="Arial"/>
              <a:buChar char="•"/>
            </a:pPr>
            <a:r>
              <a:rPr lang="en-IE" b="0" dirty="0">
                <a:solidFill>
                  <a:schemeClr val="tx1"/>
                </a:solidFill>
                <a:latin typeface="Museo Sans"/>
                <a:cs typeface="Calibri"/>
              </a:rPr>
              <a:t>Have a constitution / set of rules / </a:t>
            </a:r>
            <a:r>
              <a:rPr lang="en-IE" dirty="0">
                <a:solidFill>
                  <a:schemeClr val="tx1"/>
                </a:solidFill>
                <a:latin typeface="Museo Sans"/>
                <a:cs typeface="Calibri"/>
              </a:rPr>
              <a:t>M</a:t>
            </a:r>
            <a:r>
              <a:rPr lang="en-IE" b="0" dirty="0">
                <a:solidFill>
                  <a:schemeClr val="tx1"/>
                </a:solidFill>
                <a:latin typeface="Museo Sans"/>
                <a:cs typeface="Calibri"/>
              </a:rPr>
              <a:t>emorandum of Understanding</a:t>
            </a:r>
          </a:p>
          <a:p>
            <a:pPr marL="742950" lvl="1" indent="-285750" algn="l">
              <a:buFont typeface="Arial"/>
              <a:buChar char="•"/>
            </a:pPr>
            <a:r>
              <a:rPr lang="en-IE" b="0" dirty="0">
                <a:solidFill>
                  <a:schemeClr val="tx1"/>
                </a:solidFill>
                <a:latin typeface="Museo Sans"/>
                <a:cs typeface="Calibri"/>
              </a:rPr>
              <a:t>Meet regularly</a:t>
            </a:r>
          </a:p>
          <a:p>
            <a:pPr marL="742950" lvl="1" indent="-285750" algn="l">
              <a:buFont typeface="Arial"/>
              <a:buChar char="•"/>
            </a:pPr>
            <a:r>
              <a:rPr lang="en-IE" b="0" dirty="0">
                <a:solidFill>
                  <a:schemeClr val="tx1"/>
                </a:solidFill>
                <a:latin typeface="Museo Sans"/>
                <a:cs typeface="Calibri"/>
              </a:rPr>
              <a:t>Are non-party political</a:t>
            </a:r>
          </a:p>
          <a:p>
            <a:pPr marL="12700">
              <a:spcBef>
                <a:spcPts val="610"/>
              </a:spcBef>
            </a:pPr>
            <a:r>
              <a:rPr lang="en-IE" sz="1800" dirty="0">
                <a:latin typeface="Museo Sans 700" panose="02000000000000000000" pitchFamily="50" charset="0"/>
              </a:rPr>
              <a:t>How to apply for membership?</a:t>
            </a:r>
          </a:p>
          <a:p>
            <a:pPr marL="12700">
              <a:spcBef>
                <a:spcPts val="610"/>
              </a:spcBef>
            </a:pPr>
            <a:r>
              <a:rPr lang="en-IE" sz="1800" dirty="0">
                <a:solidFill>
                  <a:srgbClr val="7030A0"/>
                </a:solidFill>
                <a:latin typeface="Museo Sans"/>
              </a:rPr>
              <a:t>        </a:t>
            </a:r>
            <a:r>
              <a:rPr lang="en-IE" sz="1800" dirty="0">
                <a:solidFill>
                  <a:schemeClr val="tx1"/>
                </a:solidFill>
                <a:latin typeface="Museo Sans"/>
              </a:rPr>
              <a:t>Visit: </a:t>
            </a:r>
            <a:r>
              <a:rPr lang="en-IE" sz="1800" dirty="0">
                <a:solidFill>
                  <a:srgbClr val="7030A0"/>
                </a:solidFill>
                <a:latin typeface="Museo Sans"/>
                <a:hlinkClick r:id="rId4"/>
              </a:rPr>
              <a:t>www.longfordppn.ie</a:t>
            </a:r>
            <a:endParaRPr lang="en-IE" sz="1800" dirty="0">
              <a:solidFill>
                <a:srgbClr val="7030A0"/>
              </a:solidFill>
              <a:latin typeface="Museo Sans"/>
            </a:endParaRPr>
          </a:p>
          <a:p>
            <a:pPr marL="12700">
              <a:spcBef>
                <a:spcPts val="610"/>
              </a:spcBef>
            </a:pPr>
            <a:r>
              <a:rPr lang="en-IE" sz="1800" dirty="0">
                <a:latin typeface="Museo Sans 700" panose="02000000000000000000" pitchFamily="50" charset="0"/>
              </a:rPr>
              <a:t>Contact details: </a:t>
            </a:r>
            <a:r>
              <a:rPr lang="en-IE" sz="1800" b="0" dirty="0">
                <a:solidFill>
                  <a:schemeClr val="tx1"/>
                </a:solidFill>
                <a:latin typeface="Museo Sans"/>
              </a:rPr>
              <a:t>Siobhán Cronogue 087 261 5583 or email: </a:t>
            </a:r>
            <a:r>
              <a:rPr lang="en-IE" sz="1800" b="0" dirty="0">
                <a:solidFill>
                  <a:schemeClr val="tx1"/>
                </a:solidFill>
                <a:latin typeface="Museo Sans"/>
                <a:hlinkClick r:id="rId5"/>
              </a:rPr>
              <a:t>scronogue@longfordcoco.ie</a:t>
            </a:r>
            <a:r>
              <a:rPr lang="en-IE" sz="1800" b="0" dirty="0">
                <a:solidFill>
                  <a:schemeClr val="tx1"/>
                </a:solidFill>
                <a:latin typeface="Museo Sans"/>
              </a:rPr>
              <a:t> or publicparticipationnetwork@longfordcoco.ie   </a:t>
            </a:r>
          </a:p>
        </p:txBody>
      </p:sp>
      <p:sp>
        <p:nvSpPr>
          <p:cNvPr id="8" name="Slide Number Placeholder 7">
            <a:extLst>
              <a:ext uri="{FF2B5EF4-FFF2-40B4-BE49-F238E27FC236}">
                <a16:creationId xmlns:a16="http://schemas.microsoft.com/office/drawing/2014/main" id="{6B0DE807-8325-B1B5-F8E5-12F846D27F29}"/>
              </a:ext>
            </a:extLst>
          </p:cNvPr>
          <p:cNvSpPr>
            <a:spLocks noGrp="1"/>
          </p:cNvSpPr>
          <p:nvPr>
            <p:ph type="sldNum" sz="quarter" idx="7"/>
          </p:nvPr>
        </p:nvSpPr>
        <p:spPr/>
        <p:txBody>
          <a:bodyPr/>
          <a:lstStyle/>
          <a:p>
            <a:fld id="{B6F15528-21DE-4FAA-801E-634DDDAF4B2B}" type="slidenum">
              <a:rPr lang="en-IE" smtClean="0"/>
              <a:t>45</a:t>
            </a:fld>
            <a:endParaRPr lang="en-IE"/>
          </a:p>
        </p:txBody>
      </p:sp>
      <p:pic>
        <p:nvPicPr>
          <p:cNvPr id="7" name="Picture 6">
            <a:extLst>
              <a:ext uri="{FF2B5EF4-FFF2-40B4-BE49-F238E27FC236}">
                <a16:creationId xmlns:a16="http://schemas.microsoft.com/office/drawing/2014/main" id="{03732F11-E446-7B2F-9E9E-D62A8748263A}"/>
              </a:ext>
            </a:extLst>
          </p:cNvPr>
          <p:cNvPicPr>
            <a:picLocks noChangeAspect="1"/>
          </p:cNvPicPr>
          <p:nvPr/>
        </p:nvPicPr>
        <p:blipFill>
          <a:blip r:embed="rId6"/>
          <a:stretch>
            <a:fillRect/>
          </a:stretch>
        </p:blipFill>
        <p:spPr>
          <a:xfrm>
            <a:off x="6130522" y="3124593"/>
            <a:ext cx="1530541" cy="1519576"/>
          </a:xfrm>
          <a:prstGeom prst="rect">
            <a:avLst/>
          </a:prstGeom>
        </p:spPr>
      </p:pic>
    </p:spTree>
    <p:extLst>
      <p:ext uri="{BB962C8B-B14F-4D97-AF65-F5344CB8AC3E}">
        <p14:creationId xmlns:p14="http://schemas.microsoft.com/office/powerpoint/2010/main" val="869508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CB52-FA57-0B74-7A2F-522E9539DD3C}"/>
              </a:ext>
            </a:extLst>
          </p:cNvPr>
          <p:cNvSpPr>
            <a:spLocks noGrp="1"/>
          </p:cNvSpPr>
          <p:nvPr>
            <p:ph type="title"/>
          </p:nvPr>
        </p:nvSpPr>
        <p:spPr/>
        <p:txBody>
          <a:bodyPr/>
          <a:lstStyle/>
          <a:p>
            <a:endParaRPr lang="en-IE" dirty="0"/>
          </a:p>
        </p:txBody>
      </p:sp>
      <p:sp>
        <p:nvSpPr>
          <p:cNvPr id="3" name="Text Placeholder 2">
            <a:extLst>
              <a:ext uri="{FF2B5EF4-FFF2-40B4-BE49-F238E27FC236}">
                <a16:creationId xmlns:a16="http://schemas.microsoft.com/office/drawing/2014/main" id="{9B474BB4-90E3-7E72-6B49-54A7D5DC8E7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E296F91-6B88-3EF8-A022-793F13F31D6A}"/>
              </a:ext>
            </a:extLst>
          </p:cNvPr>
          <p:cNvSpPr>
            <a:spLocks noGrp="1"/>
          </p:cNvSpPr>
          <p:nvPr>
            <p:ph type="sldNum" sz="quarter" idx="7"/>
          </p:nvPr>
        </p:nvSpPr>
        <p:spPr/>
        <p:txBody>
          <a:bodyPr/>
          <a:lstStyle/>
          <a:p>
            <a:fld id="{B6F15528-21DE-4FAA-801E-634DDDAF4B2B}" type="slidenum">
              <a:rPr lang="en-IE" smtClean="0"/>
              <a:t>46</a:t>
            </a:fld>
            <a:endParaRPr lang="en-IE"/>
          </a:p>
        </p:txBody>
      </p:sp>
      <p:pic>
        <p:nvPicPr>
          <p:cNvPr id="8" name="Picture 7">
            <a:extLst>
              <a:ext uri="{FF2B5EF4-FFF2-40B4-BE49-F238E27FC236}">
                <a16:creationId xmlns:a16="http://schemas.microsoft.com/office/drawing/2014/main" id="{795CD916-AAAB-B9BD-EB7A-891A0BAC8DF3}"/>
              </a:ext>
            </a:extLst>
          </p:cNvPr>
          <p:cNvPicPr>
            <a:picLocks noChangeAspect="1"/>
          </p:cNvPicPr>
          <p:nvPr/>
        </p:nvPicPr>
        <p:blipFill>
          <a:blip r:embed="rId2"/>
          <a:stretch>
            <a:fillRect/>
          </a:stretch>
        </p:blipFill>
        <p:spPr>
          <a:xfrm>
            <a:off x="355600" y="127182"/>
            <a:ext cx="7684838" cy="5443427"/>
          </a:xfrm>
          <a:prstGeom prst="rect">
            <a:avLst/>
          </a:prstGeom>
        </p:spPr>
      </p:pic>
    </p:spTree>
    <p:extLst>
      <p:ext uri="{BB962C8B-B14F-4D97-AF65-F5344CB8AC3E}">
        <p14:creationId xmlns:p14="http://schemas.microsoft.com/office/powerpoint/2010/main" val="2379100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6289D8-EFD4-5901-43E3-51A6F0466171}"/>
              </a:ext>
            </a:extLst>
          </p:cNvPr>
          <p:cNvSpPr>
            <a:spLocks noGrp="1"/>
          </p:cNvSpPr>
          <p:nvPr>
            <p:ph type="sldNum" sz="quarter" idx="7"/>
          </p:nvPr>
        </p:nvSpPr>
        <p:spPr/>
        <p:txBody>
          <a:bodyPr/>
          <a:lstStyle/>
          <a:p>
            <a:fld id="{B6F15528-21DE-4FAA-801E-634DDDAF4B2B}" type="slidenum">
              <a:rPr lang="en-IE" smtClean="0"/>
              <a:t>47</a:t>
            </a:fld>
            <a:endParaRPr lang="en-IE"/>
          </a:p>
        </p:txBody>
      </p:sp>
      <p:sp>
        <p:nvSpPr>
          <p:cNvPr id="9" name="Text Placeholder 8">
            <a:extLst>
              <a:ext uri="{FF2B5EF4-FFF2-40B4-BE49-F238E27FC236}">
                <a16:creationId xmlns:a16="http://schemas.microsoft.com/office/drawing/2014/main" id="{EC05F422-C06B-0D2A-2F15-6CFEFCE1E5B0}"/>
              </a:ext>
            </a:extLst>
          </p:cNvPr>
          <p:cNvSpPr>
            <a:spLocks noGrp="1"/>
          </p:cNvSpPr>
          <p:nvPr>
            <p:ph type="body" idx="1"/>
          </p:nvPr>
        </p:nvSpPr>
        <p:spPr>
          <a:xfrm>
            <a:off x="446210" y="211311"/>
            <a:ext cx="5881438" cy="400110"/>
          </a:xfrm>
        </p:spPr>
        <p:txBody>
          <a:bodyPr/>
          <a:lstStyle/>
          <a:p>
            <a:r>
              <a:rPr lang="en-GB" sz="2600" dirty="0">
                <a:solidFill>
                  <a:schemeClr val="accent5">
                    <a:lumMod val="75000"/>
                  </a:schemeClr>
                </a:solidFill>
              </a:rPr>
              <a:t>Longford LCRL </a:t>
            </a:r>
            <a:endParaRPr lang="en-IE" sz="2600" dirty="0">
              <a:solidFill>
                <a:schemeClr val="accent5">
                  <a:lumMod val="75000"/>
                </a:schemeClr>
              </a:solidFill>
            </a:endParaRPr>
          </a:p>
        </p:txBody>
      </p:sp>
      <p:pic>
        <p:nvPicPr>
          <p:cNvPr id="10" name="Picture 9" descr="Several brochures with text&#10;&#10;Description automatically generated">
            <a:extLst>
              <a:ext uri="{FF2B5EF4-FFF2-40B4-BE49-F238E27FC236}">
                <a16:creationId xmlns:a16="http://schemas.microsoft.com/office/drawing/2014/main" id="{F37C3F2C-6B4C-959D-1D47-6EC564EB3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61" y="100364"/>
            <a:ext cx="8039529" cy="5620986"/>
          </a:xfrm>
          <a:prstGeom prst="rect">
            <a:avLst/>
          </a:prstGeom>
        </p:spPr>
      </p:pic>
    </p:spTree>
    <p:extLst>
      <p:ext uri="{BB962C8B-B14F-4D97-AF65-F5344CB8AC3E}">
        <p14:creationId xmlns:p14="http://schemas.microsoft.com/office/powerpoint/2010/main" val="1616152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0B4F-D4CA-4D4A-A177-6FD8A6A7A342}"/>
              </a:ext>
            </a:extLst>
          </p:cNvPr>
          <p:cNvSpPr>
            <a:spLocks noGrp="1"/>
          </p:cNvSpPr>
          <p:nvPr>
            <p:ph type="title"/>
          </p:nvPr>
        </p:nvSpPr>
        <p:spPr>
          <a:xfrm>
            <a:off x="306794" y="664570"/>
            <a:ext cx="5802009" cy="437850"/>
          </a:xfrm>
        </p:spPr>
        <p:txBody>
          <a:bodyPr anchor="b">
            <a:normAutofit/>
          </a:bodyPr>
          <a:lstStyle/>
          <a:p>
            <a:pPr algn="l"/>
            <a:r>
              <a:rPr lang="en-IE" dirty="0"/>
              <a:t>Summary of important points</a:t>
            </a:r>
          </a:p>
        </p:txBody>
      </p:sp>
      <p:sp>
        <p:nvSpPr>
          <p:cNvPr id="3" name="Content Placeholder 2">
            <a:extLst>
              <a:ext uri="{FF2B5EF4-FFF2-40B4-BE49-F238E27FC236}">
                <a16:creationId xmlns:a16="http://schemas.microsoft.com/office/drawing/2014/main" id="{C4705A99-E36C-46E4-BEC6-9C06702C5273}"/>
              </a:ext>
            </a:extLst>
          </p:cNvPr>
          <p:cNvSpPr>
            <a:spLocks noGrp="1"/>
          </p:cNvSpPr>
          <p:nvPr>
            <p:ph idx="1"/>
          </p:nvPr>
        </p:nvSpPr>
        <p:spPr>
          <a:xfrm>
            <a:off x="306794" y="1230583"/>
            <a:ext cx="4163605" cy="3956304"/>
          </a:xfrm>
        </p:spPr>
        <p:txBody>
          <a:bodyPr anchor="t">
            <a:noAutofit/>
          </a:bodyPr>
          <a:lstStyle/>
          <a:p>
            <a:pPr marL="285750" indent="-285750">
              <a:lnSpc>
                <a:spcPct val="90000"/>
              </a:lnSpc>
              <a:spcAft>
                <a:spcPts val="600"/>
              </a:spcAft>
              <a:buFont typeface="Arial" panose="020B0604020202020204" pitchFamily="34" charset="0"/>
              <a:buChar char="•"/>
            </a:pPr>
            <a:r>
              <a:rPr lang="en-IE" sz="1800" b="0" dirty="0">
                <a:solidFill>
                  <a:schemeClr val="tx1"/>
                </a:solidFill>
              </a:rPr>
              <a:t>Competitive process</a:t>
            </a:r>
            <a:endParaRPr lang="en-US" dirty="0">
              <a:solidFill>
                <a:schemeClr val="tx1"/>
              </a:solidFill>
            </a:endParaRPr>
          </a:p>
          <a:p>
            <a:pPr marL="285750" indent="-285750">
              <a:lnSpc>
                <a:spcPct val="90000"/>
              </a:lnSpc>
              <a:spcAft>
                <a:spcPts val="600"/>
              </a:spcAft>
              <a:buFont typeface="Arial" panose="020B0604020202020204" pitchFamily="34" charset="0"/>
              <a:buChar char="•"/>
            </a:pPr>
            <a:r>
              <a:rPr lang="en-IE" sz="1800" b="0" dirty="0">
                <a:solidFill>
                  <a:schemeClr val="tx1"/>
                </a:solidFill>
              </a:rPr>
              <a:t>Terms and Conditions of scheme</a:t>
            </a:r>
            <a:endParaRPr lang="en-IE" dirty="0">
              <a:solidFill>
                <a:schemeClr val="tx1"/>
              </a:solidFill>
            </a:endParaRPr>
          </a:p>
          <a:p>
            <a:pPr marL="285750" indent="-285750">
              <a:lnSpc>
                <a:spcPct val="90000"/>
              </a:lnSpc>
              <a:spcAft>
                <a:spcPts val="600"/>
              </a:spcAft>
              <a:buFont typeface="Arial" panose="020B0604020202020204" pitchFamily="34" charset="0"/>
              <a:buChar char="•"/>
            </a:pPr>
            <a:r>
              <a:rPr lang="en-IE" sz="1800" b="0" dirty="0">
                <a:solidFill>
                  <a:schemeClr val="tx1"/>
                </a:solidFill>
              </a:rPr>
              <a:t>Eligibility</a:t>
            </a:r>
          </a:p>
          <a:p>
            <a:pPr marL="285750" indent="-285750">
              <a:lnSpc>
                <a:spcPct val="90000"/>
              </a:lnSpc>
              <a:spcAft>
                <a:spcPts val="600"/>
              </a:spcAft>
              <a:buFont typeface="Arial" panose="020B0604020202020204" pitchFamily="34" charset="0"/>
              <a:buChar char="•"/>
            </a:pPr>
            <a:r>
              <a:rPr lang="en-IE" sz="1800" b="0" dirty="0">
                <a:solidFill>
                  <a:schemeClr val="tx1"/>
                </a:solidFill>
              </a:rPr>
              <a:t>Costs and funding sources</a:t>
            </a:r>
          </a:p>
          <a:p>
            <a:pPr marL="285750" indent="-285750">
              <a:lnSpc>
                <a:spcPct val="90000"/>
              </a:lnSpc>
              <a:spcAft>
                <a:spcPts val="600"/>
              </a:spcAft>
              <a:buFont typeface="Arial" panose="020B0604020202020204" pitchFamily="34" charset="0"/>
              <a:buChar char="•"/>
            </a:pPr>
            <a:r>
              <a:rPr lang="en-IE" sz="1800" b="0" dirty="0">
                <a:solidFill>
                  <a:schemeClr val="tx1"/>
                </a:solidFill>
              </a:rPr>
              <a:t>Capital versus operational costs</a:t>
            </a:r>
          </a:p>
          <a:p>
            <a:pPr marL="285750" indent="-285750">
              <a:lnSpc>
                <a:spcPct val="90000"/>
              </a:lnSpc>
              <a:spcAft>
                <a:spcPts val="600"/>
              </a:spcAft>
              <a:buFont typeface="Arial" panose="020B0604020202020204" pitchFamily="34" charset="0"/>
              <a:buChar char="•"/>
            </a:pPr>
            <a:r>
              <a:rPr lang="en-IE" sz="1800" b="0" dirty="0">
                <a:solidFill>
                  <a:schemeClr val="tx1"/>
                </a:solidFill>
              </a:rPr>
              <a:t>Matched funding requirements?</a:t>
            </a:r>
          </a:p>
          <a:p>
            <a:pPr marL="285750" indent="-285750">
              <a:lnSpc>
                <a:spcPct val="90000"/>
              </a:lnSpc>
              <a:spcAft>
                <a:spcPts val="600"/>
              </a:spcAft>
              <a:buFont typeface="Arial" panose="020B0604020202020204" pitchFamily="34" charset="0"/>
              <a:buChar char="•"/>
            </a:pPr>
            <a:r>
              <a:rPr lang="en-IE" sz="1800" b="0" dirty="0">
                <a:solidFill>
                  <a:schemeClr val="tx1"/>
                </a:solidFill>
              </a:rPr>
              <a:t>Deadlines and timelines for delivery</a:t>
            </a:r>
          </a:p>
          <a:p>
            <a:pPr marL="285750" indent="-285750">
              <a:lnSpc>
                <a:spcPct val="90000"/>
              </a:lnSpc>
              <a:spcAft>
                <a:spcPts val="600"/>
              </a:spcAft>
              <a:buFont typeface="Arial" panose="020B0604020202020204" pitchFamily="34" charset="0"/>
              <a:buChar char="•"/>
            </a:pPr>
            <a:r>
              <a:rPr lang="en-IE" sz="1800" b="0" dirty="0">
                <a:solidFill>
                  <a:schemeClr val="tx1"/>
                </a:solidFill>
              </a:rPr>
              <a:t>Online applications vs paper forms</a:t>
            </a:r>
          </a:p>
          <a:p>
            <a:pPr marL="285750" indent="-285750">
              <a:lnSpc>
                <a:spcPct val="90000"/>
              </a:lnSpc>
              <a:spcAft>
                <a:spcPts val="600"/>
              </a:spcAft>
              <a:buFont typeface="Arial" panose="020B0604020202020204" pitchFamily="34" charset="0"/>
              <a:buChar char="•"/>
            </a:pPr>
            <a:r>
              <a:rPr lang="en-IE" sz="1800" b="0" dirty="0">
                <a:solidFill>
                  <a:schemeClr val="tx1"/>
                </a:solidFill>
              </a:rPr>
              <a:t>Apply for Tax Clearance status</a:t>
            </a:r>
          </a:p>
          <a:p>
            <a:pPr marL="285750" indent="-285750">
              <a:lnSpc>
                <a:spcPct val="90000"/>
              </a:lnSpc>
              <a:spcAft>
                <a:spcPts val="600"/>
              </a:spcAft>
              <a:buFont typeface="Arial" panose="020B0604020202020204" pitchFamily="34" charset="0"/>
              <a:buChar char="•"/>
            </a:pPr>
            <a:r>
              <a:rPr lang="en-IE" sz="1800" b="0" dirty="0">
                <a:solidFill>
                  <a:schemeClr val="tx1"/>
                </a:solidFill>
              </a:rPr>
              <a:t>GPS coordinates / Eircode</a:t>
            </a:r>
          </a:p>
          <a:p>
            <a:pPr marL="285750" indent="-285750">
              <a:lnSpc>
                <a:spcPct val="90000"/>
              </a:lnSpc>
              <a:spcAft>
                <a:spcPts val="600"/>
              </a:spcAft>
              <a:buFont typeface="Arial" panose="020B0604020202020204" pitchFamily="34" charset="0"/>
              <a:buChar char="•"/>
            </a:pPr>
            <a:r>
              <a:rPr lang="en-IE" sz="1800" b="0" dirty="0">
                <a:solidFill>
                  <a:schemeClr val="tx1"/>
                </a:solidFill>
              </a:rPr>
              <a:t>Supporting documentation</a:t>
            </a:r>
          </a:p>
          <a:p>
            <a:pPr marL="285750" indent="-285750">
              <a:lnSpc>
                <a:spcPct val="90000"/>
              </a:lnSpc>
              <a:spcAft>
                <a:spcPts val="600"/>
              </a:spcAft>
              <a:buFont typeface="Arial" panose="020B0604020202020204" pitchFamily="34" charset="0"/>
              <a:buChar char="•"/>
            </a:pPr>
            <a:r>
              <a:rPr lang="en-IE" sz="1800" dirty="0">
                <a:solidFill>
                  <a:schemeClr val="tx1"/>
                </a:solidFill>
              </a:rPr>
              <a:t>Changes to the project</a:t>
            </a:r>
          </a:p>
          <a:p>
            <a:pPr marL="285750" indent="-285750">
              <a:lnSpc>
                <a:spcPct val="90000"/>
              </a:lnSpc>
              <a:spcAft>
                <a:spcPts val="600"/>
              </a:spcAft>
              <a:buFont typeface="Arial" panose="020B0604020202020204" pitchFamily="34" charset="0"/>
              <a:buChar char="•"/>
            </a:pPr>
            <a:endParaRPr lang="en-IE" sz="1800" b="0" dirty="0">
              <a:solidFill>
                <a:schemeClr val="tx1"/>
              </a:solidFill>
            </a:endParaRPr>
          </a:p>
        </p:txBody>
      </p:sp>
      <p:sp>
        <p:nvSpPr>
          <p:cNvPr id="4" name="object 4">
            <a:extLst>
              <a:ext uri="{FF2B5EF4-FFF2-40B4-BE49-F238E27FC236}">
                <a16:creationId xmlns:a16="http://schemas.microsoft.com/office/drawing/2014/main" id="{634B5DCD-1A3A-DBF2-83AE-94A4115E09CC}"/>
              </a:ext>
            </a:extLst>
          </p:cNvPr>
          <p:cNvSpPr/>
          <p:nvPr/>
        </p:nvSpPr>
        <p:spPr>
          <a:xfrm>
            <a:off x="306794" y="57925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5" name="Picture 4">
            <a:extLst>
              <a:ext uri="{FF2B5EF4-FFF2-40B4-BE49-F238E27FC236}">
                <a16:creationId xmlns:a16="http://schemas.microsoft.com/office/drawing/2014/main" id="{1B624445-1697-1604-7DBF-FD8F9411649B}"/>
              </a:ext>
            </a:extLst>
          </p:cNvPr>
          <p:cNvPicPr>
            <a:picLocks noChangeAspect="1"/>
          </p:cNvPicPr>
          <p:nvPr/>
        </p:nvPicPr>
        <p:blipFill>
          <a:blip r:embed="rId3"/>
          <a:stretch>
            <a:fillRect/>
          </a:stretch>
        </p:blipFill>
        <p:spPr>
          <a:xfrm>
            <a:off x="7917886" y="224603"/>
            <a:ext cx="695004" cy="317019"/>
          </a:xfrm>
          <a:prstGeom prst="rect">
            <a:avLst/>
          </a:prstGeom>
        </p:spPr>
      </p:pic>
      <p:pic>
        <p:nvPicPr>
          <p:cNvPr id="6" name="Picture 5">
            <a:extLst>
              <a:ext uri="{FF2B5EF4-FFF2-40B4-BE49-F238E27FC236}">
                <a16:creationId xmlns:a16="http://schemas.microsoft.com/office/drawing/2014/main" id="{4A1CB8DD-D524-3494-3CBE-C9DBE7CD4B00}"/>
              </a:ext>
            </a:extLst>
          </p:cNvPr>
          <p:cNvPicPr>
            <a:picLocks noChangeAspect="1"/>
          </p:cNvPicPr>
          <p:nvPr/>
        </p:nvPicPr>
        <p:blipFill>
          <a:blip r:embed="rId4"/>
          <a:stretch>
            <a:fillRect/>
          </a:stretch>
        </p:blipFill>
        <p:spPr>
          <a:xfrm>
            <a:off x="452115" y="5303386"/>
            <a:ext cx="7590178" cy="6097"/>
          </a:xfrm>
          <a:prstGeom prst="rect">
            <a:avLst/>
          </a:prstGeom>
        </p:spPr>
      </p:pic>
      <p:sp>
        <p:nvSpPr>
          <p:cNvPr id="7" name="Slide Number Placeholder 6">
            <a:extLst>
              <a:ext uri="{FF2B5EF4-FFF2-40B4-BE49-F238E27FC236}">
                <a16:creationId xmlns:a16="http://schemas.microsoft.com/office/drawing/2014/main" id="{4ACA6489-D92C-E771-9162-A4F83DBFB661}"/>
              </a:ext>
            </a:extLst>
          </p:cNvPr>
          <p:cNvSpPr>
            <a:spLocks noGrp="1"/>
          </p:cNvSpPr>
          <p:nvPr>
            <p:ph type="sldNum" sz="quarter" idx="7"/>
          </p:nvPr>
        </p:nvSpPr>
        <p:spPr/>
        <p:txBody>
          <a:bodyPr/>
          <a:lstStyle/>
          <a:p>
            <a:fld id="{B6F15528-21DE-4FAA-801E-634DDDAF4B2B}" type="slidenum">
              <a:rPr lang="en-IE" smtClean="0"/>
              <a:t>48</a:t>
            </a:fld>
            <a:endParaRPr lang="en-IE"/>
          </a:p>
        </p:txBody>
      </p:sp>
      <p:pic>
        <p:nvPicPr>
          <p:cNvPr id="9" name="Picture 8">
            <a:extLst>
              <a:ext uri="{FF2B5EF4-FFF2-40B4-BE49-F238E27FC236}">
                <a16:creationId xmlns:a16="http://schemas.microsoft.com/office/drawing/2014/main" id="{898F3755-697B-0520-BE27-1D3971F39B83}"/>
              </a:ext>
            </a:extLst>
          </p:cNvPr>
          <p:cNvPicPr>
            <a:picLocks noChangeAspect="1"/>
          </p:cNvPicPr>
          <p:nvPr/>
        </p:nvPicPr>
        <p:blipFill>
          <a:blip r:embed="rId5"/>
          <a:stretch>
            <a:fillRect/>
          </a:stretch>
        </p:blipFill>
        <p:spPr>
          <a:xfrm>
            <a:off x="4809115" y="1639614"/>
            <a:ext cx="3233178" cy="2151533"/>
          </a:xfrm>
          <a:prstGeom prst="rect">
            <a:avLst/>
          </a:prstGeom>
        </p:spPr>
      </p:pic>
      <p:sp>
        <p:nvSpPr>
          <p:cNvPr id="8" name="TextBox 7">
            <a:extLst>
              <a:ext uri="{FF2B5EF4-FFF2-40B4-BE49-F238E27FC236}">
                <a16:creationId xmlns:a16="http://schemas.microsoft.com/office/drawing/2014/main" id="{BDD3CA91-0464-56D4-BB80-0FCBE9FE0218}"/>
              </a:ext>
            </a:extLst>
          </p:cNvPr>
          <p:cNvSpPr txBox="1"/>
          <p:nvPr/>
        </p:nvSpPr>
        <p:spPr>
          <a:xfrm>
            <a:off x="4952896" y="4118546"/>
            <a:ext cx="29611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IE" sz="2400" b="1" dirty="0">
                <a:solidFill>
                  <a:srgbClr val="991C7D"/>
                </a:solidFill>
              </a:rPr>
              <a:t>Expectations</a:t>
            </a:r>
          </a:p>
          <a:p>
            <a:pPr algn="l"/>
            <a:r>
              <a:rPr lang="en-IE" sz="2400" b="1" dirty="0">
                <a:solidFill>
                  <a:srgbClr val="991C7D"/>
                </a:solidFill>
              </a:rPr>
              <a:t>Help is Available</a:t>
            </a:r>
          </a:p>
        </p:txBody>
      </p:sp>
    </p:spTree>
    <p:extLst>
      <p:ext uri="{BB962C8B-B14F-4D97-AF65-F5344CB8AC3E}">
        <p14:creationId xmlns:p14="http://schemas.microsoft.com/office/powerpoint/2010/main" val="1261328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94EF-C1FB-F1F0-97F5-AADB1555A980}"/>
            </a:ext>
          </a:extLst>
        </p:cNvPr>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0E171CA-5B28-931C-8DF8-2EB7C36A7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
            <a:ext cx="9042400" cy="5723708"/>
          </a:xfrm>
          <a:prstGeom prst="rect">
            <a:avLst/>
          </a:prstGeom>
        </p:spPr>
      </p:pic>
      <p:pic>
        <p:nvPicPr>
          <p:cNvPr id="11" name="Picture 10" descr="Icon&#10;&#10;Description automatically generated">
            <a:extLst>
              <a:ext uri="{FF2B5EF4-FFF2-40B4-BE49-F238E27FC236}">
                <a16:creationId xmlns:a16="http://schemas.microsoft.com/office/drawing/2014/main" id="{0A35DFAA-A301-4171-960F-5CE3113AA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 y="-2358"/>
            <a:ext cx="9044337" cy="5723708"/>
          </a:xfrm>
          <a:prstGeom prst="rect">
            <a:avLst/>
          </a:prstGeom>
        </p:spPr>
      </p:pic>
      <p:sp>
        <p:nvSpPr>
          <p:cNvPr id="5" name="object 5">
            <a:extLst>
              <a:ext uri="{FF2B5EF4-FFF2-40B4-BE49-F238E27FC236}">
                <a16:creationId xmlns:a16="http://schemas.microsoft.com/office/drawing/2014/main" id="{CEB2F635-182E-30E0-1CFF-FF67608E4A84}"/>
              </a:ext>
            </a:extLst>
          </p:cNvPr>
          <p:cNvSpPr txBox="1"/>
          <p:nvPr/>
        </p:nvSpPr>
        <p:spPr>
          <a:xfrm>
            <a:off x="2751006" y="5096650"/>
            <a:ext cx="1518920" cy="277495"/>
          </a:xfrm>
          <a:prstGeom prst="rect">
            <a:avLst/>
          </a:prstGeom>
        </p:spPr>
        <p:txBody>
          <a:bodyPr vert="horz" wrap="square" lIns="0" tIns="12700" rIns="0" bIns="0" rtlCol="0">
            <a:spAutoFit/>
          </a:bodyPr>
          <a:lstStyle/>
          <a:p>
            <a:pPr marL="12700">
              <a:lnSpc>
                <a:spcPct val="100000"/>
              </a:lnSpc>
              <a:spcBef>
                <a:spcPts val="100"/>
              </a:spcBef>
            </a:pPr>
            <a:r>
              <a:rPr sz="1650" spc="-25" dirty="0">
                <a:solidFill>
                  <a:srgbClr val="B19763"/>
                </a:solidFill>
                <a:latin typeface="MuseoSans-300"/>
                <a:cs typeface="MuseoSans-300"/>
              </a:rPr>
              <a:t>longfordcoco.ie</a:t>
            </a:r>
            <a:endParaRPr sz="1650" dirty="0">
              <a:latin typeface="MuseoSans-300"/>
              <a:cs typeface="MuseoSans-300"/>
            </a:endParaRPr>
          </a:p>
        </p:txBody>
      </p:sp>
      <p:pic>
        <p:nvPicPr>
          <p:cNvPr id="7" name="Picture 6" descr="Logo, company name&#10;&#10;Description automatically generated">
            <a:extLst>
              <a:ext uri="{FF2B5EF4-FFF2-40B4-BE49-F238E27FC236}">
                <a16:creationId xmlns:a16="http://schemas.microsoft.com/office/drawing/2014/main" id="{55179B89-A443-D47F-66B1-30B6429DD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600" y="346075"/>
            <a:ext cx="1219200" cy="556009"/>
          </a:xfrm>
          <a:prstGeom prst="rect">
            <a:avLst/>
          </a:prstGeom>
        </p:spPr>
      </p:pic>
      <p:sp>
        <p:nvSpPr>
          <p:cNvPr id="3" name="object 3">
            <a:extLst>
              <a:ext uri="{FF2B5EF4-FFF2-40B4-BE49-F238E27FC236}">
                <a16:creationId xmlns:a16="http://schemas.microsoft.com/office/drawing/2014/main" id="{99D8EEE5-347F-EE61-1793-B0CA9B25E228}"/>
              </a:ext>
            </a:extLst>
          </p:cNvPr>
          <p:cNvSpPr txBox="1">
            <a:spLocks noGrp="1"/>
          </p:cNvSpPr>
          <p:nvPr>
            <p:ph type="title"/>
          </p:nvPr>
        </p:nvSpPr>
        <p:spPr>
          <a:xfrm>
            <a:off x="2090215" y="1558753"/>
            <a:ext cx="5656785" cy="1859483"/>
          </a:xfrm>
          <a:prstGeom prst="rect">
            <a:avLst/>
          </a:prstGeom>
        </p:spPr>
        <p:txBody>
          <a:bodyPr vert="horz" wrap="square" lIns="0" tIns="12700" rIns="0" bIns="0" rtlCol="0">
            <a:spAutoFit/>
          </a:bodyPr>
          <a:lstStyle/>
          <a:p>
            <a:pPr marL="12700" marR="5080">
              <a:lnSpc>
                <a:spcPts val="3600"/>
              </a:lnSpc>
              <a:spcBef>
                <a:spcPts val="280"/>
              </a:spcBef>
            </a:pPr>
            <a:r>
              <a:rPr lang="en-GB" sz="3400" b="0" spc="-10" dirty="0">
                <a:solidFill>
                  <a:srgbClr val="FFFFFF"/>
                </a:solidFill>
                <a:latin typeface="Museo Sans 700" panose="02000000000000000000" pitchFamily="50" charset="0"/>
                <a:cs typeface="MuseoSans-300"/>
              </a:rPr>
              <a:t>Pathways to Funding</a:t>
            </a:r>
            <a:r>
              <a:rPr sz="3400" b="0" spc="-10" dirty="0">
                <a:solidFill>
                  <a:srgbClr val="FFFFFF"/>
                </a:solidFill>
                <a:latin typeface="Museo Sans 700" panose="02000000000000000000" pitchFamily="50" charset="0"/>
                <a:cs typeface="MuseoSans-300"/>
              </a:rPr>
              <a:t> </a:t>
            </a:r>
            <a:br>
              <a:rPr lang="en-GB"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Community Grant Schemes</a:t>
            </a:r>
            <a:br>
              <a:rPr lang="en-IE" sz="3400" b="0" spc="-10" dirty="0">
                <a:solidFill>
                  <a:srgbClr val="FFFFFF"/>
                </a:solidFill>
                <a:latin typeface="Museo Sans 700" panose="02000000000000000000" pitchFamily="50" charset="0"/>
                <a:cs typeface="MuseoSans-300"/>
              </a:rPr>
            </a:br>
            <a:br>
              <a:rPr lang="en-IE" sz="3400" b="0" spc="-10" dirty="0">
                <a:solidFill>
                  <a:srgbClr val="FFFFFF"/>
                </a:solidFill>
                <a:latin typeface="Museo Sans 700" panose="02000000000000000000" pitchFamily="50" charset="0"/>
                <a:cs typeface="MuseoSans-300"/>
              </a:rPr>
            </a:br>
            <a:r>
              <a:rPr lang="en-IE" sz="3400" b="0" spc="-10" dirty="0">
                <a:solidFill>
                  <a:srgbClr val="FFFFFF"/>
                </a:solidFill>
                <a:latin typeface="Museo Sans 700" panose="02000000000000000000" pitchFamily="50" charset="0"/>
                <a:cs typeface="MuseoSans-300"/>
              </a:rPr>
              <a:t>Information Sessions 2025</a:t>
            </a:r>
            <a:endParaRPr sz="3400" dirty="0">
              <a:latin typeface="Museo Sans 700" panose="02000000000000000000" pitchFamily="50" charset="0"/>
              <a:cs typeface="MuseoSans-300"/>
            </a:endParaRPr>
          </a:p>
        </p:txBody>
      </p:sp>
      <p:sp>
        <p:nvSpPr>
          <p:cNvPr id="4" name="object 4">
            <a:extLst>
              <a:ext uri="{FF2B5EF4-FFF2-40B4-BE49-F238E27FC236}">
                <a16:creationId xmlns:a16="http://schemas.microsoft.com/office/drawing/2014/main" id="{C57CB708-8A57-1D2F-CB3C-1BA4A88460F8}"/>
              </a:ext>
            </a:extLst>
          </p:cNvPr>
          <p:cNvSpPr txBox="1"/>
          <p:nvPr/>
        </p:nvSpPr>
        <p:spPr>
          <a:xfrm>
            <a:off x="2127118" y="3611647"/>
            <a:ext cx="4873289" cy="697113"/>
          </a:xfrm>
          <a:prstGeom prst="rect">
            <a:avLst/>
          </a:prstGeom>
        </p:spPr>
        <p:txBody>
          <a:bodyPr vert="horz" wrap="square" lIns="0" tIns="27939" rIns="0" bIns="0" rtlCol="0" anchor="t">
            <a:spAutoFit/>
          </a:bodyPr>
          <a:lstStyle/>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Longford Library – Tuesday 14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Ballymahon Library – Wednesday, 15 January</a:t>
            </a:r>
          </a:p>
          <a:p>
            <a:pPr marL="12700" marR="5080" algn="l">
              <a:lnSpc>
                <a:spcPts val="1600"/>
              </a:lnSpc>
              <a:spcBef>
                <a:spcPts val="219"/>
              </a:spcBef>
            </a:pPr>
            <a:r>
              <a:rPr lang="en-GB" sz="1600" b="1" dirty="0">
                <a:solidFill>
                  <a:schemeClr val="bg1"/>
                </a:solidFill>
                <a:latin typeface="Museo Sans 500" panose="02000000000000000000" pitchFamily="50" charset="0"/>
                <a:cs typeface="MuseoSans-500"/>
              </a:rPr>
              <a:t>Granard Library – Thursday, 16 January</a:t>
            </a:r>
          </a:p>
        </p:txBody>
      </p:sp>
      <p:sp>
        <p:nvSpPr>
          <p:cNvPr id="2" name="Slide Number Placeholder 1">
            <a:extLst>
              <a:ext uri="{FF2B5EF4-FFF2-40B4-BE49-F238E27FC236}">
                <a16:creationId xmlns:a16="http://schemas.microsoft.com/office/drawing/2014/main" id="{7ADCBAA9-C403-44F6-BCD5-82CF85380625}"/>
              </a:ext>
            </a:extLst>
          </p:cNvPr>
          <p:cNvSpPr>
            <a:spLocks noGrp="1"/>
          </p:cNvSpPr>
          <p:nvPr>
            <p:ph type="sldNum" sz="quarter" idx="7"/>
          </p:nvPr>
        </p:nvSpPr>
        <p:spPr/>
        <p:txBody>
          <a:bodyPr/>
          <a:lstStyle/>
          <a:p>
            <a:fld id="{B6F15528-21DE-4FAA-801E-634DDDAF4B2B}" type="slidenum">
              <a:rPr lang="en-IE" smtClean="0"/>
              <a:t>49</a:t>
            </a:fld>
            <a:endParaRPr lang="en-IE"/>
          </a:p>
        </p:txBody>
      </p:sp>
    </p:spTree>
    <p:extLst>
      <p:ext uri="{BB962C8B-B14F-4D97-AF65-F5344CB8AC3E}">
        <p14:creationId xmlns:p14="http://schemas.microsoft.com/office/powerpoint/2010/main" val="98257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717E-6445-B80D-5816-A3EA8E7FDD40}"/>
              </a:ext>
            </a:extLst>
          </p:cNvPr>
          <p:cNvSpPr>
            <a:spLocks noGrp="1"/>
          </p:cNvSpPr>
          <p:nvPr>
            <p:ph type="title"/>
          </p:nvPr>
        </p:nvSpPr>
        <p:spPr>
          <a:xfrm>
            <a:off x="687247" y="684627"/>
            <a:ext cx="7091900" cy="369332"/>
          </a:xfrm>
        </p:spPr>
        <p:txBody>
          <a:bodyPr wrap="square" lIns="0" tIns="0" rIns="0" bIns="0" anchor="t">
            <a:spAutoFit/>
          </a:bodyPr>
          <a:lstStyle/>
          <a:p>
            <a:r>
              <a:rPr lang="en-IE" sz="2400" dirty="0"/>
              <a:t>Standard requirements for groups applying</a:t>
            </a:r>
          </a:p>
        </p:txBody>
      </p:sp>
      <p:sp>
        <p:nvSpPr>
          <p:cNvPr id="3" name="Text Placeholder 2">
            <a:extLst>
              <a:ext uri="{FF2B5EF4-FFF2-40B4-BE49-F238E27FC236}">
                <a16:creationId xmlns:a16="http://schemas.microsoft.com/office/drawing/2014/main" id="{A9281500-6E81-C50E-1FAC-FC18124FA908}"/>
              </a:ext>
            </a:extLst>
          </p:cNvPr>
          <p:cNvSpPr>
            <a:spLocks noGrp="1"/>
          </p:cNvSpPr>
          <p:nvPr>
            <p:ph type="body" idx="1"/>
          </p:nvPr>
        </p:nvSpPr>
        <p:spPr>
          <a:xfrm>
            <a:off x="522355" y="1237057"/>
            <a:ext cx="5002139" cy="3154710"/>
          </a:xfrm>
        </p:spPr>
        <p:txBody>
          <a:bodyPr wrap="square" lIns="0" tIns="0" rIns="0" bIns="0" anchor="t">
            <a:spAutoFit/>
          </a:bodyPr>
          <a:lstStyle/>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Governance structures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Membership of the PPN </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Bank account in groups name</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Procurement - evidence of quotes/full tender process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Insurance - public liability and adequate cover</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Child protection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Event management plan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Compliance – tax, p</a:t>
            </a:r>
            <a:r>
              <a:rPr lang="en-GB" b="0" dirty="0" err="1">
                <a:solidFill>
                  <a:schemeClr val="tx1"/>
                </a:solidFill>
                <a:latin typeface="Museo Sans"/>
              </a:rPr>
              <a:t>lanning</a:t>
            </a:r>
            <a:r>
              <a:rPr lang="en-GB" b="0" dirty="0">
                <a:solidFill>
                  <a:schemeClr val="tx1"/>
                </a:solidFill>
                <a:latin typeface="Museo Sans"/>
              </a:rPr>
              <a:t>, building regulations, health and safety and fire codes</a:t>
            </a:r>
            <a:endParaRPr lang="en-IE" b="0" dirty="0">
              <a:solidFill>
                <a:schemeClr val="tx1"/>
              </a:solidFill>
              <a:latin typeface="Museo Sans"/>
            </a:endParaRP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Acknowledgement of the funding source</a:t>
            </a:r>
          </a:p>
          <a:p>
            <a:endParaRPr lang="en-IE" dirty="0"/>
          </a:p>
        </p:txBody>
      </p:sp>
      <p:pic>
        <p:nvPicPr>
          <p:cNvPr id="4" name="Picture 3">
            <a:extLst>
              <a:ext uri="{FF2B5EF4-FFF2-40B4-BE49-F238E27FC236}">
                <a16:creationId xmlns:a16="http://schemas.microsoft.com/office/drawing/2014/main" id="{6487BF74-68D1-2ABB-00C5-DA9F77D18368}"/>
              </a:ext>
            </a:extLst>
          </p:cNvPr>
          <p:cNvPicPr>
            <a:picLocks noChangeAspect="1"/>
          </p:cNvPicPr>
          <p:nvPr/>
        </p:nvPicPr>
        <p:blipFill>
          <a:blip r:embed="rId3"/>
          <a:stretch>
            <a:fillRect/>
          </a:stretch>
        </p:blipFill>
        <p:spPr>
          <a:xfrm>
            <a:off x="687247" y="620332"/>
            <a:ext cx="7590178" cy="6097"/>
          </a:xfrm>
          <a:prstGeom prst="rect">
            <a:avLst/>
          </a:prstGeom>
        </p:spPr>
      </p:pic>
      <p:pic>
        <p:nvPicPr>
          <p:cNvPr id="5" name="object 3">
            <a:extLst>
              <a:ext uri="{FF2B5EF4-FFF2-40B4-BE49-F238E27FC236}">
                <a16:creationId xmlns:a16="http://schemas.microsoft.com/office/drawing/2014/main" id="{1CCCD1AB-5FD1-5C6B-FD2A-E9906E619A70}"/>
              </a:ext>
            </a:extLst>
          </p:cNvPr>
          <p:cNvPicPr/>
          <p:nvPr/>
        </p:nvPicPr>
        <p:blipFill>
          <a:blip r:embed="rId4" cstate="print"/>
          <a:stretch>
            <a:fillRect/>
          </a:stretch>
        </p:blipFill>
        <p:spPr>
          <a:xfrm>
            <a:off x="7587012" y="181524"/>
            <a:ext cx="695323" cy="316640"/>
          </a:xfrm>
          <a:prstGeom prst="rect">
            <a:avLst/>
          </a:prstGeom>
        </p:spPr>
      </p:pic>
      <p:pic>
        <p:nvPicPr>
          <p:cNvPr id="6" name="Picture 5">
            <a:extLst>
              <a:ext uri="{FF2B5EF4-FFF2-40B4-BE49-F238E27FC236}">
                <a16:creationId xmlns:a16="http://schemas.microsoft.com/office/drawing/2014/main" id="{AE0A1E71-2DB3-E535-87E5-9DEF53DED249}"/>
              </a:ext>
            </a:extLst>
          </p:cNvPr>
          <p:cNvPicPr>
            <a:picLocks noChangeAspect="1"/>
          </p:cNvPicPr>
          <p:nvPr/>
        </p:nvPicPr>
        <p:blipFill>
          <a:blip r:embed="rId5"/>
          <a:stretch>
            <a:fillRect/>
          </a:stretch>
        </p:blipFill>
        <p:spPr>
          <a:xfrm>
            <a:off x="5657260" y="1893883"/>
            <a:ext cx="2532029" cy="1933584"/>
          </a:xfrm>
          <a:prstGeom prst="rect">
            <a:avLst/>
          </a:prstGeom>
        </p:spPr>
      </p:pic>
      <p:pic>
        <p:nvPicPr>
          <p:cNvPr id="7" name="Picture 6">
            <a:extLst>
              <a:ext uri="{FF2B5EF4-FFF2-40B4-BE49-F238E27FC236}">
                <a16:creationId xmlns:a16="http://schemas.microsoft.com/office/drawing/2014/main" id="{ADCCE53C-382B-A58A-EF69-4781998208CF}"/>
              </a:ext>
            </a:extLst>
          </p:cNvPr>
          <p:cNvPicPr>
            <a:picLocks noChangeAspect="1"/>
          </p:cNvPicPr>
          <p:nvPr/>
        </p:nvPicPr>
        <p:blipFill>
          <a:blip r:embed="rId3"/>
          <a:stretch>
            <a:fillRect/>
          </a:stretch>
        </p:blipFill>
        <p:spPr>
          <a:xfrm>
            <a:off x="599111" y="5146675"/>
            <a:ext cx="7590178" cy="6097"/>
          </a:xfrm>
          <a:prstGeom prst="rect">
            <a:avLst/>
          </a:prstGeom>
        </p:spPr>
      </p:pic>
      <p:sp>
        <p:nvSpPr>
          <p:cNvPr id="8" name="Slide Number Placeholder 7">
            <a:extLst>
              <a:ext uri="{FF2B5EF4-FFF2-40B4-BE49-F238E27FC236}">
                <a16:creationId xmlns:a16="http://schemas.microsoft.com/office/drawing/2014/main" id="{4A61D936-4008-9FC7-1572-C4BA6E133E1D}"/>
              </a:ext>
            </a:extLst>
          </p:cNvPr>
          <p:cNvSpPr>
            <a:spLocks noGrp="1"/>
          </p:cNvSpPr>
          <p:nvPr>
            <p:ph type="sldNum" sz="quarter" idx="7"/>
          </p:nvPr>
        </p:nvSpPr>
        <p:spPr/>
        <p:txBody>
          <a:bodyPr/>
          <a:lstStyle/>
          <a:p>
            <a:fld id="{B6F15528-21DE-4FAA-801E-634DDDAF4B2B}" type="slidenum">
              <a:rPr lang="en-IE" smtClean="0"/>
              <a:t>5</a:t>
            </a:fld>
            <a:endParaRPr lang="en-IE"/>
          </a:p>
        </p:txBody>
      </p:sp>
    </p:spTree>
    <p:extLst>
      <p:ext uri="{BB962C8B-B14F-4D97-AF65-F5344CB8AC3E}">
        <p14:creationId xmlns:p14="http://schemas.microsoft.com/office/powerpoint/2010/main" val="94340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4000" y="670698"/>
            <a:ext cx="5186900" cy="397545"/>
          </a:xfrm>
          <a:prstGeom prst="rect">
            <a:avLst/>
          </a:prstGeom>
        </p:spPr>
        <p:txBody>
          <a:bodyPr vert="horz" wrap="square" lIns="0" tIns="12700" rIns="0" bIns="0" rtlCol="0" anchor="t">
            <a:spAutoFit/>
          </a:bodyPr>
          <a:lstStyle/>
          <a:p>
            <a:pPr marL="12700">
              <a:lnSpc>
                <a:spcPts val="2960"/>
              </a:lnSpc>
              <a:spcBef>
                <a:spcPts val="100"/>
              </a:spcBef>
            </a:pPr>
            <a:r>
              <a:rPr lang="en-GB" sz="2400" spc="-10" dirty="0"/>
              <a:t>Identify the right funding scheme</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744000" y="1342085"/>
            <a:ext cx="5025584" cy="2663550"/>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Capital funding or small scale/equipment or contribution to something else?</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Read the scheme outline – some departmental schemes have particular target areas or types of projects they will fund, or conditions to funding</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Note eligible and ineligible expenditure</a:t>
            </a:r>
          </a:p>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Funding thresholds – how much do you need from the scheme? Can you provide match funding?</a:t>
            </a:r>
          </a:p>
          <a:p>
            <a:pPr marL="355600" indent="-342900">
              <a:lnSpc>
                <a:spcPct val="100000"/>
              </a:lnSpc>
              <a:spcBef>
                <a:spcPts val="610"/>
              </a:spcBef>
              <a:buFont typeface="Arial" panose="020B0604020202020204" pitchFamily="34" charset="0"/>
              <a:buChar char="•"/>
            </a:pPr>
            <a:endParaRPr lang="en-IE" sz="2000" b="0" dirty="0">
              <a:solidFill>
                <a:schemeClr val="tx1"/>
              </a:solidFill>
              <a:latin typeface="Museo Sans"/>
              <a:cs typeface="Museo Sans"/>
            </a:endParaRPr>
          </a:p>
        </p:txBody>
      </p:sp>
      <p:pic>
        <p:nvPicPr>
          <p:cNvPr id="8" name="Picture 7">
            <a:extLst>
              <a:ext uri="{FF2B5EF4-FFF2-40B4-BE49-F238E27FC236}">
                <a16:creationId xmlns:a16="http://schemas.microsoft.com/office/drawing/2014/main" id="{0BAEF2C4-406A-E16F-F87E-1EAEEA5CA348}"/>
              </a:ext>
            </a:extLst>
          </p:cNvPr>
          <p:cNvPicPr>
            <a:picLocks noChangeAspect="1"/>
          </p:cNvPicPr>
          <p:nvPr/>
        </p:nvPicPr>
        <p:blipFill rotWithShape="1">
          <a:blip r:embed="rId4"/>
          <a:srcRect t="189" r="7160" b="379"/>
          <a:stretch/>
        </p:blipFill>
        <p:spPr>
          <a:xfrm>
            <a:off x="6048001" y="611576"/>
            <a:ext cx="2661499" cy="1853614"/>
          </a:xfrm>
          <a:prstGeom prst="rect">
            <a:avLst/>
          </a:prstGeom>
        </p:spPr>
      </p:pic>
      <p:pic>
        <p:nvPicPr>
          <p:cNvPr id="10" name="Picture 9">
            <a:extLst>
              <a:ext uri="{FF2B5EF4-FFF2-40B4-BE49-F238E27FC236}">
                <a16:creationId xmlns:a16="http://schemas.microsoft.com/office/drawing/2014/main" id="{80F98175-22AD-98E3-C4AD-C4481313D99F}"/>
              </a:ext>
            </a:extLst>
          </p:cNvPr>
          <p:cNvPicPr>
            <a:picLocks noChangeAspect="1"/>
          </p:cNvPicPr>
          <p:nvPr/>
        </p:nvPicPr>
        <p:blipFill rotWithShape="1">
          <a:blip r:embed="rId5"/>
          <a:srcRect r="3827" b="379"/>
          <a:stretch/>
        </p:blipFill>
        <p:spPr>
          <a:xfrm>
            <a:off x="6046275" y="2924385"/>
            <a:ext cx="2668279" cy="1857463"/>
          </a:xfrm>
          <a:prstGeom prst="rect">
            <a:avLst/>
          </a:prstGeom>
        </p:spPr>
      </p:pic>
      <p:sp>
        <p:nvSpPr>
          <p:cNvPr id="11" name="Slide Number Placeholder 10">
            <a:extLst>
              <a:ext uri="{FF2B5EF4-FFF2-40B4-BE49-F238E27FC236}">
                <a16:creationId xmlns:a16="http://schemas.microsoft.com/office/drawing/2014/main" id="{A1CC50DB-1A57-EF05-CD85-1DBCFB4327D9}"/>
              </a:ext>
            </a:extLst>
          </p:cNvPr>
          <p:cNvSpPr>
            <a:spLocks noGrp="1"/>
          </p:cNvSpPr>
          <p:nvPr>
            <p:ph type="sldNum" sz="quarter" idx="7"/>
          </p:nvPr>
        </p:nvSpPr>
        <p:spPr/>
        <p:txBody>
          <a:bodyPr/>
          <a:lstStyle/>
          <a:p>
            <a:fld id="{B6F15528-21DE-4FAA-801E-634DDDAF4B2B}" type="slidenum">
              <a:rPr lang="en-IE" smtClean="0"/>
              <a:t>6</a:t>
            </a:fld>
            <a:endParaRPr lang="en-IE"/>
          </a:p>
        </p:txBody>
      </p:sp>
    </p:spTree>
    <p:extLst>
      <p:ext uri="{BB962C8B-B14F-4D97-AF65-F5344CB8AC3E}">
        <p14:creationId xmlns:p14="http://schemas.microsoft.com/office/powerpoint/2010/main" val="303197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0B4F-D4CA-4D4A-A177-6FD8A6A7A342}"/>
              </a:ext>
            </a:extLst>
          </p:cNvPr>
          <p:cNvSpPr>
            <a:spLocks noGrp="1"/>
          </p:cNvSpPr>
          <p:nvPr>
            <p:ph type="title"/>
          </p:nvPr>
        </p:nvSpPr>
        <p:spPr>
          <a:xfrm>
            <a:off x="324194" y="619311"/>
            <a:ext cx="6841414" cy="437850"/>
          </a:xfrm>
        </p:spPr>
        <p:txBody>
          <a:bodyPr anchor="b">
            <a:normAutofit/>
          </a:bodyPr>
          <a:lstStyle/>
          <a:p>
            <a:pPr algn="l"/>
            <a:r>
              <a:rPr lang="en-IE" sz="2400" dirty="0"/>
              <a:t>Importance of completing the application</a:t>
            </a:r>
          </a:p>
        </p:txBody>
      </p:sp>
      <p:sp>
        <p:nvSpPr>
          <p:cNvPr id="3" name="Content Placeholder 2">
            <a:extLst>
              <a:ext uri="{FF2B5EF4-FFF2-40B4-BE49-F238E27FC236}">
                <a16:creationId xmlns:a16="http://schemas.microsoft.com/office/drawing/2014/main" id="{C4705A99-E36C-46E4-BEC6-9C06702C5273}"/>
              </a:ext>
            </a:extLst>
          </p:cNvPr>
          <p:cNvSpPr>
            <a:spLocks noGrp="1"/>
          </p:cNvSpPr>
          <p:nvPr>
            <p:ph idx="1"/>
          </p:nvPr>
        </p:nvSpPr>
        <p:spPr>
          <a:xfrm>
            <a:off x="306794" y="1295130"/>
            <a:ext cx="4163605" cy="3956304"/>
          </a:xfrm>
        </p:spPr>
        <p:txBody>
          <a:bodyPr anchor="t">
            <a:noAutofit/>
          </a:bodyPr>
          <a:lstStyle/>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Most schemes are competitive - need to submit application with detail about project</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Complete all questions on the application</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The quality of your application is compared to others</a:t>
            </a:r>
          </a:p>
          <a:p>
            <a:pPr marL="285750" indent="-285750">
              <a:lnSpc>
                <a:spcPct val="90000"/>
              </a:lnSpc>
              <a:spcAft>
                <a:spcPts val="600"/>
              </a:spcAft>
              <a:buFont typeface="Arial" panose="020B0604020202020204" pitchFamily="34" charset="0"/>
              <a:buChar char="•"/>
            </a:pPr>
            <a:r>
              <a:rPr lang="en-IE" b="0" dirty="0">
                <a:solidFill>
                  <a:schemeClr val="tx1"/>
                </a:solidFill>
                <a:latin typeface="Museo Sans"/>
              </a:rPr>
              <a:t>Poor applications with little detail may result in no funding being awarded, or less funding than you are seeking</a:t>
            </a:r>
          </a:p>
          <a:p>
            <a:pPr marL="285750" indent="-285750">
              <a:lnSpc>
                <a:spcPct val="90000"/>
              </a:lnSpc>
              <a:spcAft>
                <a:spcPts val="600"/>
              </a:spcAft>
              <a:buFont typeface="Arial" panose="020B0604020202020204" pitchFamily="34" charset="0"/>
              <a:buChar char="•"/>
            </a:pPr>
            <a:endParaRPr lang="en-IE" b="0" dirty="0">
              <a:solidFill>
                <a:schemeClr val="tx1"/>
              </a:solidFill>
            </a:endParaRPr>
          </a:p>
          <a:p>
            <a:pPr marL="285750" indent="-285750">
              <a:lnSpc>
                <a:spcPct val="90000"/>
              </a:lnSpc>
              <a:spcAft>
                <a:spcPts val="600"/>
              </a:spcAft>
              <a:buFont typeface="Arial" panose="020B0604020202020204" pitchFamily="34" charset="0"/>
              <a:buChar char="•"/>
            </a:pPr>
            <a:r>
              <a:rPr lang="en-IE" dirty="0"/>
              <a:t>What is your WOW?</a:t>
            </a:r>
          </a:p>
          <a:p>
            <a:pPr marL="285750" indent="-285750">
              <a:lnSpc>
                <a:spcPct val="90000"/>
              </a:lnSpc>
              <a:spcAft>
                <a:spcPts val="600"/>
              </a:spcAft>
              <a:buFont typeface="Arial" panose="020B0604020202020204" pitchFamily="34" charset="0"/>
              <a:buChar char="•"/>
            </a:pPr>
            <a:endParaRPr lang="en-IE" sz="1800" b="0" dirty="0">
              <a:solidFill>
                <a:schemeClr val="tx1"/>
              </a:solidFill>
            </a:endParaRPr>
          </a:p>
        </p:txBody>
      </p:sp>
      <p:sp>
        <p:nvSpPr>
          <p:cNvPr id="4" name="object 4">
            <a:extLst>
              <a:ext uri="{FF2B5EF4-FFF2-40B4-BE49-F238E27FC236}">
                <a16:creationId xmlns:a16="http://schemas.microsoft.com/office/drawing/2014/main" id="{634B5DCD-1A3A-DBF2-83AE-94A4115E09CC}"/>
              </a:ext>
            </a:extLst>
          </p:cNvPr>
          <p:cNvSpPr/>
          <p:nvPr/>
        </p:nvSpPr>
        <p:spPr>
          <a:xfrm>
            <a:off x="306794" y="57925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pic>
        <p:nvPicPr>
          <p:cNvPr id="5" name="Picture 4">
            <a:extLst>
              <a:ext uri="{FF2B5EF4-FFF2-40B4-BE49-F238E27FC236}">
                <a16:creationId xmlns:a16="http://schemas.microsoft.com/office/drawing/2014/main" id="{1B624445-1697-1604-7DBF-FD8F9411649B}"/>
              </a:ext>
            </a:extLst>
          </p:cNvPr>
          <p:cNvPicPr>
            <a:picLocks noChangeAspect="1"/>
          </p:cNvPicPr>
          <p:nvPr/>
        </p:nvPicPr>
        <p:blipFill>
          <a:blip r:embed="rId3"/>
          <a:stretch>
            <a:fillRect/>
          </a:stretch>
        </p:blipFill>
        <p:spPr>
          <a:xfrm>
            <a:off x="7917886" y="224603"/>
            <a:ext cx="695004" cy="317019"/>
          </a:xfrm>
          <a:prstGeom prst="rect">
            <a:avLst/>
          </a:prstGeom>
        </p:spPr>
      </p:pic>
      <p:pic>
        <p:nvPicPr>
          <p:cNvPr id="6" name="Picture 5">
            <a:extLst>
              <a:ext uri="{FF2B5EF4-FFF2-40B4-BE49-F238E27FC236}">
                <a16:creationId xmlns:a16="http://schemas.microsoft.com/office/drawing/2014/main" id="{4A1CB8DD-D524-3494-3CBE-C9DBE7CD4B00}"/>
              </a:ext>
            </a:extLst>
          </p:cNvPr>
          <p:cNvPicPr>
            <a:picLocks noChangeAspect="1"/>
          </p:cNvPicPr>
          <p:nvPr/>
        </p:nvPicPr>
        <p:blipFill>
          <a:blip r:embed="rId4"/>
          <a:stretch>
            <a:fillRect/>
          </a:stretch>
        </p:blipFill>
        <p:spPr>
          <a:xfrm>
            <a:off x="452115" y="5303386"/>
            <a:ext cx="7590178" cy="6097"/>
          </a:xfrm>
          <a:prstGeom prst="rect">
            <a:avLst/>
          </a:prstGeom>
        </p:spPr>
      </p:pic>
      <p:sp>
        <p:nvSpPr>
          <p:cNvPr id="7" name="Slide Number Placeholder 6">
            <a:extLst>
              <a:ext uri="{FF2B5EF4-FFF2-40B4-BE49-F238E27FC236}">
                <a16:creationId xmlns:a16="http://schemas.microsoft.com/office/drawing/2014/main" id="{4ACA6489-D92C-E771-9162-A4F83DBFB661}"/>
              </a:ext>
            </a:extLst>
          </p:cNvPr>
          <p:cNvSpPr>
            <a:spLocks noGrp="1"/>
          </p:cNvSpPr>
          <p:nvPr>
            <p:ph type="sldNum" sz="quarter" idx="7"/>
          </p:nvPr>
        </p:nvSpPr>
        <p:spPr/>
        <p:txBody>
          <a:bodyPr/>
          <a:lstStyle/>
          <a:p>
            <a:fld id="{B6F15528-21DE-4FAA-801E-634DDDAF4B2B}" type="slidenum">
              <a:rPr lang="en-IE" smtClean="0"/>
              <a:t>7</a:t>
            </a:fld>
            <a:endParaRPr lang="en-IE"/>
          </a:p>
        </p:txBody>
      </p:sp>
      <p:pic>
        <p:nvPicPr>
          <p:cNvPr id="9" name="Picture 8">
            <a:extLst>
              <a:ext uri="{FF2B5EF4-FFF2-40B4-BE49-F238E27FC236}">
                <a16:creationId xmlns:a16="http://schemas.microsoft.com/office/drawing/2014/main" id="{C58490E8-9A05-10F0-2678-AE269186D6A4}"/>
              </a:ext>
            </a:extLst>
          </p:cNvPr>
          <p:cNvPicPr>
            <a:picLocks noChangeAspect="1"/>
          </p:cNvPicPr>
          <p:nvPr/>
        </p:nvPicPr>
        <p:blipFill>
          <a:blip r:embed="rId5"/>
          <a:stretch>
            <a:fillRect/>
          </a:stretch>
        </p:blipFill>
        <p:spPr>
          <a:xfrm>
            <a:off x="5386789" y="2998967"/>
            <a:ext cx="2143125" cy="2143125"/>
          </a:xfrm>
          <a:prstGeom prst="rect">
            <a:avLst/>
          </a:prstGeom>
        </p:spPr>
      </p:pic>
      <p:pic>
        <p:nvPicPr>
          <p:cNvPr id="10" name="Picture 9">
            <a:extLst>
              <a:ext uri="{FF2B5EF4-FFF2-40B4-BE49-F238E27FC236}">
                <a16:creationId xmlns:a16="http://schemas.microsoft.com/office/drawing/2014/main" id="{D4B29E3E-1217-0373-E292-F00BA9397FEE}"/>
              </a:ext>
            </a:extLst>
          </p:cNvPr>
          <p:cNvPicPr>
            <a:picLocks noChangeAspect="1"/>
          </p:cNvPicPr>
          <p:nvPr/>
        </p:nvPicPr>
        <p:blipFill>
          <a:blip r:embed="rId6"/>
          <a:stretch>
            <a:fillRect/>
          </a:stretch>
        </p:blipFill>
        <p:spPr>
          <a:xfrm>
            <a:off x="4721772" y="1360487"/>
            <a:ext cx="3744365" cy="1379503"/>
          </a:xfrm>
          <a:prstGeom prst="rect">
            <a:avLst/>
          </a:prstGeom>
        </p:spPr>
      </p:pic>
    </p:spTree>
    <p:extLst>
      <p:ext uri="{BB962C8B-B14F-4D97-AF65-F5344CB8AC3E}">
        <p14:creationId xmlns:p14="http://schemas.microsoft.com/office/powerpoint/2010/main" val="1888864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4000" y="684601"/>
            <a:ext cx="6482300" cy="397545"/>
          </a:xfrm>
          <a:prstGeom prst="rect">
            <a:avLst/>
          </a:prstGeom>
        </p:spPr>
        <p:txBody>
          <a:bodyPr vert="horz" wrap="square" lIns="0" tIns="12700" rIns="0" bIns="0" rtlCol="0">
            <a:spAutoFit/>
          </a:bodyPr>
          <a:lstStyle/>
          <a:p>
            <a:pPr marL="12700" algn="l">
              <a:lnSpc>
                <a:spcPts val="2960"/>
              </a:lnSpc>
              <a:spcBef>
                <a:spcPts val="100"/>
              </a:spcBef>
            </a:pPr>
            <a:r>
              <a:rPr lang="en-GB" sz="2400" spc="-10" dirty="0"/>
              <a:t>Drawing down your grant</a:t>
            </a:r>
            <a:endParaRPr sz="2400" spc="-10" dirty="0"/>
          </a:p>
        </p:txBody>
      </p:sp>
      <p:pic>
        <p:nvPicPr>
          <p:cNvPr id="3" name="object 3"/>
          <p:cNvPicPr/>
          <p:nvPr/>
        </p:nvPicPr>
        <p:blipFill>
          <a:blip r:embed="rId3" cstate="print"/>
          <a:stretch>
            <a:fillRect/>
          </a:stretch>
        </p:blipFill>
        <p:spPr>
          <a:xfrm>
            <a:off x="7587012" y="181524"/>
            <a:ext cx="695323" cy="316640"/>
          </a:xfrm>
          <a:prstGeom prst="rect">
            <a:avLst/>
          </a:prstGeom>
        </p:spPr>
      </p:pic>
      <p:sp>
        <p:nvSpPr>
          <p:cNvPr id="4" name="object 4"/>
          <p:cNvSpPr/>
          <p:nvPr/>
        </p:nvSpPr>
        <p:spPr>
          <a:xfrm>
            <a:off x="744000" y="607720"/>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5" name="object 5"/>
          <p:cNvSpPr/>
          <p:nvPr/>
        </p:nvSpPr>
        <p:spPr>
          <a:xfrm>
            <a:off x="744000" y="5292428"/>
            <a:ext cx="7583170" cy="0"/>
          </a:xfrm>
          <a:custGeom>
            <a:avLst/>
            <a:gdLst/>
            <a:ahLst/>
            <a:cxnLst/>
            <a:rect l="l" t="t" r="r" b="b"/>
            <a:pathLst>
              <a:path w="7583170">
                <a:moveTo>
                  <a:pt x="0" y="0"/>
                </a:moveTo>
                <a:lnTo>
                  <a:pt x="7582801" y="0"/>
                </a:lnTo>
              </a:path>
            </a:pathLst>
          </a:custGeom>
          <a:ln w="6350">
            <a:solidFill>
              <a:srgbClr val="B19763"/>
            </a:solidFill>
          </a:ln>
        </p:spPr>
        <p:txBody>
          <a:bodyPr wrap="square" lIns="0" tIns="0" rIns="0" bIns="0" rtlCol="0"/>
          <a:lstStyle/>
          <a:p>
            <a:endParaRPr/>
          </a:p>
        </p:txBody>
      </p:sp>
      <p:sp>
        <p:nvSpPr>
          <p:cNvPr id="6" name="object 6"/>
          <p:cNvSpPr txBox="1">
            <a:spLocks noGrp="1"/>
          </p:cNvSpPr>
          <p:nvPr>
            <p:ph type="body" idx="1"/>
          </p:nvPr>
        </p:nvSpPr>
        <p:spPr>
          <a:xfrm>
            <a:off x="681483" y="1128790"/>
            <a:ext cx="4419600" cy="2601994"/>
          </a:xfrm>
          <a:prstGeom prst="rect">
            <a:avLst/>
          </a:prstGeom>
        </p:spPr>
        <p:txBody>
          <a:bodyPr vert="horz" wrap="square" lIns="0" tIns="77470" rIns="0" bIns="0" rtlCol="0" anchor="t">
            <a:spAutoFit/>
          </a:bodyPr>
          <a:lstStyle/>
          <a:p>
            <a:pPr marL="355600" indent="-342900">
              <a:lnSpc>
                <a:spcPct val="100000"/>
              </a:lnSpc>
              <a:spcBef>
                <a:spcPts val="610"/>
              </a:spcBef>
              <a:buFont typeface="Arial" panose="020B0604020202020204" pitchFamily="34" charset="0"/>
              <a:buChar char="•"/>
            </a:pPr>
            <a:r>
              <a:rPr lang="en-IE" b="0" dirty="0">
                <a:solidFill>
                  <a:schemeClr val="tx1"/>
                </a:solidFill>
                <a:latin typeface="Museo Sans"/>
                <a:cs typeface="Museo Sans"/>
              </a:rPr>
              <a:t>Know the deadline for your claim</a:t>
            </a:r>
          </a:p>
          <a:p>
            <a:pPr marL="12700">
              <a:lnSpc>
                <a:spcPct val="100000"/>
              </a:lnSpc>
              <a:spcBef>
                <a:spcPts val="610"/>
              </a:spcBef>
            </a:pPr>
            <a:endParaRPr lang="en-IE" b="0" dirty="0">
              <a:solidFill>
                <a:schemeClr val="tx1"/>
              </a:solidFill>
              <a:latin typeface="Museo Sans"/>
              <a:cs typeface="Museo Sans"/>
            </a:endParaRP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Grants paid retrospectively and based on actual expenditure incurred - keep your invoices and receipts</a:t>
            </a:r>
          </a:p>
          <a:p>
            <a:pPr marL="355600" indent="-342900">
              <a:lnSpc>
                <a:spcPct val="100000"/>
              </a:lnSpc>
              <a:spcBef>
                <a:spcPts val="610"/>
              </a:spcBef>
              <a:buFont typeface="Arial" panose="020B0604020202020204" pitchFamily="34" charset="0"/>
              <a:buChar char="•"/>
            </a:pPr>
            <a:endParaRPr lang="en-IE" b="0" dirty="0">
              <a:solidFill>
                <a:schemeClr val="tx1"/>
              </a:solidFill>
              <a:latin typeface="Museo Sans"/>
              <a:cs typeface="Museo Sans"/>
            </a:endParaRPr>
          </a:p>
          <a:p>
            <a:pPr marL="355600" indent="-342900">
              <a:spcBef>
                <a:spcPts val="610"/>
              </a:spcBef>
              <a:buFont typeface="Arial" panose="020B0604020202020204" pitchFamily="34" charset="0"/>
              <a:buChar char="•"/>
            </a:pPr>
            <a:r>
              <a:rPr lang="en-IE" b="0" dirty="0">
                <a:solidFill>
                  <a:schemeClr val="tx1"/>
                </a:solidFill>
                <a:latin typeface="Museo Sans"/>
                <a:cs typeface="Museo Sans"/>
              </a:rPr>
              <a:t>For capital works - you may need evidence of tax compliance, engineers sign off at each stage - be aware of this before the project starts</a:t>
            </a:r>
          </a:p>
        </p:txBody>
      </p:sp>
      <p:pic>
        <p:nvPicPr>
          <p:cNvPr id="9" name="Picture 8" descr="A stack of receipt papers&#10;&#10;Description automatically generated">
            <a:extLst>
              <a:ext uri="{FF2B5EF4-FFF2-40B4-BE49-F238E27FC236}">
                <a16:creationId xmlns:a16="http://schemas.microsoft.com/office/drawing/2014/main" id="{644C7121-E078-0892-731D-09A4432F8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955" y="1096359"/>
            <a:ext cx="2867025" cy="1590675"/>
          </a:xfrm>
          <a:prstGeom prst="rect">
            <a:avLst/>
          </a:prstGeom>
        </p:spPr>
      </p:pic>
      <p:pic>
        <p:nvPicPr>
          <p:cNvPr id="1026" name="Picture 2" descr="Certificate of Compliance">
            <a:extLst>
              <a:ext uri="{FF2B5EF4-FFF2-40B4-BE49-F238E27FC236}">
                <a16:creationId xmlns:a16="http://schemas.microsoft.com/office/drawing/2014/main" id="{1055F896-1176-6CC8-3E9F-6F03A6A51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955" y="2793234"/>
            <a:ext cx="2998400" cy="240110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6027E440-8401-5F42-0FAD-215EF1600CBF}"/>
              </a:ext>
            </a:extLst>
          </p:cNvPr>
          <p:cNvSpPr>
            <a:spLocks noGrp="1"/>
          </p:cNvSpPr>
          <p:nvPr>
            <p:ph type="sldNum" sz="quarter" idx="7"/>
          </p:nvPr>
        </p:nvSpPr>
        <p:spPr/>
        <p:txBody>
          <a:bodyPr/>
          <a:lstStyle/>
          <a:p>
            <a:fld id="{B6F15528-21DE-4FAA-801E-634DDDAF4B2B}" type="slidenum">
              <a:rPr lang="en-IE" smtClean="0"/>
              <a:t>8</a:t>
            </a:fld>
            <a:endParaRPr lang="en-IE"/>
          </a:p>
        </p:txBody>
      </p:sp>
    </p:spTree>
    <p:extLst>
      <p:ext uri="{BB962C8B-B14F-4D97-AF65-F5344CB8AC3E}">
        <p14:creationId xmlns:p14="http://schemas.microsoft.com/office/powerpoint/2010/main" val="113656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785" y="746096"/>
            <a:ext cx="7091900" cy="397545"/>
          </a:xfrm>
          <a:prstGeom prst="rect">
            <a:avLst/>
          </a:prstGeom>
        </p:spPr>
        <p:txBody>
          <a:bodyPr vert="horz" wrap="square" lIns="0" tIns="12700" rIns="0" bIns="0" rtlCol="0" anchor="t">
            <a:spAutoFit/>
          </a:bodyPr>
          <a:lstStyle/>
          <a:p>
            <a:pPr marL="12700" algn="l">
              <a:lnSpc>
                <a:spcPts val="2960"/>
              </a:lnSpc>
              <a:spcBef>
                <a:spcPts val="100"/>
              </a:spcBef>
            </a:pPr>
            <a:r>
              <a:rPr lang="en-GB" sz="2400" spc="-10" dirty="0"/>
              <a:t>Overview of available funding schemes</a:t>
            </a:r>
            <a:endParaRPr sz="2400" spc="-10" dirty="0"/>
          </a:p>
        </p:txBody>
      </p:sp>
      <p:pic>
        <p:nvPicPr>
          <p:cNvPr id="3" name="Picture 2" descr="No photo description available.">
            <a:extLst>
              <a:ext uri="{FF2B5EF4-FFF2-40B4-BE49-F238E27FC236}">
                <a16:creationId xmlns:a16="http://schemas.microsoft.com/office/drawing/2014/main" id="{D3A1F6C7-0937-A07D-D602-BEE571F819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05" r="3827" b="-2"/>
          <a:stretch/>
        </p:blipFill>
        <p:spPr bwMode="auto">
          <a:xfrm>
            <a:off x="855153" y="1797830"/>
            <a:ext cx="1940037" cy="2125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DDECB-56B9-9ED5-8F77-BE96023F140A}"/>
              </a:ext>
            </a:extLst>
          </p:cNvPr>
          <p:cNvPicPr>
            <a:picLocks noChangeAspect="1"/>
          </p:cNvPicPr>
          <p:nvPr/>
        </p:nvPicPr>
        <p:blipFill>
          <a:blip r:embed="rId3"/>
          <a:stretch>
            <a:fillRect/>
          </a:stretch>
        </p:blipFill>
        <p:spPr>
          <a:xfrm>
            <a:off x="5865774" y="1797830"/>
            <a:ext cx="2128986" cy="2125690"/>
          </a:xfrm>
          <a:prstGeom prst="rect">
            <a:avLst/>
          </a:prstGeom>
        </p:spPr>
      </p:pic>
      <p:sp>
        <p:nvSpPr>
          <p:cNvPr id="6" name="Slide Number Placeholder 5">
            <a:extLst>
              <a:ext uri="{FF2B5EF4-FFF2-40B4-BE49-F238E27FC236}">
                <a16:creationId xmlns:a16="http://schemas.microsoft.com/office/drawing/2014/main" id="{C59553C5-267D-F138-6508-D4B60157E999}"/>
              </a:ext>
            </a:extLst>
          </p:cNvPr>
          <p:cNvSpPr>
            <a:spLocks noGrp="1"/>
          </p:cNvSpPr>
          <p:nvPr>
            <p:ph type="sldNum" sz="quarter" idx="7"/>
          </p:nvPr>
        </p:nvSpPr>
        <p:spPr/>
        <p:txBody>
          <a:bodyPr/>
          <a:lstStyle/>
          <a:p>
            <a:fld id="{B6F15528-21DE-4FAA-801E-634DDDAF4B2B}" type="slidenum">
              <a:rPr lang="en-IE" smtClean="0"/>
              <a:t>9</a:t>
            </a:fld>
            <a:endParaRPr lang="en-IE"/>
          </a:p>
        </p:txBody>
      </p:sp>
      <p:pic>
        <p:nvPicPr>
          <p:cNvPr id="7" name="Picture 6" descr="A group of people standing around a stone monument&#10;&#10;Description automatically generated">
            <a:extLst>
              <a:ext uri="{FF2B5EF4-FFF2-40B4-BE49-F238E27FC236}">
                <a16:creationId xmlns:a16="http://schemas.microsoft.com/office/drawing/2014/main" id="{573CB94A-FA9A-E584-9818-C6C703BC4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5087" y="1797830"/>
            <a:ext cx="2929296" cy="2125690"/>
          </a:xfrm>
          <a:prstGeom prst="rect">
            <a:avLst/>
          </a:prstGeom>
        </p:spPr>
      </p:pic>
    </p:spTree>
    <p:extLst>
      <p:ext uri="{BB962C8B-B14F-4D97-AF65-F5344CB8AC3E}">
        <p14:creationId xmlns:p14="http://schemas.microsoft.com/office/powerpoint/2010/main" val="4131011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TotalTime>
  <Words>4845</Words>
  <Application>Microsoft Office PowerPoint</Application>
  <PresentationFormat>Custom</PresentationFormat>
  <Paragraphs>461</Paragraphs>
  <Slides>49</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Arial</vt:lpstr>
      <vt:lpstr>Arial,Sans-Serif</vt:lpstr>
      <vt:lpstr>Calibri</vt:lpstr>
      <vt:lpstr>Courier New</vt:lpstr>
      <vt:lpstr>Museo 700</vt:lpstr>
      <vt:lpstr>Museo Sans</vt:lpstr>
      <vt:lpstr>Museo Sans 300</vt:lpstr>
      <vt:lpstr>Museo Sans 500</vt:lpstr>
      <vt:lpstr>Museo Sans 700</vt:lpstr>
      <vt:lpstr>MuseoSans-300</vt:lpstr>
      <vt:lpstr>MuseoSans-700</vt:lpstr>
      <vt:lpstr>MuseoSansCyrl-300</vt:lpstr>
      <vt:lpstr>Segoe UI</vt:lpstr>
      <vt:lpstr>Office Theme</vt:lpstr>
      <vt:lpstr>Pathways to Funding  Community Grant Schemes  Information Sessions 2025</vt:lpstr>
      <vt:lpstr>Agenda</vt:lpstr>
      <vt:lpstr>Longford Local Community Development Committee</vt:lpstr>
      <vt:lpstr>Selecting Community Projects</vt:lpstr>
      <vt:lpstr>Standard requirements for groups applying</vt:lpstr>
      <vt:lpstr>Identify the right funding scheme</vt:lpstr>
      <vt:lpstr>Importance of completing the application</vt:lpstr>
      <vt:lpstr>Drawing down your grant</vt:lpstr>
      <vt:lpstr>Overview of available funding schemes</vt:lpstr>
      <vt:lpstr>Community Grant Support Scheme 2025 Community Development Sectioncommgrants@longfordcoco.ie </vt:lpstr>
      <vt:lpstr>Community Grant Support Scheme 2024 grant awards examples</vt:lpstr>
      <vt:lpstr>CLÁR Programme Community Development Section, clar@longfordcoco.ie</vt:lpstr>
      <vt:lpstr>CLÁR Programme 2023 – sample funded projects</vt:lpstr>
      <vt:lpstr>Local Enhancement Programme (LEP) 2024 Community Development Section</vt:lpstr>
      <vt:lpstr>     Healthy Ireland Fund (Longford) ​      Expression of Interest 2025 ​      Community Development Section </vt:lpstr>
      <vt:lpstr>PowerPoint Presentation</vt:lpstr>
      <vt:lpstr>Town and Village Renewal Scheme (TVR) Regeneration Department No Call made in 2024</vt:lpstr>
      <vt:lpstr>Monaduff to Ballinamuck – Officially opened in December 2024</vt:lpstr>
      <vt:lpstr>Outdoor Recreation Infrastructure Scheme (ORIS) Regeneration Department</vt:lpstr>
      <vt:lpstr>Examples of projects that can be funded: </vt:lpstr>
      <vt:lpstr>         Community Climate Action Programme Phase 2  Contact Linda Beirne Community Climate Action Officer lbeirne@longfordcoco.ie  Opening Date: TBC 2025</vt:lpstr>
      <vt:lpstr>PowerPoint Presentation</vt:lpstr>
      <vt:lpstr>PowerPoint Presentation</vt:lpstr>
      <vt:lpstr>PowerPoint Presentation</vt:lpstr>
      <vt:lpstr>PowerPoint Presentation</vt:lpstr>
      <vt:lpstr>Environment</vt:lpstr>
      <vt:lpstr>Rural Water Programmes</vt:lpstr>
      <vt:lpstr>Rural Water Programmes Continued</vt:lpstr>
      <vt:lpstr>Creative Ireland (CI),  Cruinniú na nÓg (CnÓ)  Longford County Archives &amp; Local Studies and Arts Office Funding</vt:lpstr>
      <vt:lpstr>Creative Ireland (CI) and Cruinniú na nÓg (CnÓ) </vt:lpstr>
      <vt:lpstr>2023 Creative project examples in Longford</vt:lpstr>
      <vt:lpstr>Longford County Archives &amp; Local Studies</vt:lpstr>
      <vt:lpstr>Arts Project Grant, Arts and Cultural Promotion Grants - Longford Arts Service</vt:lpstr>
      <vt:lpstr>Artist Bursary and Culture Night Grant Longford Arts Service</vt:lpstr>
      <vt:lpstr>Heritage Funding Opportunities for Communities </vt:lpstr>
      <vt:lpstr>Heritage Funding Opportunities – The Heritage Council </vt:lpstr>
      <vt:lpstr>Heritage Funding Opportunities – The Heritage Council</vt:lpstr>
      <vt:lpstr>Heritage Funding Opportunities – Built Heritage</vt:lpstr>
      <vt:lpstr>Heritage Funding Opportunities – Built Heritage</vt:lpstr>
      <vt:lpstr>Heritage Funding Opportunities – Archaeology</vt:lpstr>
      <vt:lpstr>Heritage Funding Opportunities – Local</vt:lpstr>
      <vt:lpstr>Fáilte Ireland Regional Festival and Participative Events Fund - Longford Tourism </vt:lpstr>
      <vt:lpstr>Night Time Economy Small Grants scheme Supported by the Department of Tourism, Culture, Arts, Gaeltacht, Sport  and Media to develop Longford’s Night Time economy </vt:lpstr>
      <vt:lpstr>County Longford Public Participation Network (PPN) </vt:lpstr>
      <vt:lpstr>County Longford Public Participation Network (PPN) </vt:lpstr>
      <vt:lpstr>PowerPoint Presentation</vt:lpstr>
      <vt:lpstr>PowerPoint Presentation</vt:lpstr>
      <vt:lpstr>Summary of important points</vt:lpstr>
      <vt:lpstr>Pathways to Funding  Community Grant Schemes  Information Sessions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Museo Sans 700/300 34/36pt</dc:title>
  <dc:creator>Denise Canavan</dc:creator>
  <cp:lastModifiedBy>Breege Cronin</cp:lastModifiedBy>
  <cp:revision>60</cp:revision>
  <dcterms:created xsi:type="dcterms:W3CDTF">2022-10-24T09:13:01Z</dcterms:created>
  <dcterms:modified xsi:type="dcterms:W3CDTF">2025-01-17T13:39:56Z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2022-10-24T00:00:00Z</vt:filetime>
  </property>
  <property fmtid="{D5CDD505-2E9C-101B-9397-08002B2CF9AE}" pid="3" name="Creator">
    <vt:lpwstr>Adobe InDesign 17.4 (Macintosh)</vt:lpwstr>
  </property>
  <property fmtid="{D5CDD505-2E9C-101B-9397-08002B2CF9AE}" pid="4" name="LastSaved">
    <vt:filetime>2022-10-24T00:00:00Z</vt:filetime>
  </property>
  <property fmtid="{D5CDD505-2E9C-101B-9397-08002B2CF9AE}" pid="5" name="Producer">
    <vt:lpwstr>Adobe PDF Library 16.0.7</vt:lpwstr>
  </property>
</Properties>
</file>