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4" r:id="rId3"/>
    <p:sldId id="257" r:id="rId4"/>
    <p:sldId id="378" r:id="rId5"/>
    <p:sldId id="259" r:id="rId6"/>
    <p:sldId id="364" r:id="rId7"/>
    <p:sldId id="260" r:id="rId8"/>
    <p:sldId id="370" r:id="rId9"/>
    <p:sldId id="266" r:id="rId10"/>
    <p:sldId id="329" r:id="rId11"/>
    <p:sldId id="371" r:id="rId12"/>
    <p:sldId id="270" r:id="rId13"/>
    <p:sldId id="283" r:id="rId14"/>
    <p:sldId id="379" r:id="rId15"/>
    <p:sldId id="271" r:id="rId16"/>
    <p:sldId id="372" r:id="rId17"/>
    <p:sldId id="274" r:id="rId18"/>
    <p:sldId id="340" r:id="rId19"/>
    <p:sldId id="341" r:id="rId20"/>
    <p:sldId id="373" r:id="rId21"/>
    <p:sldId id="342" r:id="rId22"/>
    <p:sldId id="275" r:id="rId23"/>
    <p:sldId id="343" r:id="rId24"/>
    <p:sldId id="344" r:id="rId25"/>
    <p:sldId id="345" r:id="rId26"/>
    <p:sldId id="347" r:id="rId27"/>
    <p:sldId id="278" r:id="rId28"/>
    <p:sldId id="377" r:id="rId29"/>
    <p:sldId id="366" r:id="rId30"/>
    <p:sldId id="374" r:id="rId31"/>
    <p:sldId id="369" r:id="rId32"/>
    <p:sldId id="302" r:id="rId33"/>
    <p:sldId id="375" r:id="rId34"/>
    <p:sldId id="354" r:id="rId35"/>
    <p:sldId id="304" r:id="rId36"/>
    <p:sldId id="362" r:id="rId37"/>
    <p:sldId id="376" r:id="rId38"/>
    <p:sldId id="38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18071B-325F-407A-99FB-A4F195FBC7DB}" v="4" dt="2024-04-25T16:05:07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94394" autoAdjust="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AB0BF-9E39-4C4D-A63F-BE68463645D8}" type="datetimeFigureOut">
              <a:rPr lang="en-IE" smtClean="0"/>
              <a:t>26/04/2024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E8843-95D2-4716-A8DA-BA9024A2414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3581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593EB4AC-7A4D-26C3-B699-B7BE1EF55D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77314B1-4E68-4F09-BDA1-F694016898CD}" type="slidenum">
              <a:rPr lang="en-GB" altLang="en-US"/>
              <a:pPr/>
              <a:t>10</a:t>
            </a:fld>
            <a:endParaRPr lang="en-GB" altLang="en-US" dirty="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B16F6F76-3666-B6C9-0DDB-1B22A327BC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19BF802F-6754-6E0B-499A-FA0DED791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15602B08-7844-659E-C87A-6F84B07968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E5C709-15A7-469F-9696-456E2CC13A0E}" type="slidenum">
              <a:rPr lang="en-GB" altLang="en-US"/>
              <a:pPr/>
              <a:t>18</a:t>
            </a:fld>
            <a:endParaRPr lang="en-GB" altLang="en-US" dirty="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2AC1E1B1-93E0-59C4-6D21-5E09685F2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CDC56B20-7EF7-443A-8E49-90918A0D8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D1190A0E-1C82-13B2-23F1-B0C4EFAEFA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89EC9B-7D5A-4C9F-958B-C89DAEECDD80}" type="slidenum">
              <a:rPr lang="en-GB" altLang="en-US"/>
              <a:pPr/>
              <a:t>21</a:t>
            </a:fld>
            <a:endParaRPr lang="en-GB" altLang="en-US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A82C0541-B0CA-C77A-46E5-D440D7E672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FA4AB57F-1EBF-F22B-38E9-0E6300DB0A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ED6FC87E-5CCE-D1FD-1F82-5AD31C8A7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09C9E2-5062-46E5-885A-05C2AC074043}" type="slidenum">
              <a:rPr lang="en-GB" altLang="en-US"/>
              <a:pPr/>
              <a:t>26</a:t>
            </a:fld>
            <a:endParaRPr lang="en-GB" altLang="en-US" dirty="0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968A205E-3F5E-DB31-F106-796BE76FF2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CFD56C37-4B1B-F589-4854-64FCD76BC0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9CCBD586-5540-5050-B6E0-C00A0DA95E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F4A3C00-9529-4F1F-A511-2709AB9C80BC}" type="slidenum">
              <a:rPr lang="en-GB" altLang="en-US"/>
              <a:pPr/>
              <a:t>32</a:t>
            </a:fld>
            <a:endParaRPr lang="en-GB" altLang="en-US" dirty="0"/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57AB61C2-D238-5BB7-6C70-44106A6A9B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7E622CBB-0361-DC17-3343-0CE744146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5D8327D1-81F1-5FBF-3BA9-8D5BD0E419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FCF462-EA10-43BB-ADBF-1B3E4E0B2E66}" type="slidenum">
              <a:rPr lang="en-GB" altLang="en-US"/>
              <a:pPr/>
              <a:t>35</a:t>
            </a:fld>
            <a:endParaRPr lang="en-GB" altLang="en-US" dirty="0"/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FBA9021E-B086-5A21-C9F2-DB0BE6FB3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D17DD825-F728-A08A-8EA4-F616AA05C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BDD9-0C48-E57C-E603-277142E0A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3D8A6B-7449-325B-1794-3F2BD9B5B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7AE43-1787-8A6F-1CC0-C1F93911B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44513-B878-45EC-8A68-DC5384A9A4FD}" type="datetime1">
              <a:rPr lang="en-IE" smtClean="0"/>
              <a:t>26/04/2024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DCA57-472F-F0BD-23E5-4C693C59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A371-AA93-13CF-16B7-7483834C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DE95-B503-4E7D-AB89-D4DC0408FFD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6101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22D70-4CB7-CF9D-4EAB-BE71BC53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66FB2-749B-57BA-D586-8BABA2B50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00307-BBB5-DDF4-B886-6DF412C06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F18D-EAFB-4187-8155-299CCBD54927}" type="datetime1">
              <a:rPr lang="en-IE" smtClean="0"/>
              <a:t>26/04/2024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24C83-C21F-B98F-5AB1-2B1F748E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5E7F5-E4AC-99CA-D002-8AB5C445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DE95-B503-4E7D-AB89-D4DC0408FFD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38205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501236-737B-67F2-58AA-169AA57CB3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CC853-B6BD-0857-DD16-87058500C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B6452-E86C-0C48-F2F6-83DF24CFD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38FE-FCF7-4D63-B6CD-EC9786E2BBD9}" type="datetime1">
              <a:rPr lang="en-IE" smtClean="0"/>
              <a:t>26/04/2024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DFC6C-E495-B467-6D47-32B96DD3B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58487-BA87-9BDD-7362-3A3D462C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DE95-B503-4E7D-AB89-D4DC0408FFD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933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5DBAF-4C7B-F03E-E7E9-5E9AD195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1E9FA-0C14-ACB0-2C43-7E3FD4B0C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CBD79-BC17-FC31-E0AC-CBDB93A9C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9F86-0B57-486E-A2DB-0EDE3224D54F}" type="datetime1">
              <a:rPr lang="en-IE" smtClean="0"/>
              <a:t>26/04/2024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4EBC4-CBF0-04E6-1FCF-606D4B28C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54027-6FF0-84C1-16CF-7E1B2644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DE95-B503-4E7D-AB89-D4DC0408FFD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25394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3769B-C51A-7A7B-1CFE-2F61704A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BB487-FDC3-7DCC-6DF2-B3F326865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819A4-8C42-7546-12AE-E73AECB48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DBC5D-3925-4736-B601-852232AF8B64}" type="datetime1">
              <a:rPr lang="en-IE" smtClean="0"/>
              <a:t>26/04/2024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0A21E-1603-D63C-20C6-A868162B0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74157-8BB9-E947-07FD-8EE63DBB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DE95-B503-4E7D-AB89-D4DC0408FFD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1927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19DF6-AC88-400F-8F61-F7D385BB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B8303-17CF-80DB-710E-6557AC0DCB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A1E55-C1BE-5FAE-D469-0EA8EDBF2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D2A07-F245-9BD1-0D23-125D489A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B14E-6133-41D5-9576-8CFF748186B4}" type="datetime1">
              <a:rPr lang="en-IE" smtClean="0"/>
              <a:t>26/04/2024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020C0-9B0B-EAA2-94F5-824D07A7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16FE3-B529-49FB-D3D2-6557585E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DE95-B503-4E7D-AB89-D4DC0408FFD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2011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76AD-9428-F9A7-EA6B-9FA7F827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B3142-99D6-7F3A-9C05-F5D8D43E2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56036-516F-D2DA-2B43-34DFCED14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CBB21F-CDD5-AF0C-2562-DE9C19BAD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C55F06-4679-0294-BC26-F10434E25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13B67-EE53-7B75-E6F9-8000E4F2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628F-8ACD-4772-A583-282FD8260055}" type="datetime1">
              <a:rPr lang="en-IE" smtClean="0"/>
              <a:t>26/04/2024</a:t>
            </a:fld>
            <a:endParaRPr lang="en-I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0985C0-D9FC-83A0-59A2-310F21FE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EEAED6-8FDD-DEB3-3666-D12AC8A3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DE95-B503-4E7D-AB89-D4DC0408FFD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4321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60407-084C-356E-1A98-6548E25D7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85B68A-8B34-F3E8-C361-52A8D16C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54389-277E-4DC0-B8A4-ECB96AE0C800}" type="datetime1">
              <a:rPr lang="en-IE" smtClean="0"/>
              <a:t>26/04/2024</a:t>
            </a:fld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AB00F-0F3F-3923-B0B6-212003766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8D203-C32F-1EC1-DAE0-5D1572C9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DE95-B503-4E7D-AB89-D4DC0408FFD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1886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146ACD-EB91-BBA6-67E1-705F0AA46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37D8-123F-4735-A0E1-A812D0D20474}" type="datetime1">
              <a:rPr lang="en-IE" smtClean="0"/>
              <a:t>26/04/2024</a:t>
            </a:fld>
            <a:endParaRPr lang="en-I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5752F-81B4-FBF9-7E8A-4FBE4093B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4233D-625A-20E3-7D28-AAB3F97B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DE95-B503-4E7D-AB89-D4DC0408FFD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4061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D67B-6E81-3566-88FB-445C57373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2F618-E9C3-1F56-B0A8-CBF143C53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C4E60-E026-8D99-0FAF-C553FFCD4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C03B9-5E9C-E483-DD75-AE83ADD8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3314D-8537-4E25-83EF-ECA683F787F5}" type="datetime1">
              <a:rPr lang="en-IE" smtClean="0"/>
              <a:t>26/04/2024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C870F-1D58-B21B-93B7-706F85FDB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47077-A859-D012-DC90-E38CBD98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DE95-B503-4E7D-AB89-D4DC0408FFD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6173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07836-FBCD-DB06-AF98-F6ADE8950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EB184-73C8-C7A7-7028-F1B019A03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97860-93AE-9576-ADD6-E1FFFBC96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8826F0-715F-1913-9FB3-C860A6BB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AD8E-6006-4983-8C22-3B294AF1FE88}" type="datetime1">
              <a:rPr lang="en-IE" smtClean="0"/>
              <a:t>26/04/2024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F73E6-440F-55DB-E004-0A958C06F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EBDCF-EDB9-57D7-9FBF-E56C6F79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DE95-B503-4E7D-AB89-D4DC0408FFD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6040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9302E9-154B-D76D-C7E7-2DB555F2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7E408-5162-DD7E-402C-51B362B5D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FC95D-4C54-0ABF-7EE5-B2BD5FBB4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D4723-06A1-4A1E-9B04-42CEF40520A2}" type="datetime1">
              <a:rPr lang="en-IE" smtClean="0"/>
              <a:t>26/04/2024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ABFAA-B306-47B9-D7EF-0AE631D30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83BD6-D005-AE98-C438-261E77538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7DE95-B503-4E7D-AB89-D4DC0408FFD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5540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ishwildflowers.i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25385D-881E-8947-EE76-7C2D3B383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390525"/>
            <a:ext cx="10909640" cy="1510301"/>
          </a:xfrm>
        </p:spPr>
        <p:txBody>
          <a:bodyPr anchor="ctr">
            <a:normAutofit/>
          </a:bodyPr>
          <a:lstStyle/>
          <a:p>
            <a:r>
              <a:rPr lang="en-IE" sz="4800" b="1" dirty="0">
                <a:solidFill>
                  <a:srgbClr val="FFFFFF"/>
                </a:solidFill>
              </a:rPr>
              <a:t>Tidy Towns Engagement Event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F1B458-F740-8362-1AC6-EBF832C3F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1" y="1900826"/>
            <a:ext cx="6396204" cy="662542"/>
          </a:xfrm>
        </p:spPr>
        <p:txBody>
          <a:bodyPr anchor="ctr">
            <a:noAutofit/>
          </a:bodyPr>
          <a:lstStyle/>
          <a:p>
            <a:r>
              <a:rPr lang="en-IE" sz="2800" dirty="0">
                <a:solidFill>
                  <a:srgbClr val="FFFFFF"/>
                </a:solidFill>
              </a:rPr>
              <a:t>What the Adjudicator Considers </a:t>
            </a:r>
            <a:endParaRPr lang="en-IE" sz="2800" b="1" dirty="0">
              <a:solidFill>
                <a:srgbClr val="FFFFFF"/>
              </a:solidFill>
            </a:endParaRPr>
          </a:p>
          <a:p>
            <a:r>
              <a:rPr lang="en-IE" sz="2800" dirty="0">
                <a:solidFill>
                  <a:srgbClr val="FFFFFF"/>
                </a:solidFill>
              </a:rPr>
              <a:t>Ann O’Leary April 2024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B89A8E62-44F7-7C93-17C0-26B314FE9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58" y="3067050"/>
            <a:ext cx="5228635" cy="3019537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DDE149F2-F31C-EA01-C0A6-7DF50890826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28729" y="5672213"/>
            <a:ext cx="1622611" cy="7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9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20" name="Rectangle 3891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9BA6A231-44FD-C834-353B-652B8ED70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 b="1" dirty="0"/>
              <a:t>Elements of Streetscape</a:t>
            </a:r>
          </a:p>
        </p:txBody>
      </p:sp>
      <p:sp>
        <p:nvSpPr>
          <p:cNvPr id="3892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56DB3E9-0E07-7BD2-FE73-05871444E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1900" dirty="0"/>
              <a:t> Buildings (including </a:t>
            </a:r>
            <a:r>
              <a:rPr lang="en-GB" altLang="en-US" sz="1900" i="1" dirty="0"/>
              <a:t>focal </a:t>
            </a:r>
            <a:r>
              <a:rPr lang="en-GB" altLang="en-US" sz="1900" dirty="0"/>
              <a:t>buildings)</a:t>
            </a:r>
          </a:p>
          <a:p>
            <a:pPr eaLnBrk="1" hangingPunct="1"/>
            <a:r>
              <a:rPr lang="en-GB" altLang="en-US" sz="1900" dirty="0"/>
              <a:t> Footpaths and Pedestrian Areas</a:t>
            </a:r>
          </a:p>
          <a:p>
            <a:pPr eaLnBrk="1" hangingPunct="1"/>
            <a:r>
              <a:rPr lang="en-GB" altLang="en-US" sz="1900" dirty="0"/>
              <a:t> Kerbs and Medians</a:t>
            </a:r>
          </a:p>
          <a:p>
            <a:pPr eaLnBrk="1" hangingPunct="1"/>
            <a:r>
              <a:rPr lang="en-GB" altLang="en-US" sz="1900" dirty="0"/>
              <a:t> Trees and Soft Landscaping</a:t>
            </a:r>
          </a:p>
          <a:p>
            <a:pPr eaLnBrk="1" hangingPunct="1"/>
            <a:r>
              <a:rPr lang="en-GB" altLang="en-US" sz="1900" dirty="0"/>
              <a:t> Planters</a:t>
            </a:r>
          </a:p>
          <a:p>
            <a:pPr eaLnBrk="1" hangingPunct="1"/>
            <a:r>
              <a:rPr lang="en-GB" altLang="en-US" sz="1900" dirty="0"/>
              <a:t> Street Furniture - various</a:t>
            </a:r>
          </a:p>
          <a:p>
            <a:pPr eaLnBrk="1" hangingPunct="1"/>
            <a:r>
              <a:rPr lang="en-GB" altLang="en-US" sz="1900" dirty="0"/>
              <a:t> Bus Shelters</a:t>
            </a:r>
          </a:p>
          <a:p>
            <a:pPr eaLnBrk="1" hangingPunct="1"/>
            <a:r>
              <a:rPr lang="en-GB" altLang="en-US" sz="1900" dirty="0"/>
              <a:t> Cycle Facilities</a:t>
            </a:r>
          </a:p>
          <a:p>
            <a:pPr eaLnBrk="1" hangingPunct="1"/>
            <a:r>
              <a:rPr lang="en-GB" altLang="en-US" sz="1900" dirty="0"/>
              <a:t> Public Art</a:t>
            </a:r>
          </a:p>
          <a:p>
            <a:pPr eaLnBrk="1" hangingPunct="1"/>
            <a:r>
              <a:rPr lang="en-GB" altLang="en-US" sz="1900" dirty="0"/>
              <a:t> Village Green/ Parks / Gardens / Playgrounds</a:t>
            </a:r>
          </a:p>
          <a:p>
            <a:pPr eaLnBrk="1" hangingPunct="1"/>
            <a:r>
              <a:rPr lang="en-GB" altLang="en-US" sz="1900" dirty="0"/>
              <a:t> Outdoor cafes and Markets </a:t>
            </a: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EF4EB64E-59F7-68A4-39C7-855DA052F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3A4E2-6628-A25C-B2C8-F03204474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613" y="1137542"/>
            <a:ext cx="5537377" cy="3374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DCFA72-7613-D00E-2C27-48D36AAC3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76" y="3720039"/>
            <a:ext cx="5537377" cy="31666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FA6F9-C1A7-2AE3-3075-A1C918C62A5F}"/>
              </a:ext>
            </a:extLst>
          </p:cNvPr>
          <p:cNvSpPr txBox="1"/>
          <p:nvPr/>
        </p:nvSpPr>
        <p:spPr>
          <a:xfrm>
            <a:off x="838200" y="1839199"/>
            <a:ext cx="10515600" cy="4342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What the Adjudicator considers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Elements that influence Architectural Character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1. Public and Private Buildings including Derelict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Sites and Buildings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2. Building Materials and Colour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3. Shopfronts &amp; Upper Storeys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4. Graveyards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5. Public Places – the Public Realm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Streets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Street furniture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Paving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Monuments, Sculptures and Art Forms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Overhead Cables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6. Signage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7. Boundary Treatments</a:t>
            </a:r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18445FEE-326B-06C5-4886-F6461B6A0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158F59-697B-FF2A-9E17-CC22C57B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694" y="2150263"/>
            <a:ext cx="5857270" cy="350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06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5E7FF4-BD7D-A575-31E6-877166E44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6544" y="1911096"/>
            <a:ext cx="8055864" cy="2076651"/>
          </a:xfrm>
        </p:spPr>
        <p:txBody>
          <a:bodyPr anchor="b">
            <a:normAutofit/>
          </a:bodyPr>
          <a:lstStyle/>
          <a:p>
            <a:r>
              <a:rPr lang="en-IE" sz="6600" dirty="0">
                <a:solidFill>
                  <a:srgbClr val="FFFFFF"/>
                </a:solidFill>
              </a:rPr>
              <a:t>Green Spaces &amp; Landscaping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E4A09-B5CB-C019-7759-177D43291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832" y="4353507"/>
            <a:ext cx="5733288" cy="932688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FFFFFF"/>
                </a:solidFill>
              </a:rPr>
              <a:t>Maximum mark 80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3E74FD22-9687-6FE0-50BA-7A89B6806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0" y="0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3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16C33D-341C-B700-4B84-6AAFB6C4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4" y="944590"/>
            <a:ext cx="6033247" cy="4968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B087A5-74ED-4AC4-6A32-D93B6852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609" y="2013027"/>
            <a:ext cx="4518547" cy="311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62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colors of flowers&#10;&#10;Description automatically generated">
            <a:extLst>
              <a:ext uri="{FF2B5EF4-FFF2-40B4-BE49-F238E27FC236}">
                <a16:creationId xmlns:a16="http://schemas.microsoft.com/office/drawing/2014/main" id="{804E9103-DFFD-7AEE-E92C-A2417E03F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59" y="0"/>
            <a:ext cx="9562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48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57912-8241-C8BA-B105-B722B6BF2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5" y="2091960"/>
            <a:ext cx="4742993" cy="266793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9397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C8D8EF0-9643-CD0D-2CA2-397730772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240" y="2096173"/>
            <a:ext cx="4728015" cy="2659508"/>
          </a:xfrm>
          <a:prstGeom prst="rect">
            <a:avLst/>
          </a:prstGeom>
        </p:spPr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0706AB25-2725-35B5-054A-A2C647ED9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79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06794-BE56-F15C-6467-9B63495774E0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What the Adjudicator considers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• The appropriate selection and siting of trees, hedges, shrubs and flowers for year-round effect.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• The maintenance of trees, including formative pruning (if required), watering and attention to the stakes and ties. Over-pruning and pruning when not required can be a common issue.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• Incorporation of native and pollinator friendly plants into planting schemes where appropriate.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• The planting of the incorrect species of trees, such as the use of nonnative trees where a native tree would be much more appropriate e.g. at the edges of towns and villages where they meet the countryside.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• The location, design and maintenance of planted areas.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• The planning, design and management of green spaces.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• Presentation of landscaping of all entrances to your town/village/locality.</a:t>
            </a:r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D272B088-01BC-5908-49FE-68A87BCD9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2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FE3BE-4980-2509-2801-E9A729DC5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6544" y="1911096"/>
            <a:ext cx="8055864" cy="2076651"/>
          </a:xfrm>
        </p:spPr>
        <p:txBody>
          <a:bodyPr anchor="b">
            <a:normAutofit/>
          </a:bodyPr>
          <a:lstStyle/>
          <a:p>
            <a:r>
              <a:rPr lang="en-IE" sz="6600" dirty="0">
                <a:solidFill>
                  <a:srgbClr val="FFFFFF"/>
                </a:solidFill>
              </a:rPr>
              <a:t>Nature &amp; Biodiversity In Your Locality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F466BD-E441-5DDD-404A-E84FC01C3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832" y="4353507"/>
            <a:ext cx="5733288" cy="932688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FFFFFF"/>
                </a:solidFill>
              </a:rPr>
              <a:t>Maximum Mark 55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8FCE98BB-485D-1FED-BB3E-4E656CEDA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0" y="0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048" name="Rectangle 8704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547F8271-BD64-6573-0C3A-DDE4A7DB5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IE" altLang="en-US" sz="5400" dirty="0"/>
              <a:t>Common Invasive Species</a:t>
            </a:r>
            <a:endParaRPr lang="en-GB" altLang="en-US" sz="5400" dirty="0"/>
          </a:p>
        </p:txBody>
      </p:sp>
      <p:sp>
        <p:nvSpPr>
          <p:cNvPr id="8705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BE7410F-52C0-D311-D7C8-EE31AA2FE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200" b="1" dirty="0"/>
              <a:t>JAPANESE KNOTWEED</a:t>
            </a:r>
            <a:r>
              <a:rPr lang="en-GB" altLang="en-US" sz="2200" dirty="0"/>
              <a:t> (BY FAR THE MOST FAMILIAR INVADER) PERNICIOUS, RESILIENT, WIDESPREAD, SPREAD PHYSICALLY BY US</a:t>
            </a:r>
          </a:p>
          <a:p>
            <a:pPr eaLnBrk="1" hangingPunct="1"/>
            <a:r>
              <a:rPr lang="en-GB" altLang="en-US" sz="2200" b="1" dirty="0"/>
              <a:t>GIANT KNOTWEED</a:t>
            </a:r>
          </a:p>
          <a:p>
            <a:pPr eaLnBrk="1" hangingPunct="1"/>
            <a:r>
              <a:rPr lang="en-GB" altLang="en-US" sz="2200" b="1" dirty="0"/>
              <a:t>HIMALAYAN KNOTWEED</a:t>
            </a:r>
          </a:p>
          <a:p>
            <a:pPr eaLnBrk="1" hangingPunct="1"/>
            <a:r>
              <a:rPr lang="en-GB" altLang="en-US" sz="2200" b="1" dirty="0"/>
              <a:t>HIMALAYAN BALSAM</a:t>
            </a:r>
          </a:p>
          <a:p>
            <a:pPr eaLnBrk="1" hangingPunct="1"/>
            <a:r>
              <a:rPr lang="en-GB" altLang="en-US" sz="2200" b="1" dirty="0"/>
              <a:t>THREE-CORNERED LEEK</a:t>
            </a:r>
          </a:p>
          <a:p>
            <a:pPr eaLnBrk="1" hangingPunct="1"/>
            <a:r>
              <a:rPr lang="en-GB" altLang="en-US" sz="2200" b="1" dirty="0"/>
              <a:t>MONTBRETIA</a:t>
            </a:r>
          </a:p>
          <a:p>
            <a:pPr eaLnBrk="1" hangingPunct="1"/>
            <a:r>
              <a:rPr lang="en-GB" altLang="en-US" sz="2200" b="1" dirty="0"/>
              <a:t>GIANT HOGWEED</a:t>
            </a:r>
            <a:r>
              <a:rPr lang="en-GB" altLang="en-US" sz="2200" dirty="0"/>
              <a:t> </a:t>
            </a: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704B6C9D-9029-0BFD-07D8-713EF80B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91F48F-9575-1BBB-2C67-2AE6F4F7255D}"/>
              </a:ext>
            </a:extLst>
          </p:cNvPr>
          <p:cNvSpPr txBox="1"/>
          <p:nvPr/>
        </p:nvSpPr>
        <p:spPr>
          <a:xfrm>
            <a:off x="5235388" y="2868706"/>
            <a:ext cx="59077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altLang="en-US" sz="1800" i="1" dirty="0"/>
              <a:t>IT’S ALL ABOUT ABILITY TO PERSIST AND TO DO ECONOMIC HARM WHILE DOING SO</a:t>
            </a:r>
          </a:p>
          <a:p>
            <a:pPr eaLnBrk="1" hangingPunct="1"/>
            <a:endParaRPr lang="en-GB" altLang="en-US" sz="1800" i="1" dirty="0"/>
          </a:p>
          <a:p>
            <a:pPr eaLnBrk="1" hangingPunct="1"/>
            <a:r>
              <a:rPr lang="en-GB" altLang="en-US" sz="1800" b="1" dirty="0"/>
              <a:t>Monotary Costs</a:t>
            </a:r>
          </a:p>
          <a:p>
            <a:pPr eaLnBrk="1" hangingPunct="1"/>
            <a:r>
              <a:rPr lang="en-GB" altLang="en-US" sz="1800" dirty="0"/>
              <a:t>    PESTS OF FOOD CROPS</a:t>
            </a:r>
          </a:p>
          <a:p>
            <a:pPr eaLnBrk="1" hangingPunct="1"/>
            <a:r>
              <a:rPr lang="en-GB" altLang="en-US" sz="1800" dirty="0"/>
              <a:t>    CONTAMINATORS</a:t>
            </a:r>
          </a:p>
          <a:p>
            <a:pPr eaLnBrk="1" hangingPunct="1"/>
            <a:r>
              <a:rPr lang="en-GB" altLang="en-US" sz="1800" dirty="0"/>
              <a:t>    PREDATORS OF POLLINATORS</a:t>
            </a:r>
          </a:p>
          <a:p>
            <a:pPr eaLnBrk="1" hangingPunct="1"/>
            <a:r>
              <a:rPr lang="en-GB" altLang="en-US" sz="1800" dirty="0"/>
              <a:t>    DAMAGE TO BUILDINGS </a:t>
            </a:r>
          </a:p>
          <a:p>
            <a:pPr eaLnBrk="1" hangingPunct="1"/>
            <a:endParaRPr lang="en-GB" altLang="en-US" sz="1800" dirty="0"/>
          </a:p>
          <a:p>
            <a:pPr eaLnBrk="1" hangingPunct="1"/>
            <a:r>
              <a:rPr lang="en-GB" altLang="en-US" sz="1800" b="1" dirty="0"/>
              <a:t>Biodiversity Costs</a:t>
            </a:r>
          </a:p>
          <a:p>
            <a:pPr eaLnBrk="1" hangingPunct="1"/>
            <a:r>
              <a:rPr lang="en-GB" altLang="en-US" sz="1800" dirty="0"/>
              <a:t>Disease &amp; Displacement of Native Species</a:t>
            </a:r>
          </a:p>
          <a:p>
            <a:pPr eaLnBrk="1" hangingPunct="1"/>
            <a:r>
              <a:rPr lang="en-GB" altLang="en-US" sz="1800" dirty="0"/>
              <a:t>Predation &amp; Outcompeting Natives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8F775-C6BA-A742-3622-312D3CE21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45" y="877456"/>
            <a:ext cx="10002982" cy="50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71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ADF1F-B926-D915-00CA-EB7F74C39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6544" y="1911096"/>
            <a:ext cx="8055864" cy="2076651"/>
          </a:xfrm>
        </p:spPr>
        <p:txBody>
          <a:bodyPr anchor="b">
            <a:normAutofit/>
          </a:bodyPr>
          <a:lstStyle/>
          <a:p>
            <a:r>
              <a:rPr lang="en-IE" sz="6100" dirty="0">
                <a:solidFill>
                  <a:srgbClr val="FFFFFF"/>
                </a:solidFill>
              </a:rPr>
              <a:t>Community Your Involvement &amp;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0F644-54C2-DE16-1A48-5170BE296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832" y="4353507"/>
            <a:ext cx="5733288" cy="932688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FFFFFF"/>
                </a:solidFill>
              </a:rPr>
              <a:t>Maximum Mark 80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logo for a company&#10;&#10;Description automatically generated">
            <a:extLst>
              <a:ext uri="{FF2B5EF4-FFF2-40B4-BE49-F238E27FC236}">
                <a16:creationId xmlns:a16="http://schemas.microsoft.com/office/drawing/2014/main" id="{A8EC9FD7-4482-7D46-445F-6AEA6A813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0" y="0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46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27E48-7301-A927-7E86-4A4246541253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What your Adjudicator considers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1. Knowing and Understanding Nature and Biodiversity in your Locality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2. Habitats and Species in your Locality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3. Actions for Nature and Biodiversity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4. Awareness</a:t>
            </a:r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E621DBAB-1EC1-E453-FA5F-C6675C714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ABCDFF-3172-C58F-D20A-B92AA2B51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700" y="3158566"/>
            <a:ext cx="6295217" cy="35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45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096" name="Rectangle 89095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15EB9FC7-9EC3-189C-21BB-D79E6C7698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5400" b="1" dirty="0"/>
              <a:t>Good Sources of Information</a:t>
            </a:r>
          </a:p>
        </p:txBody>
      </p:sp>
      <p:sp>
        <p:nvSpPr>
          <p:cNvPr id="89098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7B31D158-A34F-BE14-2FF7-47CD10AE9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eaLnBrk="1" hangingPunct="1"/>
            <a:endParaRPr lang="en-GB" altLang="en-US" sz="2200" dirty="0"/>
          </a:p>
          <a:p>
            <a:pPr eaLnBrk="1" hangingPunct="1"/>
            <a:r>
              <a:rPr lang="en-GB" altLang="en-US" sz="2200" dirty="0"/>
              <a:t>www.pollinators.ie</a:t>
            </a:r>
          </a:p>
          <a:p>
            <a:pPr eaLnBrk="1" hangingPunct="1"/>
            <a:r>
              <a:rPr lang="en-GB" altLang="en-US" sz="2200" dirty="0"/>
              <a:t>www.fisheriesireland.ie</a:t>
            </a:r>
          </a:p>
          <a:p>
            <a:pPr eaLnBrk="1" hangingPunct="1"/>
            <a:r>
              <a:rPr lang="en-GB" altLang="en-US" sz="2200" dirty="0"/>
              <a:t>http://invasivespeciesireland.com</a:t>
            </a:r>
          </a:p>
          <a:p>
            <a:pPr eaLnBrk="1" hangingPunct="1"/>
            <a:r>
              <a:rPr lang="en-GB" altLang="en-US" sz="2200" dirty="0">
                <a:hlinkClick r:id="rId3"/>
              </a:rPr>
              <a:t>www.irishwildflowers.ie/</a:t>
            </a:r>
            <a:endParaRPr lang="en-GB" altLang="en-US" sz="2200" dirty="0"/>
          </a:p>
          <a:p>
            <a:pPr eaLnBrk="1" hangingPunct="1"/>
            <a:r>
              <a:rPr lang="en-GB" altLang="en-US" sz="2200" dirty="0"/>
              <a:t>BSBI Plant Atlas of Ireland 2020</a:t>
            </a:r>
          </a:p>
          <a:p>
            <a:pPr eaLnBrk="1" hangingPunct="1"/>
            <a:r>
              <a:rPr lang="en-GB" altLang="en-US" sz="2200" dirty="0"/>
              <a:t>Dublin Naturalists Field Club Papers February 2024</a:t>
            </a:r>
          </a:p>
          <a:p>
            <a:pPr eaLnBrk="1" hangingPunct="1"/>
            <a:endParaRPr lang="en-GB" altLang="en-US" sz="2200" dirty="0"/>
          </a:p>
        </p:txBody>
      </p: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DF7393A8-675F-BC1D-0D0A-50C1F7DB4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C893D-7D7B-AD97-106D-CAA7A64D8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6544" y="1911096"/>
            <a:ext cx="8055864" cy="2076651"/>
          </a:xfrm>
        </p:spPr>
        <p:txBody>
          <a:bodyPr anchor="b">
            <a:normAutofit/>
          </a:bodyPr>
          <a:lstStyle/>
          <a:p>
            <a:r>
              <a:rPr lang="en-IE" sz="6600" dirty="0">
                <a:solidFill>
                  <a:srgbClr val="FFFFFF"/>
                </a:solidFill>
              </a:rPr>
              <a:t>Sustainability-Doing More With Less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354604-6530-B0C6-946A-85383CCA3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832" y="4353507"/>
            <a:ext cx="5733288" cy="932688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FFFFFF"/>
                </a:solidFill>
              </a:rPr>
              <a:t>Maximum Mark 55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CC8B72F7-4C78-0818-ED3C-D903AE29B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8" y="0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1347C4-89CC-00B2-2E6C-918075A3E4B5}"/>
              </a:ext>
            </a:extLst>
          </p:cNvPr>
          <p:cNvSpPr txBox="1"/>
          <p:nvPr/>
        </p:nvSpPr>
        <p:spPr>
          <a:xfrm>
            <a:off x="638881" y="417576"/>
            <a:ext cx="1090964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chemeClr val="tx1"/>
                </a:solidFill>
                <a:ea typeface="+mj-ea"/>
                <a:cs typeface="+mj-cs"/>
              </a:rPr>
              <a:t>                    Encouraging </a:t>
            </a:r>
            <a:r>
              <a:rPr lang="en-US" sz="3200" kern="1200" dirty="0">
                <a:solidFill>
                  <a:schemeClr val="tx1"/>
                </a:solidFill>
                <a:ea typeface="+mj-ea"/>
                <a:cs typeface="+mj-cs"/>
              </a:rPr>
              <a:t>Best Practice: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72FCFB-1DB8-FBCC-BF23-FD14AB0FD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60" y="1806335"/>
            <a:ext cx="8480612" cy="4912300"/>
          </a:xfrm>
          <a:prstGeom prst="rect">
            <a:avLst/>
          </a:prstGeom>
        </p:spPr>
      </p:pic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EE2D2264-5627-A44B-2A93-107510B45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0" y="0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73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ECBD7-D27C-5350-CAB9-105D9F578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118" y="1089891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03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42A414-1AFA-4C4D-2591-EDEB5F729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1" y="28725"/>
            <a:ext cx="10183907" cy="6533439"/>
          </a:xfrm>
          <a:prstGeom prst="rect">
            <a:avLst/>
          </a:prstGeom>
        </p:spPr>
      </p:pic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11245AC8-D8A8-AC89-D238-CEFCDB060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02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528" name="Rectangle 10752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96A56ED1-7231-67E5-A943-0526CDBDE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IE" altLang="en-US" sz="5400" dirty="0"/>
              <a:t>Recommendations </a:t>
            </a:r>
            <a:endParaRPr lang="en-GB" altLang="en-US" sz="5400" dirty="0"/>
          </a:p>
        </p:txBody>
      </p:sp>
      <p:sp>
        <p:nvSpPr>
          <p:cNvPr id="10753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C7225EA8-24C8-D0C6-3E4A-A1416CA73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eaLnBrk="1" hangingPunct="1"/>
            <a:r>
              <a:rPr lang="en-IE" altLang="en-US" sz="2200" dirty="0"/>
              <a:t>Know your Starting Point; (simple </a:t>
            </a:r>
            <a:r>
              <a:rPr lang="en-IE" altLang="en-US" sz="2200" i="1" dirty="0"/>
              <a:t>waste awareness surveys</a:t>
            </a:r>
            <a:r>
              <a:rPr lang="en-IE" altLang="en-US" sz="2200" dirty="0"/>
              <a:t> with schools/ households/ businesses etc).</a:t>
            </a:r>
          </a:p>
          <a:p>
            <a:pPr eaLnBrk="1" hangingPunct="1"/>
            <a:r>
              <a:rPr lang="en-IE" altLang="en-US" sz="2200" dirty="0"/>
              <a:t>Evidence of </a:t>
            </a:r>
            <a:r>
              <a:rPr lang="en-IE" altLang="en-US" sz="2200" i="1" dirty="0"/>
              <a:t>Environmental Awareness Campaigns</a:t>
            </a:r>
            <a:r>
              <a:rPr lang="en-IE" altLang="en-US" sz="2200" dirty="0"/>
              <a:t>; (leaflets, social media, press release).</a:t>
            </a:r>
          </a:p>
          <a:p>
            <a:pPr eaLnBrk="1" hangingPunct="1"/>
            <a:r>
              <a:rPr lang="en-IE" altLang="en-US" sz="2200" dirty="0"/>
              <a:t>Ongoing promotion to ‘</a:t>
            </a:r>
            <a:r>
              <a:rPr lang="en-IE" altLang="en-US" sz="2200" i="1" dirty="0"/>
              <a:t>Reduce, Reuse, Recycle</a:t>
            </a:r>
            <a:r>
              <a:rPr lang="en-IE" altLang="en-US" sz="2200" dirty="0"/>
              <a:t>’ (alongside prevention at source).</a:t>
            </a:r>
          </a:p>
          <a:p>
            <a:pPr eaLnBrk="1" hangingPunct="1"/>
            <a:r>
              <a:rPr lang="en-IE" altLang="en-US" sz="2200" dirty="0"/>
              <a:t>Links with </a:t>
            </a:r>
            <a:r>
              <a:rPr lang="en-IE" altLang="en-US" sz="2200" i="1" dirty="0"/>
              <a:t>Green Schools/Homes &amp; Business</a:t>
            </a:r>
            <a:r>
              <a:rPr lang="en-IE" altLang="en-US" sz="2200" dirty="0"/>
              <a:t>. </a:t>
            </a:r>
            <a:endParaRPr lang="en-GB" altLang="en-US" sz="2200" dirty="0"/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C5FFBAC1-3ADF-EA10-BFC4-CEBD1EAB3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B05F3-0BD4-5F3D-4673-7AE1F9FA9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6544" y="1911096"/>
            <a:ext cx="8055864" cy="2076651"/>
          </a:xfrm>
        </p:spPr>
        <p:txBody>
          <a:bodyPr anchor="b">
            <a:normAutofit/>
          </a:bodyPr>
          <a:lstStyle/>
          <a:p>
            <a:r>
              <a:rPr lang="en-IE" sz="6600" dirty="0">
                <a:solidFill>
                  <a:srgbClr val="FFFFFF"/>
                </a:solidFill>
              </a:rPr>
              <a:t>Tidiness &amp; Litter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66B775-0133-CF18-D5A6-D10377CA5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832" y="4353507"/>
            <a:ext cx="5733288" cy="932688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FFFFFF"/>
                </a:solidFill>
              </a:rPr>
              <a:t>Maximum Mark 90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3E320729-6B38-3FBF-9F91-7A75999FF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8" y="0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DB7BD-7126-C37B-BB16-C2A227857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85315"/>
            <a:ext cx="10134600" cy="32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47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406702-B876-B965-1E34-5E0D57FC6190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/>
              <a:t>Boundary walls / fencing and their maintenance;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/>
              <a:t>Advertisment hoardings &amp; their scale / condition;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/>
              <a:t>Presentation of / or absence of signage;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/>
              <a:t>Open undeveloped sites / dumped vehicles;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/>
              <a:t>Street clutter &amp; sign pole clutter;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/>
              <a:t>Weed growth along kerbs and walls;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/>
              <a:t>Unsightly wire-scape;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/>
              <a:t>Graffiti &amp; fly posting;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/>
              <a:t>Traffic management &amp; parking arrangements.</a:t>
            </a:r>
          </a:p>
        </p:txBody>
      </p: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ED1531DC-CC60-23E9-FA39-3D7B92BDD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8" y="0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59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BA1CD23-1870-2BB3-0D0F-7D20F8F0E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01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575CC-44B4-27EE-7AA2-BD859122C3A0}"/>
              </a:ext>
            </a:extLst>
          </p:cNvPr>
          <p:cNvSpPr txBox="1"/>
          <p:nvPr/>
        </p:nvSpPr>
        <p:spPr>
          <a:xfrm>
            <a:off x="838200" y="1820194"/>
            <a:ext cx="10515600" cy="4361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• Lack of physical and visual clutter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• Presentation of signage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• Absence of inappropriate advertisement hoardings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• Redundant and useless poles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• Presence of unsightly overhead wires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• Prevalence of graffiti and flyposting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• Traffic management and parking arrangements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• General weed and plant management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• Any outstanding tidiness issues that may not have been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  picked up in other categories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• Treatment of vacant buildings; derelict /undeveloped sites; management of graveyards.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• Presentation of curtilage areas viewed from the public realm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• Presentation of street furniture </a:t>
            </a:r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DF2DC5E9-C735-F265-7DB2-B1816603C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439539-F577-22CB-FE46-FF0566D59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437" y="2298300"/>
            <a:ext cx="4689888" cy="2882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E251F2-AA68-CD68-B569-E5BD91B06626}"/>
              </a:ext>
            </a:extLst>
          </p:cNvPr>
          <p:cNvSpPr txBox="1"/>
          <p:nvPr/>
        </p:nvSpPr>
        <p:spPr>
          <a:xfrm>
            <a:off x="753035" y="797859"/>
            <a:ext cx="759310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What the Adjudicator considers under Tidiness &amp; Litter Control</a:t>
            </a:r>
          </a:p>
        </p:txBody>
      </p:sp>
    </p:spTree>
    <p:extLst>
      <p:ext uri="{BB962C8B-B14F-4D97-AF65-F5344CB8AC3E}">
        <p14:creationId xmlns:p14="http://schemas.microsoft.com/office/powerpoint/2010/main" val="839207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3EB02-EDAF-316A-F5B8-87F785D96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6544" y="1911096"/>
            <a:ext cx="8055864" cy="2076651"/>
          </a:xfrm>
        </p:spPr>
        <p:txBody>
          <a:bodyPr anchor="b">
            <a:normAutofit/>
          </a:bodyPr>
          <a:lstStyle/>
          <a:p>
            <a:r>
              <a:rPr lang="en-IE" sz="6600" dirty="0">
                <a:solidFill>
                  <a:srgbClr val="FFFFFF"/>
                </a:solidFill>
              </a:rPr>
              <a:t>Residential Streets  &amp; Housing Areas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A0BF8-D817-9C04-FCB4-666FDCE71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832" y="4353507"/>
            <a:ext cx="5733288" cy="932688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FFFFFF"/>
                </a:solidFill>
              </a:rPr>
              <a:t>Maximum Mark: 55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5ACBA481-901D-2911-1548-575BEDA55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0" y="0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960" name="Rectangle 12595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FE97710C-D587-FED7-364F-8D7AA94DEF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IE" altLang="en-US" sz="5400" dirty="0"/>
              <a:t>Residential Areas 55 Marks</a:t>
            </a:r>
            <a:endParaRPr lang="en-GB" altLang="en-US" sz="5400" dirty="0"/>
          </a:p>
        </p:txBody>
      </p:sp>
      <p:sp>
        <p:nvSpPr>
          <p:cNvPr id="12596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7E0C6E77-7E3C-1E05-BF26-341C32DC23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200" dirty="0"/>
              <a:t>Presentation and Maintenance of private property;</a:t>
            </a:r>
            <a:r>
              <a:rPr lang="en-IE" altLang="en-US" sz="2200" dirty="0"/>
              <a:t> </a:t>
            </a:r>
          </a:p>
          <a:p>
            <a:pPr eaLnBrk="1" hangingPunct="1"/>
            <a:r>
              <a:rPr lang="en-IE" altLang="en-US" sz="2200" dirty="0"/>
              <a:t>Roadside boundary walls &amp; fencing &amp; gables;</a:t>
            </a:r>
          </a:p>
          <a:p>
            <a:pPr eaLnBrk="1" hangingPunct="1"/>
            <a:r>
              <a:rPr lang="en-IE" altLang="en-US" sz="2200" dirty="0"/>
              <a:t>Estate entrance, identification &amp; directional signs;</a:t>
            </a:r>
          </a:p>
          <a:p>
            <a:pPr eaLnBrk="1" hangingPunct="1"/>
            <a:r>
              <a:rPr lang="en-IE" altLang="en-US" sz="2200" dirty="0"/>
              <a:t>Green and hard open spaces; </a:t>
            </a:r>
          </a:p>
          <a:p>
            <a:pPr eaLnBrk="1" hangingPunct="1"/>
            <a:r>
              <a:rPr lang="en-IE" altLang="en-US" sz="2200" dirty="0"/>
              <a:t>Play areas &amp; equipment for children &amp; families;</a:t>
            </a:r>
          </a:p>
          <a:p>
            <a:pPr eaLnBrk="1" hangingPunct="1"/>
            <a:r>
              <a:rPr lang="en-IE" altLang="en-US" sz="2200" dirty="0"/>
              <a:t>Side &amp; back areas of dwellings visible from </a:t>
            </a:r>
          </a:p>
          <a:p>
            <a:pPr marL="0" indent="0" eaLnBrk="1" hangingPunct="1">
              <a:buNone/>
            </a:pPr>
            <a:r>
              <a:rPr lang="en-IE" altLang="en-US" sz="2200" dirty="0"/>
              <a:t>   the public realm;</a:t>
            </a:r>
          </a:p>
          <a:p>
            <a:pPr eaLnBrk="1" hangingPunct="1"/>
            <a:r>
              <a:rPr lang="en-IE" altLang="en-US" sz="2200" dirty="0"/>
              <a:t>Litter Control. </a:t>
            </a:r>
          </a:p>
          <a:p>
            <a:pPr eaLnBrk="1" hangingPunct="1"/>
            <a:endParaRPr lang="en-GB" altLang="en-US" sz="2200" dirty="0"/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F39E9970-AB7B-38DE-A30E-0CA58B9B0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AC9B40-C4C6-423F-9E4A-95E8B1379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889" y="2464916"/>
            <a:ext cx="4996872" cy="31542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CAA3C-9015-ADC2-C63C-937BBC275484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/>
              <a:t>What the Adjudicator considers: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The presentation and appearance of: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Private dwellings including their roadside boundary walls, fences and private open spaces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Communal open spaces - their maintenance, presentation, function and universal accessibility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Landscaping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Estate signage and entrances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Links to town centre and facilities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Contribution to Sustainable Development Goals</a:t>
            </a:r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AD90B105-A82F-9E14-F4A7-4968F442F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81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D172D-11B6-5F80-77FB-49A19D7FF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4419600"/>
            <a:ext cx="10908792" cy="1203960"/>
          </a:xfrm>
        </p:spPr>
        <p:txBody>
          <a:bodyPr anchor="ctr">
            <a:normAutofit/>
          </a:bodyPr>
          <a:lstStyle/>
          <a:p>
            <a:br>
              <a:rPr lang="en-IE" sz="3600" dirty="0"/>
            </a:br>
            <a:r>
              <a:rPr lang="en-IE" sz="3600" b="1" dirty="0"/>
              <a:t>Approach Roads, Streets &amp; Lanes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1CF550-3D8E-6570-87F5-60E13E4A0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669280"/>
            <a:ext cx="10908792" cy="548640"/>
          </a:xfrm>
        </p:spPr>
        <p:txBody>
          <a:bodyPr anchor="ctr">
            <a:normAutofit/>
          </a:bodyPr>
          <a:lstStyle/>
          <a:p>
            <a:endParaRPr lang="en-IE" sz="1100" dirty="0"/>
          </a:p>
          <a:p>
            <a:r>
              <a:rPr lang="en-IE" sz="1100" dirty="0"/>
              <a:t>Maximum Marks: 55</a:t>
            </a:r>
          </a:p>
          <a:p>
            <a:endParaRPr lang="en-IE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84A09-BE2B-173F-8B35-6CA120D0C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5" r="14333" b="2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BCE922-6D8A-5305-8BDF-2D1D91128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79" r="4183" b="-1"/>
          <a:stretch/>
        </p:blipFill>
        <p:spPr>
          <a:xfrm>
            <a:off x="6091436" y="142555"/>
            <a:ext cx="6095995" cy="4134490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1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248" name="Rectangle 13824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25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2A19F983-EA96-6F62-309E-6F8E0D19D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eaLnBrk="1" hangingPunct="1"/>
            <a:r>
              <a:rPr lang="en-IE" altLang="en-US" sz="2200" dirty="0"/>
              <a:t>Approach Roads, entrances &amp; (bilingual) name signs; </a:t>
            </a:r>
          </a:p>
          <a:p>
            <a:pPr eaLnBrk="1" hangingPunct="1"/>
            <a:r>
              <a:rPr lang="en-IE" altLang="en-US" sz="2200" dirty="0"/>
              <a:t>Road and footpath surfaces, kerbing &amp; (bilingual) signage;</a:t>
            </a:r>
          </a:p>
          <a:p>
            <a:pPr eaLnBrk="1" hangingPunct="1"/>
            <a:r>
              <a:rPr lang="en-IE" altLang="en-US" sz="2200" dirty="0"/>
              <a:t>Grass verges &amp; cut grass;</a:t>
            </a:r>
          </a:p>
          <a:p>
            <a:pPr eaLnBrk="1" hangingPunct="1"/>
            <a:r>
              <a:rPr lang="en-IE" altLang="en-US" sz="2200" dirty="0"/>
              <a:t>Walls, fencing, hedges, field gates;</a:t>
            </a:r>
          </a:p>
          <a:p>
            <a:pPr eaLnBrk="1" hangingPunct="1"/>
            <a:r>
              <a:rPr lang="en-IE" altLang="en-US" sz="2200" dirty="0"/>
              <a:t>Back areas &amp; lanes;</a:t>
            </a:r>
          </a:p>
          <a:p>
            <a:pPr eaLnBrk="1" hangingPunct="1"/>
            <a:r>
              <a:rPr lang="en-IE" altLang="en-US" sz="2200" dirty="0"/>
              <a:t>Bridges, cycle lanes, connectivity, parking, </a:t>
            </a:r>
          </a:p>
          <a:p>
            <a:pPr marL="0" indent="0" eaLnBrk="1" hangingPunct="1">
              <a:buNone/>
            </a:pPr>
            <a:r>
              <a:rPr lang="en-IE" altLang="en-US" sz="2200" dirty="0"/>
              <a:t>   universal accessibility.</a:t>
            </a:r>
          </a:p>
          <a:p>
            <a:pPr eaLnBrk="1" hangingPunct="1"/>
            <a:endParaRPr lang="en-GB" altLang="en-US" sz="2200" dirty="0"/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9BC0DEA3-7B6C-FF36-44FD-587B82C79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  <p:sp>
        <p:nvSpPr>
          <p:cNvPr id="138242" name="Rectangle 2">
            <a:extLst>
              <a:ext uri="{FF2B5EF4-FFF2-40B4-BE49-F238E27FC236}">
                <a16:creationId xmlns:a16="http://schemas.microsoft.com/office/drawing/2014/main" id="{32DA7FC5-219F-932B-5643-28BF7B1E89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-342900"/>
            <a:ext cx="10515600" cy="45719"/>
          </a:xfrm>
        </p:spPr>
        <p:txBody>
          <a:bodyPr>
            <a:normAutofit fontScale="90000"/>
          </a:bodyPr>
          <a:lstStyle/>
          <a:p>
            <a:pPr eaLnBrk="1" hangingPunct="1"/>
            <a:endParaRPr lang="en-GB" alt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B3BBA-B1ED-436D-145F-C28EE5FB4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477" y="2898669"/>
            <a:ext cx="5435087" cy="305723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5159C5-E189-C5FF-360E-184D2800D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39860"/>
            <a:ext cx="5294716" cy="297827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3515C49-FE4E-6D29-9415-5CBC0A47C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939861"/>
            <a:ext cx="5294715" cy="2978277"/>
          </a:xfrm>
          <a:prstGeom prst="rect">
            <a:avLst/>
          </a:prstGeom>
        </p:spPr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FEBD7047-6DA8-4D3E-D0FA-7AFAA120E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13" y="496963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64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82DC4E-C985-83B2-367A-218F0E5DB2D7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What the Adjudicator considers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The presentation and appearance of: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Approach roads, including roadside verges and boundary treatments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Town / Village streets and connecting roads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Roundabouts within the 60 kmph zone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Laneways, back areas and bridges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Cycle lanes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Pedestrian connections and inclusive access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Contribution to Sustainable Development Goals</a:t>
            </a:r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94F7AD2F-EE6C-B7B6-8AA3-D9B471DFF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  <p:pic>
        <p:nvPicPr>
          <p:cNvPr id="2" name="object 3">
            <a:extLst>
              <a:ext uri="{FF2B5EF4-FFF2-40B4-BE49-F238E27FC236}">
                <a16:creationId xmlns:a16="http://schemas.microsoft.com/office/drawing/2014/main" id="{5548AAD7-10BC-B6E3-7252-76B1188E04F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28729" y="5672213"/>
            <a:ext cx="1622611" cy="7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96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07F0C-DFB3-3941-3EFE-A3F86D9BA5EF}"/>
              </a:ext>
            </a:extLst>
          </p:cNvPr>
          <p:cNvSpPr txBox="1"/>
          <p:nvPr/>
        </p:nvSpPr>
        <p:spPr>
          <a:xfrm>
            <a:off x="1804988" y="1442172"/>
            <a:ext cx="8582025" cy="2177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 &amp; 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96D80597-5011-19F7-C2B4-61E168E97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03" y="28726"/>
            <a:ext cx="2174698" cy="1216873"/>
          </a:xfrm>
          <a:prstGeom prst="rect">
            <a:avLst/>
          </a:prstGeom>
        </p:spPr>
      </p:pic>
      <p:pic>
        <p:nvPicPr>
          <p:cNvPr id="4" name="object 3">
            <a:extLst>
              <a:ext uri="{FF2B5EF4-FFF2-40B4-BE49-F238E27FC236}">
                <a16:creationId xmlns:a16="http://schemas.microsoft.com/office/drawing/2014/main" id="{9927A8EC-3CB0-64FD-1EA2-A64FA64077C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28729" y="5672213"/>
            <a:ext cx="1622611" cy="7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23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A6B02B68-1847-D2B9-CEA9-F218DD17C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64" y="0"/>
            <a:ext cx="94440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E8B56C-ECD4-40E7-BC6F-BA6377D06010}"/>
              </a:ext>
            </a:extLst>
          </p:cNvPr>
          <p:cNvSpPr txBox="1"/>
          <p:nvPr/>
        </p:nvSpPr>
        <p:spPr>
          <a:xfrm>
            <a:off x="233082" y="708212"/>
            <a:ext cx="11408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Bray </a:t>
            </a:r>
          </a:p>
          <a:p>
            <a:r>
              <a:rPr lang="en-GB" sz="3200" dirty="0"/>
              <a:t>Town Map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198770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50C0C7-F6A8-80F6-6119-DEE8754C7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2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8BF7B5E-FF34-DDBB-8497-565186F45C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642617"/>
              </p:ext>
            </p:extLst>
          </p:nvPr>
        </p:nvGraphicFramePr>
        <p:xfrm>
          <a:off x="262403" y="430306"/>
          <a:ext cx="120999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3127056" imgH="8045929" progId="Word.Document.12">
                  <p:embed/>
                </p:oleObj>
              </mc:Choice>
              <mc:Fallback>
                <p:oleObj name="Document" r:id="rId2" imgW="13127056" imgH="8045929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8BF7B5E-FF34-DDBB-8497-565186F45C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2403" y="430306"/>
                        <a:ext cx="1209992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893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E22C1-E49B-8FEF-E154-0812CA95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E" sz="5400" dirty="0"/>
              <a:t>                   The Entry Form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F659F-7111-B97A-4C70-89F238FB8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IE" sz="2200" dirty="0"/>
              <a:t>Evidence of Liaison with Community Groups and Schools, The Local Authority and Other Statutory Agencies, (web site, newsletter, Facebook, WhatsApp and other media).</a:t>
            </a:r>
          </a:p>
          <a:p>
            <a:r>
              <a:rPr lang="en-IE" sz="2200" dirty="0"/>
              <a:t>Organisational Structure (committee / volunteers – an umbrella group / subgroup? Junior TT group?)</a:t>
            </a:r>
          </a:p>
          <a:p>
            <a:r>
              <a:rPr lang="en-IE" sz="2200" dirty="0"/>
              <a:t>Frequency of meetings</a:t>
            </a:r>
          </a:p>
          <a:p>
            <a:r>
              <a:rPr lang="en-IE" sz="2200" dirty="0"/>
              <a:t>Inclusivity e.g. universal accessibility, generation mix?</a:t>
            </a:r>
          </a:p>
          <a:p>
            <a:r>
              <a:rPr lang="en-IE" sz="2200" dirty="0"/>
              <a:t>Project most proud of (Biodiversity Plan? Sensory Garden? Fitness Park? Spring Clean?)</a:t>
            </a:r>
          </a:p>
          <a:p>
            <a:r>
              <a:rPr lang="en-IE" sz="2200" dirty="0"/>
              <a:t>Communicating TT activities and achievement; e.g. exhibitions? Thank you awards evenings?</a:t>
            </a:r>
          </a:p>
          <a:p>
            <a:endParaRPr lang="en-IE" sz="2200" dirty="0"/>
          </a:p>
          <a:p>
            <a:endParaRPr lang="en-IE" sz="2200" dirty="0"/>
          </a:p>
          <a:p>
            <a:endParaRPr lang="en-IE" sz="2200" dirty="0"/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E1F37355-0905-1652-E5E9-DDCD375A3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8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372E7-B95E-476F-B8B6-1CCFEC082451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What your Adjudicator considers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What is it that makes your area special?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What features are characteristic of the area - what type of atmosphere is there?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Are there any special considerations which affect development pressures such as tourism or commuter housing?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What are the places and features that are important to the history or distinctiveness of the area?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What are the facilities like? Are there facilities such as play areas, shops, clubs for young people, cafes, pubs, access for the disabled or baby buggies, recycling points etc?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How do visitors to the area perceive it and what facilities are available to enable visitors enjoy the area?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B1C056F0-8DAB-0C97-102D-67446397C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8726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56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66A53-ABC6-EA72-B0C7-660AE4280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6544" y="1911096"/>
            <a:ext cx="8055864" cy="2076651"/>
          </a:xfrm>
        </p:spPr>
        <p:txBody>
          <a:bodyPr anchor="b">
            <a:normAutofit/>
          </a:bodyPr>
          <a:lstStyle/>
          <a:p>
            <a:r>
              <a:rPr lang="en-IE" sz="6600" dirty="0">
                <a:solidFill>
                  <a:srgbClr val="FFFFFF"/>
                </a:solidFill>
              </a:rPr>
              <a:t>Streetscape &amp; Public Places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6B6DF-F09E-19A4-6837-5F7DB248E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7832" y="4353507"/>
            <a:ext cx="5733288" cy="932688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FFFFFF"/>
                </a:solidFill>
              </a:rPr>
              <a:t>Maximum Mark 80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06CE3EF4-4E9D-48D3-EB50-67D11737C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0" y="0"/>
            <a:ext cx="2309092" cy="1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3628</TotalTime>
  <Words>1168</Words>
  <Application>Microsoft Office PowerPoint</Application>
  <PresentationFormat>Widescreen</PresentationFormat>
  <Paragraphs>182</Paragraphs>
  <Slides>38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Document</vt:lpstr>
      <vt:lpstr>Tidy Towns Engagement Event </vt:lpstr>
      <vt:lpstr>Community Your Involvement &amp; Planning</vt:lpstr>
      <vt:lpstr>PowerPoint Presentation</vt:lpstr>
      <vt:lpstr>PowerPoint Presentation</vt:lpstr>
      <vt:lpstr>PowerPoint Presentation</vt:lpstr>
      <vt:lpstr>PowerPoint Presentation</vt:lpstr>
      <vt:lpstr>                   The Entry Form</vt:lpstr>
      <vt:lpstr>PowerPoint Presentation</vt:lpstr>
      <vt:lpstr>Streetscape &amp; Public Places</vt:lpstr>
      <vt:lpstr>Elements of Streetscape</vt:lpstr>
      <vt:lpstr>PowerPoint Presentation</vt:lpstr>
      <vt:lpstr>Green Spaces &amp; Landscaping </vt:lpstr>
      <vt:lpstr>PowerPoint Presentation</vt:lpstr>
      <vt:lpstr>PowerPoint Presentation</vt:lpstr>
      <vt:lpstr>PowerPoint Presentation</vt:lpstr>
      <vt:lpstr>PowerPoint Presentation</vt:lpstr>
      <vt:lpstr>Nature &amp; Biodiversity In Your Locality</vt:lpstr>
      <vt:lpstr>Common Invasive Species</vt:lpstr>
      <vt:lpstr>PowerPoint Presentation</vt:lpstr>
      <vt:lpstr>PowerPoint Presentation</vt:lpstr>
      <vt:lpstr>Good Sources of Information</vt:lpstr>
      <vt:lpstr>Sustainability-Doing More With Less</vt:lpstr>
      <vt:lpstr>PowerPoint Presentation</vt:lpstr>
      <vt:lpstr>PowerPoint Presentation</vt:lpstr>
      <vt:lpstr>PowerPoint Presentation</vt:lpstr>
      <vt:lpstr>Recommendations </vt:lpstr>
      <vt:lpstr>Tidiness &amp; Litter Control</vt:lpstr>
      <vt:lpstr>PowerPoint Presentation</vt:lpstr>
      <vt:lpstr>PowerPoint Presentation</vt:lpstr>
      <vt:lpstr>PowerPoint Presentation</vt:lpstr>
      <vt:lpstr>Residential Streets  &amp; Housing Areas</vt:lpstr>
      <vt:lpstr>Residential Areas 55 Marks</vt:lpstr>
      <vt:lpstr>PowerPoint Presentation</vt:lpstr>
      <vt:lpstr> Approach Roads, Streets &amp; Lanes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O'Leary</dc:creator>
  <cp:lastModifiedBy>Carla McGoey</cp:lastModifiedBy>
  <cp:revision>102</cp:revision>
  <dcterms:created xsi:type="dcterms:W3CDTF">2024-03-07T18:49:12Z</dcterms:created>
  <dcterms:modified xsi:type="dcterms:W3CDTF">2024-04-26T13:36:16Z</dcterms:modified>
</cp:coreProperties>
</file>