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4"/>
  </p:sldMasterIdLst>
  <p:sldIdLst>
    <p:sldId id="280" r:id="rId5"/>
    <p:sldId id="281" r:id="rId6"/>
    <p:sldId id="284" r:id="rId7"/>
    <p:sldId id="282" r:id="rId8"/>
    <p:sldId id="283" r:id="rId9"/>
    <p:sldId id="285" r:id="rId10"/>
    <p:sldId id="286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19" autoAdjust="0"/>
  </p:normalViewPr>
  <p:slideViewPr>
    <p:cSldViewPr snapToGrid="0">
      <p:cViewPr varScale="1">
        <p:scale>
          <a:sx n="109" d="100"/>
          <a:sy n="109" d="100"/>
        </p:scale>
        <p:origin x="672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presProps" Target="pres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tableStyles" Target="tableStyle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0693" y="1769540"/>
            <a:ext cx="9440034" cy="1828801"/>
          </a:xfrm>
        </p:spPr>
        <p:txBody>
          <a:bodyPr anchor="b">
            <a:normAutofit/>
          </a:bodyPr>
          <a:lstStyle>
            <a:lvl1pPr algn="ctr"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0693" y="3773489"/>
            <a:ext cx="9440034" cy="1049867"/>
          </a:xfrm>
        </p:spPr>
        <p:txBody>
          <a:bodyPr anchor="t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D38747-4367-4BD2-8D51-C97E202738E2}" type="datetime1">
              <a:rPr lang="en-US" smtClean="0"/>
              <a:t>2/10/2021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029819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Slate-V2-HD-panoPhotoInset.png">
            <a:extLst>
              <a:ext uri="{FF2B5EF4-FFF2-40B4-BE49-F238E27FC236}">
                <a16:creationId xmlns:a16="http://schemas.microsoft.com/office/drawing/2014/main" id="{CE39118B-B3AD-4BD4-BA22-DEFF4E76CE9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3883" y="547807"/>
            <a:ext cx="10141799" cy="381680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806" y="4565255"/>
            <a:ext cx="10355326" cy="543472"/>
          </a:xfrm>
        </p:spPr>
        <p:txBody>
          <a:bodyPr anchor="b">
            <a:normAutofit/>
          </a:bodyPr>
          <a:lstStyle>
            <a:lvl1pPr algn="ctr">
              <a:defRPr sz="2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69349" y="695009"/>
            <a:ext cx="9845346" cy="3525671"/>
          </a:xfr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5247728"/>
            <a:ext cx="10353762" cy="543472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F1B079-7EF0-44EE-B798-BCC497C9F3B2}" type="datetime1">
              <a:rPr lang="en-US" smtClean="0"/>
              <a:t>2/10/2021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198098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8437"/>
            <a:ext cx="10353762" cy="3534344"/>
          </a:xfrm>
        </p:spPr>
        <p:txBody>
          <a:bodyPr anchor="ctr">
            <a:normAutofit/>
          </a:bodyPr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295180"/>
            <a:ext cx="10353763" cy="1501826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FF70A8-1D13-4657-95F0-A9EA54967B8D}" type="datetime1">
              <a:rPr lang="en-US" smtClean="0"/>
              <a:t>2/10/2021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6819271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532749"/>
          </a:xfrm>
        </p:spPr>
        <p:txBody>
          <a:bodyPr anchor="t">
            <a:normAutofit/>
          </a:bodyPr>
          <a:lstStyle>
            <a:lvl1pPr marL="0" indent="0" algn="r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304353"/>
            <a:ext cx="10353763" cy="1489496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EB90AC-71BD-4C7F-8ACA-7B3F18292E63}" type="datetime1">
              <a:rPr lang="en-US" smtClean="0"/>
              <a:t>2/10/2021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23F0D53-0705-41B7-8554-09D21E7807F9}"/>
              </a:ext>
            </a:extLst>
          </p:cNvPr>
          <p:cNvSpPr txBox="1"/>
          <p:nvPr/>
        </p:nvSpPr>
        <p:spPr>
          <a:xfrm>
            <a:off x="990600" y="88479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C7F647CD-0F1A-4BB3-89E0-A74F1E1B098D}"/>
              </a:ext>
            </a:extLst>
          </p:cNvPr>
          <p:cNvSpPr txBox="1"/>
          <p:nvPr/>
        </p:nvSpPr>
        <p:spPr>
          <a:xfrm>
            <a:off x="10504716" y="292825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85209809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4" y="2126942"/>
            <a:ext cx="10353763" cy="251183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84" y="4650556"/>
            <a:ext cx="10352199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6EFC2C-8905-46F0-B443-CE905B76BA01}" type="datetime1">
              <a:rPr lang="en-US" smtClean="0"/>
              <a:t>2/10/2021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0632439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97045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95" y="1885950"/>
            <a:ext cx="3300984" cy="764782"/>
          </a:xfrm>
        </p:spPr>
        <p:txBody>
          <a:bodyPr anchor="b">
            <a:noAutofit/>
          </a:bodyPr>
          <a:lstStyle>
            <a:lvl1pPr marL="0" indent="0" algn="ctr"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95" y="2768112"/>
            <a:ext cx="3300984" cy="302308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6711" y="1885949"/>
            <a:ext cx="3300984" cy="764783"/>
          </a:xfrm>
        </p:spPr>
        <p:txBody>
          <a:bodyPr anchor="b">
            <a:noAutofit/>
          </a:bodyPr>
          <a:lstStyle>
            <a:lvl1pPr marL="0" indent="0" algn="ctr"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1435" y="2768112"/>
            <a:ext cx="3300984" cy="302308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66572" y="1885950"/>
            <a:ext cx="3300984" cy="764782"/>
          </a:xfrm>
        </p:spPr>
        <p:txBody>
          <a:bodyPr anchor="b">
            <a:noAutofit/>
          </a:bodyPr>
          <a:lstStyle>
            <a:lvl1pPr marL="0" indent="0" algn="ctr"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66572" y="2768110"/>
            <a:ext cx="3300984" cy="302308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079DC3-C9B5-499E-9140-0DC28B7074E2}" type="datetime1">
              <a:rPr lang="en-US" smtClean="0"/>
              <a:t>2/10/2021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7975862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ate-V2-HD-3colPhotoInset.png">
            <a:extLst>
              <a:ext uri="{FF2B5EF4-FFF2-40B4-BE49-F238E27FC236}">
                <a16:creationId xmlns:a16="http://schemas.microsoft.com/office/drawing/2014/main" id="{7E87C569-D426-4615-ADA7-B370EA98340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7962" y="1818214"/>
            <a:ext cx="3339972" cy="1847851"/>
          </a:xfrm>
          <a:prstGeom prst="rect">
            <a:avLst/>
          </a:prstGeom>
        </p:spPr>
      </p:pic>
      <p:pic>
        <p:nvPicPr>
          <p:cNvPr id="36" name="Picture 35" descr="Slate-V2-HD-3colPhotoInset.png">
            <a:extLst>
              <a:ext uri="{FF2B5EF4-FFF2-40B4-BE49-F238E27FC236}">
                <a16:creationId xmlns:a16="http://schemas.microsoft.com/office/drawing/2014/main" id="{7B353ED4-7AD0-46C9-88ED-1A16B1433AF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3800" y="1818214"/>
            <a:ext cx="3339972" cy="1847851"/>
          </a:xfrm>
          <a:prstGeom prst="rect">
            <a:avLst/>
          </a:prstGeom>
        </p:spPr>
      </p:pic>
      <p:pic>
        <p:nvPicPr>
          <p:cNvPr id="37" name="Picture 36" descr="Slate-V2-HD-3colPhotoInset.png">
            <a:extLst>
              <a:ext uri="{FF2B5EF4-FFF2-40B4-BE49-F238E27FC236}">
                <a16:creationId xmlns:a16="http://schemas.microsoft.com/office/drawing/2014/main" id="{F561D985-AD57-459A-B3A6-EBF29603976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6051" y="1818214"/>
            <a:ext cx="3339972" cy="1847851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94" y="609600"/>
            <a:ext cx="10353763" cy="97045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95" y="3904106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018102" y="1938918"/>
            <a:ext cx="3092368" cy="160295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95" y="4572443"/>
            <a:ext cx="3300984" cy="121875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88" y="3904106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545743" y="1939094"/>
            <a:ext cx="3092368" cy="160816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435" y="4572442"/>
            <a:ext cx="3300984" cy="121875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66697" y="3904106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075698" y="1934432"/>
            <a:ext cx="3092368" cy="160729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66572" y="4572442"/>
            <a:ext cx="3300984" cy="121875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BB33EA-E472-4D22-9C03-A9C14AA21CED}" type="datetime1">
              <a:rPr lang="en-US" smtClean="0"/>
              <a:t>2/10/2021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25455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C55A3C-5767-4844-A0A3-83778C2E5409}" type="datetime1">
              <a:rPr lang="en-US" smtClean="0"/>
              <a:t>2/10/2021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062771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1761067"/>
            <a:ext cx="9590550" cy="1828813"/>
          </a:xfrm>
        </p:spPr>
        <p:txBody>
          <a:bodyPr anchor="b"/>
          <a:lstStyle>
            <a:lvl1pPr algn="ctr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3763439"/>
            <a:ext cx="9590550" cy="1333494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E507A8-A5CF-4D38-AB86-7EDDA87A85D4}" type="datetime1">
              <a:rPr lang="en-US" smtClean="0"/>
              <a:t>2/10/2021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642051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126187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3795" y="2076450"/>
            <a:ext cx="4856841" cy="3622671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10716" y="2076451"/>
            <a:ext cx="4856841" cy="3622672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FCD27C-8599-43EF-BA1D-14DDC1946E06}" type="datetime1">
              <a:rPr lang="en-US" smtClean="0"/>
              <a:t>2/10/2021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157741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 descr="Slate-V2-HD-compPhotoInset.png">
            <a:extLst>
              <a:ext uri="{FF2B5EF4-FFF2-40B4-BE49-F238E27FC236}">
                <a16:creationId xmlns:a16="http://schemas.microsoft.com/office/drawing/2014/main" id="{37B721FF-D609-4D98-9D19-CF75AA8A54F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3795" y="1734506"/>
            <a:ext cx="5029200" cy="4099959"/>
          </a:xfrm>
          <a:prstGeom prst="rect">
            <a:avLst/>
          </a:prstGeom>
        </p:spPr>
      </p:pic>
      <p:pic>
        <p:nvPicPr>
          <p:cNvPr id="21" name="Picture 20" descr="Slate-V2-HD-compPhotoInset.png">
            <a:extLst>
              <a:ext uri="{FF2B5EF4-FFF2-40B4-BE49-F238E27FC236}">
                <a16:creationId xmlns:a16="http://schemas.microsoft.com/office/drawing/2014/main" id="{073936BD-C868-433F-8E84-D6DD8E640E3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8357" y="1734506"/>
            <a:ext cx="5029200" cy="409995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97045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46013" y="1855153"/>
            <a:ext cx="4764764" cy="692494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46013" y="2702103"/>
            <a:ext cx="4764764" cy="3043533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63166" y="1855152"/>
            <a:ext cx="4779582" cy="692495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63167" y="2702103"/>
            <a:ext cx="4779581" cy="3043533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343D99-809A-49C0-96E5-4250D0B498EE}" type="datetime1">
              <a:rPr lang="en-US" smtClean="0"/>
              <a:t>2/10/2021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203152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43DE9B-B678-4EFB-BB7D-A4370204A0B0}" type="datetime1">
              <a:rPr lang="en-US" smtClean="0"/>
              <a:t>2/10/2021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43349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8812DA-F765-4142-A6A3-A8ED7235E082}" type="datetime1">
              <a:rPr lang="en-US" smtClean="0"/>
              <a:t>2/10/2021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515851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3706889" cy="1821918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55633" y="609600"/>
            <a:ext cx="6411924" cy="5080001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2673351"/>
            <a:ext cx="3706889" cy="301625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0277FD-7DE6-41D4-930D-AC99F5AFE54E}" type="datetime1">
              <a:rPr lang="en-US" smtClean="0"/>
              <a:t>2/10/2021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581491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1" descr="Slate-V2-HD-vertPhotoInset.png">
            <a:extLst>
              <a:ext uri="{FF2B5EF4-FFF2-40B4-BE49-F238E27FC236}">
                <a16:creationId xmlns:a16="http://schemas.microsoft.com/office/drawing/2014/main" id="{4D06E496-ACBA-4063-B4A1-C5C484EE5A7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3665" y="609600"/>
            <a:ext cx="3584166" cy="520483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763701"/>
            <a:ext cx="5707899" cy="1675559"/>
          </a:xfrm>
        </p:spPr>
        <p:txBody>
          <a:bodyPr anchor="b">
            <a:noAutofit/>
          </a:bodyPr>
          <a:lstStyle>
            <a:lvl1pPr algn="ctr">
              <a:defRPr sz="32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42551" y="763702"/>
            <a:ext cx="3275751" cy="4912822"/>
          </a:xfr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73698" y="2679699"/>
            <a:ext cx="4588094" cy="3135695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A15526-7079-4B7B-987C-1B5FAE11A0FF}" type="datetime1">
              <a:rPr lang="en-US" smtClean="0"/>
              <a:t>2/10/2021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425126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1257300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95" y="2076450"/>
            <a:ext cx="10353762" cy="3714749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6" y="6000749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fld id="{073ED0CC-082F-4160-86E5-0D6041F12778}" type="datetime1">
              <a:rPr lang="en-US" smtClean="0"/>
              <a:t>2/10/2021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95" y="6000749"/>
            <a:ext cx="667286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6000749"/>
            <a:ext cx="75354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12744071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</p:sldLayoutIdLst>
  <p:hf sldNum="0" hdr="0" ftr="0" dt="0"/>
  <p:txStyles>
    <p:titleStyle>
      <a:lvl1pPr algn="ctr" defTabSz="457200" rtl="0" eaLnBrk="1" latinLnBrk="0" hangingPunct="1">
        <a:lnSpc>
          <a:spcPct val="90000"/>
        </a:lnSpc>
        <a:spcBef>
          <a:spcPct val="0"/>
        </a:spcBef>
        <a:buNone/>
        <a:defRPr sz="46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j-lt"/>
          <a:ea typeface="+mj-ea"/>
          <a:cs typeface="Trebuchet M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06000" algn="l" defTabSz="457200" rtl="0" eaLnBrk="1" latinLnBrk="0" hangingPunct="1">
        <a:lnSpc>
          <a:spcPct val="110000"/>
        </a:lnSpc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23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1pPr>
      <a:lvl2pPr marL="720000" indent="-270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"/>
        <a:defRPr sz="21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2pPr>
      <a:lvl3pPr marL="1026000" indent="-21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8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3pPr>
      <a:lvl4pPr marL="1386000" indent="-21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"/>
        <a:defRPr sz="16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4pPr>
      <a:lvl5pPr marL="1674000" indent="-21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6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5pPr>
      <a:lvl6pPr marL="20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6pPr>
      <a:lvl7pPr marL="240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7pPr>
      <a:lvl8pPr marL="278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8pPr>
      <a:lvl9pPr marL="310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hyperlink" Target="mailto:rates@longfordcoco.ie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1">
                <a:shade val="80000"/>
                <a:lumMod val="80000"/>
              </a:schemeClr>
              <a:schemeClr val="bg1">
                <a:tint val="98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1" name="Rectangle 100">
            <a:extLst>
              <a:ext uri="{FF2B5EF4-FFF2-40B4-BE49-F238E27FC236}">
                <a16:creationId xmlns:a16="http://schemas.microsoft.com/office/drawing/2014/main" id="{61B2A784-4501-42A8-86DF-DB27DE39508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256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D1F047C-C727-42A7-85C5-68C5AA1B1A9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250149" y="1039906"/>
            <a:ext cx="4967686" cy="2558435"/>
          </a:xfrm>
        </p:spPr>
        <p:txBody>
          <a:bodyPr>
            <a:normAutofit/>
          </a:bodyPr>
          <a:lstStyle/>
          <a:p>
            <a:pPr algn="l"/>
            <a:r>
              <a:rPr lang="en-US" b="1"/>
              <a:t>Commercial Rates Waiver Scheme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B93FB3F-A8D4-46D3-A1C6-C79C6456372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250147" y="3773489"/>
            <a:ext cx="4967688" cy="1312487"/>
          </a:xfrm>
        </p:spPr>
        <p:txBody>
          <a:bodyPr>
            <a:normAutofit/>
          </a:bodyPr>
          <a:lstStyle/>
          <a:p>
            <a:pPr algn="l"/>
            <a:r>
              <a:rPr lang="en-US" b="1"/>
              <a:t>Quarter 1 - 2021</a:t>
            </a:r>
          </a:p>
        </p:txBody>
      </p:sp>
      <p:sp>
        <p:nvSpPr>
          <p:cNvPr id="103" name="Freeform: Shape 102">
            <a:extLst>
              <a:ext uri="{FF2B5EF4-FFF2-40B4-BE49-F238E27FC236}">
                <a16:creationId xmlns:a16="http://schemas.microsoft.com/office/drawing/2014/main" id="{5DCD51DF-47F0-4E43-9A0F-6B18888E09C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05498" y="0"/>
            <a:ext cx="4901184" cy="4032504"/>
          </a:xfrm>
          <a:custGeom>
            <a:avLst/>
            <a:gdLst>
              <a:gd name="connsiteX0" fmla="*/ 0 w 4901184"/>
              <a:gd name="connsiteY0" fmla="*/ 0 h 4032504"/>
              <a:gd name="connsiteX1" fmla="*/ 4901184 w 4901184"/>
              <a:gd name="connsiteY1" fmla="*/ 0 h 4032504"/>
              <a:gd name="connsiteX2" fmla="*/ 4901184 w 4901184"/>
              <a:gd name="connsiteY2" fmla="*/ 3813911 h 4032504"/>
              <a:gd name="connsiteX3" fmla="*/ 4682591 w 4901184"/>
              <a:gd name="connsiteY3" fmla="*/ 4032504 h 4032504"/>
              <a:gd name="connsiteX4" fmla="*/ 218593 w 4901184"/>
              <a:gd name="connsiteY4" fmla="*/ 4032504 h 4032504"/>
              <a:gd name="connsiteX5" fmla="*/ 0 w 4901184"/>
              <a:gd name="connsiteY5" fmla="*/ 3813911 h 40325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901184" h="4032504">
                <a:moveTo>
                  <a:pt x="0" y="0"/>
                </a:moveTo>
                <a:lnTo>
                  <a:pt x="4901184" y="0"/>
                </a:lnTo>
                <a:lnTo>
                  <a:pt x="4901184" y="3813911"/>
                </a:lnTo>
                <a:cubicBezTo>
                  <a:pt x="4901184" y="3934637"/>
                  <a:pt x="4803317" y="4032504"/>
                  <a:pt x="4682591" y="4032504"/>
                </a:cubicBezTo>
                <a:lnTo>
                  <a:pt x="218593" y="4032504"/>
                </a:lnTo>
                <a:cubicBezTo>
                  <a:pt x="97867" y="4032504"/>
                  <a:pt x="0" y="3934637"/>
                  <a:pt x="0" y="3813911"/>
                </a:cubicBezTo>
                <a:close/>
              </a:path>
            </a:pathLst>
          </a:cu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05" name="Freeform: Shape 104">
            <a:extLst>
              <a:ext uri="{FF2B5EF4-FFF2-40B4-BE49-F238E27FC236}">
                <a16:creationId xmlns:a16="http://schemas.microsoft.com/office/drawing/2014/main" id="{3D2A823F-3501-42FE-AA79-81397A58E19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70090" y="-3"/>
            <a:ext cx="4572000" cy="3867912"/>
          </a:xfrm>
          <a:custGeom>
            <a:avLst/>
            <a:gdLst>
              <a:gd name="connsiteX0" fmla="*/ 0 w 4572000"/>
              <a:gd name="connsiteY0" fmla="*/ 0 h 3867912"/>
              <a:gd name="connsiteX1" fmla="*/ 4572000 w 4572000"/>
              <a:gd name="connsiteY1" fmla="*/ 0 h 3867912"/>
              <a:gd name="connsiteX2" fmla="*/ 4572000 w 4572000"/>
              <a:gd name="connsiteY2" fmla="*/ 3704966 h 3867912"/>
              <a:gd name="connsiteX3" fmla="*/ 4409054 w 4572000"/>
              <a:gd name="connsiteY3" fmla="*/ 3867912 h 3867912"/>
              <a:gd name="connsiteX4" fmla="*/ 162946 w 4572000"/>
              <a:gd name="connsiteY4" fmla="*/ 3867912 h 3867912"/>
              <a:gd name="connsiteX5" fmla="*/ 0 w 4572000"/>
              <a:gd name="connsiteY5" fmla="*/ 3704966 h 3867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572000" h="3867912">
                <a:moveTo>
                  <a:pt x="0" y="0"/>
                </a:moveTo>
                <a:lnTo>
                  <a:pt x="4572000" y="0"/>
                </a:lnTo>
                <a:lnTo>
                  <a:pt x="4572000" y="3704966"/>
                </a:lnTo>
                <a:cubicBezTo>
                  <a:pt x="4572000" y="3794959"/>
                  <a:pt x="4499047" y="3867912"/>
                  <a:pt x="4409054" y="3867912"/>
                </a:cubicBezTo>
                <a:lnTo>
                  <a:pt x="162946" y="3867912"/>
                </a:lnTo>
                <a:cubicBezTo>
                  <a:pt x="72953" y="3867912"/>
                  <a:pt x="0" y="3794959"/>
                  <a:pt x="0" y="3704966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07" name="Freeform: Shape 106">
            <a:extLst>
              <a:ext uri="{FF2B5EF4-FFF2-40B4-BE49-F238E27FC236}">
                <a16:creationId xmlns:a16="http://schemas.microsoft.com/office/drawing/2014/main" id="{767CF198-49C5-4D2A-93C6-A7A4D04B9B3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05498" y="4241249"/>
            <a:ext cx="4901184" cy="2616751"/>
          </a:xfrm>
          <a:custGeom>
            <a:avLst/>
            <a:gdLst>
              <a:gd name="connsiteX0" fmla="*/ 218593 w 4901184"/>
              <a:gd name="connsiteY0" fmla="*/ 0 h 2616751"/>
              <a:gd name="connsiteX1" fmla="*/ 4682591 w 4901184"/>
              <a:gd name="connsiteY1" fmla="*/ 0 h 2616751"/>
              <a:gd name="connsiteX2" fmla="*/ 4901184 w 4901184"/>
              <a:gd name="connsiteY2" fmla="*/ 218593 h 2616751"/>
              <a:gd name="connsiteX3" fmla="*/ 4901184 w 4901184"/>
              <a:gd name="connsiteY3" fmla="*/ 2616751 h 2616751"/>
              <a:gd name="connsiteX4" fmla="*/ 0 w 4901184"/>
              <a:gd name="connsiteY4" fmla="*/ 2616751 h 2616751"/>
              <a:gd name="connsiteX5" fmla="*/ 0 w 4901184"/>
              <a:gd name="connsiteY5" fmla="*/ 218593 h 2616751"/>
              <a:gd name="connsiteX6" fmla="*/ 218593 w 4901184"/>
              <a:gd name="connsiteY6" fmla="*/ 0 h 26167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901184" h="2616751">
                <a:moveTo>
                  <a:pt x="218593" y="0"/>
                </a:moveTo>
                <a:lnTo>
                  <a:pt x="4682591" y="0"/>
                </a:lnTo>
                <a:cubicBezTo>
                  <a:pt x="4803317" y="0"/>
                  <a:pt x="4901184" y="97867"/>
                  <a:pt x="4901184" y="218593"/>
                </a:cubicBezTo>
                <a:lnTo>
                  <a:pt x="4901184" y="2616751"/>
                </a:lnTo>
                <a:lnTo>
                  <a:pt x="0" y="2616751"/>
                </a:lnTo>
                <a:lnTo>
                  <a:pt x="0" y="218593"/>
                </a:lnTo>
                <a:cubicBezTo>
                  <a:pt x="0" y="97867"/>
                  <a:pt x="97867" y="0"/>
                  <a:pt x="218593" y="0"/>
                </a:cubicBezTo>
                <a:close/>
              </a:path>
            </a:pathLst>
          </a:cu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09" name="Freeform: Shape 108">
            <a:extLst>
              <a:ext uri="{FF2B5EF4-FFF2-40B4-BE49-F238E27FC236}">
                <a16:creationId xmlns:a16="http://schemas.microsoft.com/office/drawing/2014/main" id="{4D1EC289-2791-41B5-B240-03653B703D9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70090" y="4405843"/>
            <a:ext cx="4572000" cy="2452159"/>
          </a:xfrm>
          <a:custGeom>
            <a:avLst/>
            <a:gdLst>
              <a:gd name="connsiteX0" fmla="*/ 162946 w 4572000"/>
              <a:gd name="connsiteY0" fmla="*/ 0 h 2452159"/>
              <a:gd name="connsiteX1" fmla="*/ 4409054 w 4572000"/>
              <a:gd name="connsiteY1" fmla="*/ 0 h 2452159"/>
              <a:gd name="connsiteX2" fmla="*/ 4572000 w 4572000"/>
              <a:gd name="connsiteY2" fmla="*/ 162946 h 2452159"/>
              <a:gd name="connsiteX3" fmla="*/ 4572000 w 4572000"/>
              <a:gd name="connsiteY3" fmla="*/ 2452159 h 2452159"/>
              <a:gd name="connsiteX4" fmla="*/ 0 w 4572000"/>
              <a:gd name="connsiteY4" fmla="*/ 2452159 h 2452159"/>
              <a:gd name="connsiteX5" fmla="*/ 0 w 4572000"/>
              <a:gd name="connsiteY5" fmla="*/ 162946 h 2452159"/>
              <a:gd name="connsiteX6" fmla="*/ 162946 w 4572000"/>
              <a:gd name="connsiteY6" fmla="*/ 0 h 24521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572000" h="2452159">
                <a:moveTo>
                  <a:pt x="162946" y="0"/>
                </a:moveTo>
                <a:lnTo>
                  <a:pt x="4409054" y="0"/>
                </a:lnTo>
                <a:cubicBezTo>
                  <a:pt x="4499047" y="0"/>
                  <a:pt x="4572000" y="72953"/>
                  <a:pt x="4572000" y="162946"/>
                </a:cubicBezTo>
                <a:lnTo>
                  <a:pt x="4572000" y="2452159"/>
                </a:lnTo>
                <a:lnTo>
                  <a:pt x="0" y="2452159"/>
                </a:lnTo>
                <a:lnTo>
                  <a:pt x="0" y="162946"/>
                </a:lnTo>
                <a:cubicBezTo>
                  <a:pt x="0" y="72953"/>
                  <a:pt x="72953" y="0"/>
                  <a:pt x="162946" y="0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95258D7-0014-4F09-A52B-D6A3FE6F7F1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70000" y="4980400"/>
            <a:ext cx="3835400" cy="1217739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1749EF7B-1565-4B2C-955B-E20124C3CED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70000" y="921183"/>
            <a:ext cx="4009728" cy="14113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312012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1">
                <a:shade val="80000"/>
                <a:lumMod val="80000"/>
              </a:schemeClr>
              <a:schemeClr val="bg1">
                <a:tint val="98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71F205-E8A9-4237-8AD2-ABD9BF694F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3794" y="219808"/>
            <a:ext cx="10353762" cy="1257300"/>
          </a:xfrm>
        </p:spPr>
        <p:txBody>
          <a:bodyPr>
            <a:normAutofit/>
          </a:bodyPr>
          <a:lstStyle/>
          <a:p>
            <a:r>
              <a:rPr lang="en-US" b="1" u="sng" dirty="0"/>
              <a:t>Circular Fin1/2021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A4F7458-CD64-4C79-B497-963FC0C44D9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6462" y="1257247"/>
            <a:ext cx="11521946" cy="4771292"/>
          </a:xfrm>
        </p:spPr>
        <p:txBody>
          <a:bodyPr>
            <a:normAutofit lnSpcReduction="10000"/>
          </a:bodyPr>
          <a:lstStyle/>
          <a:p>
            <a:r>
              <a:rPr lang="en-IE" dirty="0">
                <a:effectLst/>
              </a:rPr>
              <a:t>In recognition of the impact that COVID19 is having on businesses a further commercial rates waiver will apply to </a:t>
            </a:r>
            <a:r>
              <a:rPr lang="en-IE" u="sng" dirty="0">
                <a:effectLst/>
              </a:rPr>
              <a:t>specified businesses </a:t>
            </a:r>
            <a:r>
              <a:rPr lang="en-IE" dirty="0">
                <a:effectLst/>
              </a:rPr>
              <a:t>in the first quarter of 2021.</a:t>
            </a:r>
          </a:p>
          <a:p>
            <a:r>
              <a:rPr lang="en-IE" dirty="0">
                <a:effectLst/>
              </a:rPr>
              <a:t>Scheme applies to businesses </a:t>
            </a:r>
            <a:r>
              <a:rPr lang="en-IE" u="sng" dirty="0">
                <a:effectLst/>
              </a:rPr>
              <a:t>closed by, or severely impacted by</a:t>
            </a:r>
            <a:r>
              <a:rPr lang="en-IE" dirty="0">
                <a:effectLst/>
              </a:rPr>
              <a:t>, Level 5 restrictions announced on 6</a:t>
            </a:r>
            <a:r>
              <a:rPr lang="en-IE" baseline="30000" dirty="0">
                <a:effectLst/>
              </a:rPr>
              <a:t>th</a:t>
            </a:r>
            <a:r>
              <a:rPr lang="en-IE" dirty="0">
                <a:effectLst/>
              </a:rPr>
              <a:t> January 2021.</a:t>
            </a:r>
          </a:p>
          <a:p>
            <a:r>
              <a:rPr lang="en-IE" dirty="0">
                <a:effectLst/>
              </a:rPr>
              <a:t>This three-month waiver has </a:t>
            </a:r>
            <a:r>
              <a:rPr lang="en-IE" u="sng" dirty="0">
                <a:effectLst/>
              </a:rPr>
              <a:t>modified criteria </a:t>
            </a:r>
            <a:r>
              <a:rPr lang="en-IE" dirty="0">
                <a:effectLst/>
              </a:rPr>
              <a:t>and accordingly is a </a:t>
            </a:r>
            <a:r>
              <a:rPr lang="en-IE" u="sng" dirty="0">
                <a:effectLst/>
              </a:rPr>
              <a:t>separate standalone waiver scheme </a:t>
            </a:r>
            <a:r>
              <a:rPr lang="en-IE" dirty="0">
                <a:effectLst/>
              </a:rPr>
              <a:t>from the scheme that applied in 2020.</a:t>
            </a:r>
          </a:p>
          <a:p>
            <a:r>
              <a:rPr lang="en-IE" dirty="0">
                <a:effectLst/>
              </a:rPr>
              <a:t>The waiver will take the form of </a:t>
            </a:r>
            <a:r>
              <a:rPr lang="en-IE" u="sng" dirty="0">
                <a:effectLst/>
              </a:rPr>
              <a:t>a credit in lieu of rates </a:t>
            </a:r>
            <a:r>
              <a:rPr lang="en-IE" dirty="0">
                <a:effectLst/>
              </a:rPr>
              <a:t>and the value is the equivalent of </a:t>
            </a:r>
            <a:r>
              <a:rPr lang="en-IE" u="sng" dirty="0">
                <a:effectLst/>
              </a:rPr>
              <a:t>25% of the annual rate bill for 2021</a:t>
            </a:r>
            <a:r>
              <a:rPr lang="en-IE" dirty="0">
                <a:effectLst/>
              </a:rPr>
              <a:t>.</a:t>
            </a:r>
          </a:p>
          <a:p>
            <a:r>
              <a:rPr lang="en-IE" dirty="0">
                <a:effectLst/>
              </a:rPr>
              <a:t>The three-month waiver will apply to all </a:t>
            </a:r>
            <a:r>
              <a:rPr lang="en-IE" sz="3600" u="sng" dirty="0">
                <a:effectLst/>
              </a:rPr>
              <a:t>eligible businesses </a:t>
            </a:r>
            <a:r>
              <a:rPr lang="en-IE" dirty="0">
                <a:effectLst/>
              </a:rPr>
              <a:t>closed by or badly impacted by Level 5 restrictions.</a:t>
            </a:r>
          </a:p>
          <a:p>
            <a:endParaRPr lang="en-IE" dirty="0">
              <a:effectLst/>
            </a:endParaRPr>
          </a:p>
          <a:p>
            <a:endParaRPr lang="en-IE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B908A93-E188-4718-9988-FBED24EDB15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37595" y="5418886"/>
            <a:ext cx="3840813" cy="12193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507745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71F205-E8A9-4237-8AD2-ABD9BF694F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9119" y="95821"/>
            <a:ext cx="10353762" cy="1257300"/>
          </a:xfrm>
        </p:spPr>
        <p:txBody>
          <a:bodyPr>
            <a:normAutofit/>
          </a:bodyPr>
          <a:lstStyle/>
          <a:p>
            <a:r>
              <a:rPr lang="en-US" b="1" u="sng" dirty="0"/>
              <a:t>Process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A4F7458-CD64-4C79-B497-963FC0C44D9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7459" y="848458"/>
            <a:ext cx="11521946" cy="4771292"/>
          </a:xfrm>
        </p:spPr>
        <p:txBody>
          <a:bodyPr>
            <a:normAutofit lnSpcReduction="10000"/>
          </a:bodyPr>
          <a:lstStyle/>
          <a:p>
            <a:endParaRPr lang="en-IE" dirty="0">
              <a:effectLst/>
            </a:endParaRPr>
          </a:p>
          <a:p>
            <a:r>
              <a:rPr lang="en-IE" dirty="0">
                <a:effectLst/>
              </a:rPr>
              <a:t>An application to Longford County Council is not required. </a:t>
            </a:r>
          </a:p>
          <a:p>
            <a:r>
              <a:rPr lang="en-IE" dirty="0">
                <a:effectLst/>
              </a:rPr>
              <a:t>Longford County Council will automatically apply a 100% credit in lieu of commercial rates, for a three-month period, to classes and categories of occupied rateable property where the occupying business is not in an excluded category.</a:t>
            </a:r>
          </a:p>
          <a:p>
            <a:r>
              <a:rPr lang="en-IE" dirty="0">
                <a:effectLst/>
              </a:rPr>
              <a:t>The Council are obliged to issue the 2021 Rate Demands to all rate customers.</a:t>
            </a:r>
          </a:p>
          <a:p>
            <a:pPr lvl="1"/>
            <a:r>
              <a:rPr lang="en-IE" dirty="0">
                <a:effectLst/>
              </a:rPr>
              <a:t>Following the issuing of the rate demands in late February 2021, eligible accounts will have the credit in lieu of commercial rates applied to their accounts to cover the 1</a:t>
            </a:r>
            <a:r>
              <a:rPr lang="en-IE" baseline="30000" dirty="0">
                <a:effectLst/>
              </a:rPr>
              <a:t>st</a:t>
            </a:r>
            <a:r>
              <a:rPr lang="en-IE" dirty="0">
                <a:effectLst/>
              </a:rPr>
              <a:t> quarter of 2021.</a:t>
            </a:r>
          </a:p>
          <a:p>
            <a:pPr lvl="1"/>
            <a:r>
              <a:rPr lang="en-IE" dirty="0">
                <a:effectLst/>
              </a:rPr>
              <a:t>The full list of categories and uses of commercial rate properties that are deemed eligible for the Waiver is contained in Appendix C to the circular and will be available at </a:t>
            </a:r>
            <a:r>
              <a:rPr lang="en-IE" u="sng" dirty="0">
                <a:solidFill>
                  <a:srgbClr val="0070C0"/>
                </a:solidFill>
                <a:effectLst/>
              </a:rPr>
              <a:t>www.longfordcoco.ie</a:t>
            </a:r>
            <a:endParaRPr lang="en-IE" u="sng" dirty="0">
              <a:solidFill>
                <a:srgbClr val="0070C0"/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B908A93-E188-4718-9988-FBED24EDB15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51187" y="5542873"/>
            <a:ext cx="3840813" cy="12193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189526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71F205-E8A9-4237-8AD2-ABD9BF694F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2059" y="330631"/>
            <a:ext cx="10353762" cy="1257300"/>
          </a:xfrm>
        </p:spPr>
        <p:txBody>
          <a:bodyPr>
            <a:normAutofit fontScale="90000"/>
          </a:bodyPr>
          <a:lstStyle/>
          <a:p>
            <a:r>
              <a:rPr lang="en-US" b="1" u="sng" dirty="0"/>
              <a:t>Automatically Eligible Categories of Business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A4F7458-CD64-4C79-B497-963FC0C44D9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6462" y="1866900"/>
            <a:ext cx="3525863" cy="4771292"/>
          </a:xfrm>
        </p:spPr>
        <p:txBody>
          <a:bodyPr>
            <a:normAutofit/>
          </a:bodyPr>
          <a:lstStyle/>
          <a:p>
            <a:endParaRPr lang="en-IE" dirty="0">
              <a:effectLst/>
            </a:endParaRPr>
          </a:p>
          <a:p>
            <a:r>
              <a:rPr lang="en-IE" dirty="0"/>
              <a:t>Hospitality</a:t>
            </a:r>
          </a:p>
          <a:p>
            <a:r>
              <a:rPr lang="en-IE" dirty="0"/>
              <a:t>Leisure</a:t>
            </a:r>
          </a:p>
          <a:p>
            <a:r>
              <a:rPr lang="en-IE" dirty="0"/>
              <a:t>Entertainment</a:t>
            </a:r>
          </a:p>
          <a:p>
            <a:r>
              <a:rPr lang="en-IE" dirty="0"/>
              <a:t>Non Essential retail (Shops &amp; Warehouses)</a:t>
            </a:r>
          </a:p>
          <a:p>
            <a:r>
              <a:rPr lang="en-IE" dirty="0"/>
              <a:t>Airports</a:t>
            </a:r>
          </a:p>
          <a:p>
            <a:r>
              <a:rPr lang="en-IE" dirty="0"/>
              <a:t>Health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B908A93-E188-4718-9988-FBED24EDB15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37595" y="5418886"/>
            <a:ext cx="3840813" cy="1219306"/>
          </a:xfrm>
          <a:prstGeom prst="rect">
            <a:avLst/>
          </a:prstGeom>
        </p:spPr>
      </p:pic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1ADEF2D8-A299-47FB-AC59-533DB5773173}"/>
              </a:ext>
            </a:extLst>
          </p:cNvPr>
          <p:cNvSpPr txBox="1">
            <a:spLocks/>
          </p:cNvSpPr>
          <p:nvPr/>
        </p:nvSpPr>
        <p:spPr>
          <a:xfrm>
            <a:off x="4511732" y="1866900"/>
            <a:ext cx="3525863" cy="4771292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 marL="342900" indent="-306000" algn="l" defTabSz="457200" rtl="0" eaLnBrk="1" latinLnBrk="0" hangingPunct="1">
              <a:lnSpc>
                <a:spcPct val="110000"/>
              </a:lnSpc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23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1pPr>
            <a:lvl2pPr marL="720000" indent="-270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"/>
              <a:defRPr sz="21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2pPr>
            <a:lvl3pPr marL="1026000" indent="-21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18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3pPr>
            <a:lvl4pPr marL="1386000" indent="-21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"/>
              <a:defRPr sz="16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4pPr>
            <a:lvl5pPr marL="1674000" indent="-21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16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5pPr>
            <a:lvl6pPr marL="20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1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6pPr>
            <a:lvl7pPr marL="240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1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7pPr>
            <a:lvl8pPr marL="278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1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8pPr>
            <a:lvl9pPr marL="310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1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9pPr>
          </a:lstStyle>
          <a:p>
            <a:endParaRPr lang="en-IE" dirty="0">
              <a:effectLst/>
            </a:endParaRPr>
          </a:p>
          <a:p>
            <a:r>
              <a:rPr lang="en-IE" dirty="0"/>
              <a:t>Service Stations</a:t>
            </a:r>
          </a:p>
          <a:p>
            <a:r>
              <a:rPr lang="en-IE" dirty="0"/>
              <a:t>Personal Care</a:t>
            </a:r>
          </a:p>
          <a:p>
            <a:r>
              <a:rPr lang="en-IE" dirty="0"/>
              <a:t>Childcare</a:t>
            </a:r>
          </a:p>
          <a:p>
            <a:r>
              <a:rPr lang="en-IE" dirty="0"/>
              <a:t>Essential Retail (excluding large supermarkets, greater than 500m2)</a:t>
            </a: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C510BD59-21FB-4954-B643-AE6714DA2523}"/>
              </a:ext>
            </a:extLst>
          </p:cNvPr>
          <p:cNvSpPr txBox="1">
            <a:spLocks/>
          </p:cNvSpPr>
          <p:nvPr/>
        </p:nvSpPr>
        <p:spPr>
          <a:xfrm>
            <a:off x="510839" y="1549185"/>
            <a:ext cx="10353762" cy="635430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4572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6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j-lt"/>
                <a:ea typeface="+mj-ea"/>
                <a:cs typeface="Trebuchet M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2800" b="1" u="sng" dirty="0"/>
              <a:t>Detailed list Appendix C </a:t>
            </a:r>
          </a:p>
        </p:txBody>
      </p:sp>
    </p:spTree>
    <p:extLst>
      <p:ext uri="{BB962C8B-B14F-4D97-AF65-F5344CB8AC3E}">
        <p14:creationId xmlns:p14="http://schemas.microsoft.com/office/powerpoint/2010/main" val="337658744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71F205-E8A9-4237-8AD2-ABD9BF694F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7684" y="18330"/>
            <a:ext cx="10353762" cy="1257300"/>
          </a:xfrm>
        </p:spPr>
        <p:txBody>
          <a:bodyPr>
            <a:normAutofit/>
          </a:bodyPr>
          <a:lstStyle/>
          <a:p>
            <a:r>
              <a:rPr lang="en-US" b="1" u="sng" dirty="0"/>
              <a:t>Specifically Excluded Categories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A4F7458-CD64-4C79-B497-963FC0C44D9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13592" y="1186859"/>
            <a:ext cx="11521946" cy="5350594"/>
          </a:xfrm>
        </p:spPr>
        <p:txBody>
          <a:bodyPr>
            <a:normAutofit fontScale="77500" lnSpcReduction="20000"/>
          </a:bodyPr>
          <a:lstStyle/>
          <a:p>
            <a:endParaRPr lang="en-IE" dirty="0">
              <a:effectLst/>
            </a:endParaRPr>
          </a:p>
          <a:p>
            <a:r>
              <a:rPr lang="en-IE" dirty="0">
                <a:effectLst/>
              </a:rPr>
              <a:t>Public Service</a:t>
            </a:r>
          </a:p>
          <a:p>
            <a:r>
              <a:rPr lang="en-IE" dirty="0">
                <a:effectLst/>
              </a:rPr>
              <a:t>Vacant Properties (all vacant property as is ordinarily understood for rates is excluded from the waiver)</a:t>
            </a:r>
          </a:p>
          <a:p>
            <a:r>
              <a:rPr lang="en-IE" dirty="0">
                <a:effectLst/>
              </a:rPr>
              <a:t>Global Utility Networks on the Central Valuation List</a:t>
            </a:r>
          </a:p>
          <a:p>
            <a:r>
              <a:rPr lang="en-IE" dirty="0">
                <a:effectLst/>
              </a:rPr>
              <a:t>Properties in the "Office" Valuation Category</a:t>
            </a:r>
          </a:p>
          <a:p>
            <a:r>
              <a:rPr lang="en-IE" dirty="0">
                <a:effectLst/>
              </a:rPr>
              <a:t>Properties in the "Industrial Uses" Valuation Category</a:t>
            </a:r>
          </a:p>
          <a:p>
            <a:r>
              <a:rPr lang="en-IE" dirty="0">
                <a:effectLst/>
              </a:rPr>
              <a:t>Properties in the "Miscellaneous" Valuation Category</a:t>
            </a:r>
          </a:p>
          <a:p>
            <a:r>
              <a:rPr lang="en-IE" dirty="0">
                <a:effectLst/>
              </a:rPr>
              <a:t>Properties in the "Minerals" Valuation Category</a:t>
            </a:r>
          </a:p>
          <a:p>
            <a:r>
              <a:rPr lang="en-IE" dirty="0">
                <a:effectLst/>
              </a:rPr>
              <a:t>Properties in the "Utility" Valuation Category</a:t>
            </a:r>
          </a:p>
          <a:p>
            <a:r>
              <a:rPr lang="en-IE" dirty="0">
                <a:effectLst/>
              </a:rPr>
              <a:t>Supermarkets greater than 500M2 (Categories Supermarket 2 and Supermarket 3)</a:t>
            </a:r>
          </a:p>
          <a:p>
            <a:r>
              <a:rPr lang="en-IE" dirty="0">
                <a:effectLst/>
              </a:rPr>
              <a:t>Properties with the valuation category of "Department Store" but which are occupied either partially or wholly by a supermarket which sells food and/or groceries.</a:t>
            </a:r>
          </a:p>
          <a:p>
            <a:r>
              <a:rPr lang="en-IE" dirty="0">
                <a:effectLst/>
              </a:rPr>
              <a:t>Banks, Building Societies and Credit Unions</a:t>
            </a:r>
          </a:p>
          <a:p>
            <a:r>
              <a:rPr lang="en-IE" dirty="0">
                <a:effectLst/>
              </a:rPr>
              <a:t>Pharmaceutical manufacturing</a:t>
            </a:r>
          </a:p>
          <a:p>
            <a:endParaRPr lang="en-IE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B908A93-E188-4718-9988-FBED24EDB15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37595" y="5418886"/>
            <a:ext cx="3840813" cy="1219306"/>
          </a:xfrm>
          <a:prstGeom prst="rect">
            <a:avLst/>
          </a:prstGeom>
        </p:spPr>
      </p:pic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9A14DA65-D81E-4D47-AE7C-4EB33932074A}"/>
              </a:ext>
            </a:extLst>
          </p:cNvPr>
          <p:cNvSpPr txBox="1">
            <a:spLocks/>
          </p:cNvSpPr>
          <p:nvPr/>
        </p:nvSpPr>
        <p:spPr>
          <a:xfrm>
            <a:off x="356462" y="1866900"/>
            <a:ext cx="3525863" cy="4771292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 marL="342900" indent="-306000" algn="l" defTabSz="457200" rtl="0" eaLnBrk="1" latinLnBrk="0" hangingPunct="1">
              <a:lnSpc>
                <a:spcPct val="110000"/>
              </a:lnSpc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23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1pPr>
            <a:lvl2pPr marL="720000" indent="-270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"/>
              <a:defRPr sz="21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2pPr>
            <a:lvl3pPr marL="1026000" indent="-21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18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3pPr>
            <a:lvl4pPr marL="1386000" indent="-21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"/>
              <a:defRPr sz="16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4pPr>
            <a:lvl5pPr marL="1674000" indent="-21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16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5pPr>
            <a:lvl6pPr marL="20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1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6pPr>
            <a:lvl7pPr marL="240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1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7pPr>
            <a:lvl8pPr marL="278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1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8pPr>
            <a:lvl9pPr marL="310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1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9pPr>
          </a:lstStyle>
          <a:p>
            <a:endParaRPr lang="en-IE" dirty="0">
              <a:effectLst/>
            </a:endParaRPr>
          </a:p>
          <a:p>
            <a:endParaRPr lang="en-IE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6E81A4E6-5DFA-4664-B578-B31184F20D42}"/>
              </a:ext>
            </a:extLst>
          </p:cNvPr>
          <p:cNvSpPr/>
          <p:nvPr/>
        </p:nvSpPr>
        <p:spPr>
          <a:xfrm>
            <a:off x="3788612" y="1187797"/>
            <a:ext cx="3808864" cy="46628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457200">
              <a:lnSpc>
                <a:spcPct val="90000"/>
              </a:lnSpc>
              <a:spcBef>
                <a:spcPct val="0"/>
              </a:spcBef>
            </a:pPr>
            <a:r>
              <a:rPr lang="en-US" sz="2700" b="1" u="sng" dirty="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j-lt"/>
                <a:ea typeface="+mj-ea"/>
              </a:rPr>
              <a:t>Detailed list Appendix D </a:t>
            </a:r>
          </a:p>
        </p:txBody>
      </p:sp>
    </p:spTree>
    <p:extLst>
      <p:ext uri="{BB962C8B-B14F-4D97-AF65-F5344CB8AC3E}">
        <p14:creationId xmlns:p14="http://schemas.microsoft.com/office/powerpoint/2010/main" val="192205008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71F205-E8A9-4237-8AD2-ABD9BF694F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7684" y="18330"/>
            <a:ext cx="10353762" cy="1257300"/>
          </a:xfrm>
        </p:spPr>
        <p:txBody>
          <a:bodyPr>
            <a:normAutofit/>
          </a:bodyPr>
          <a:lstStyle/>
          <a:p>
            <a:r>
              <a:rPr lang="en-US" b="1" u="sng" dirty="0"/>
              <a:t>Excluded Categories severely impacted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A4F7458-CD64-4C79-B497-963FC0C44D9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13592" y="1186859"/>
            <a:ext cx="11521946" cy="5350594"/>
          </a:xfrm>
        </p:spPr>
        <p:txBody>
          <a:bodyPr>
            <a:normAutofit/>
          </a:bodyPr>
          <a:lstStyle/>
          <a:p>
            <a:endParaRPr lang="en-IE" dirty="0">
              <a:effectLst/>
            </a:endParaRPr>
          </a:p>
          <a:p>
            <a:r>
              <a:rPr lang="en-IE" dirty="0"/>
              <a:t>In recognition of the fact that there may be ratepayers excluded from this waiver that were nevertheless severely impacted by the pandemic, up to 7.5% of the overall €160m national allocation is included for such cases.</a:t>
            </a:r>
          </a:p>
          <a:p>
            <a:r>
              <a:rPr lang="en-IE" dirty="0"/>
              <a:t>Excluded ratepayers may engage with local authorities to demonstrate severe impact, on a case by case basis.</a:t>
            </a:r>
          </a:p>
          <a:p>
            <a:r>
              <a:rPr lang="en-IE" dirty="0"/>
              <a:t>Any such customers are advised to e-mail </a:t>
            </a:r>
            <a:r>
              <a:rPr lang="en-IE" dirty="0">
                <a:hlinkClick r:id="rId2"/>
              </a:rPr>
              <a:t>rates@longfordcoco.ie</a:t>
            </a:r>
            <a:r>
              <a:rPr lang="en-IE" dirty="0"/>
              <a:t> , before </a:t>
            </a:r>
            <a:r>
              <a:rPr lang="en-IE" u="sng" dirty="0"/>
              <a:t>Friday 12</a:t>
            </a:r>
            <a:r>
              <a:rPr lang="en-IE" u="sng" baseline="30000" dirty="0"/>
              <a:t>th</a:t>
            </a:r>
            <a:r>
              <a:rPr lang="en-IE" u="sng" dirty="0"/>
              <a:t> March 2021</a:t>
            </a:r>
            <a:r>
              <a:rPr lang="en-IE" dirty="0"/>
              <a:t>, if they believe that the scheme would apply to them.</a:t>
            </a:r>
          </a:p>
          <a:p>
            <a:r>
              <a:rPr lang="en-IE" dirty="0"/>
              <a:t>Full particulars will also be available on </a:t>
            </a:r>
            <a:r>
              <a:rPr lang="en-IE" u="sng" dirty="0">
                <a:solidFill>
                  <a:srgbClr val="92D050"/>
                </a:solidFill>
              </a:rPr>
              <a:t>www.longfordcoco.ie.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B908A93-E188-4718-9988-FBED24EDB15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37595" y="5418886"/>
            <a:ext cx="3840813" cy="12193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582923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71F205-E8A9-4237-8AD2-ABD9BF694F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7684" y="18330"/>
            <a:ext cx="10353762" cy="1257300"/>
          </a:xfrm>
        </p:spPr>
        <p:txBody>
          <a:bodyPr>
            <a:normAutofit/>
          </a:bodyPr>
          <a:lstStyle/>
          <a:p>
            <a:r>
              <a:rPr lang="en-US" b="1" u="sng" dirty="0"/>
              <a:t>Supporting Proofs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A4F7458-CD64-4C79-B497-963FC0C44D9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13592" y="1186859"/>
            <a:ext cx="11736340" cy="5350594"/>
          </a:xfrm>
        </p:spPr>
        <p:txBody>
          <a:bodyPr>
            <a:normAutofit/>
          </a:bodyPr>
          <a:lstStyle/>
          <a:p>
            <a:endParaRPr lang="en-IE" dirty="0">
              <a:effectLst/>
            </a:endParaRPr>
          </a:p>
          <a:p>
            <a:r>
              <a:rPr lang="en-IE" sz="1800" dirty="0">
                <a:effectLst/>
              </a:rPr>
              <a:t>In line with eligibility for the </a:t>
            </a:r>
            <a:r>
              <a:rPr lang="en-IE" sz="1800" dirty="0" err="1">
                <a:effectLst/>
              </a:rPr>
              <a:t>Covid</a:t>
            </a:r>
            <a:r>
              <a:rPr lang="en-IE" sz="1800" dirty="0">
                <a:effectLst/>
              </a:rPr>
              <a:t> Restriction Support Scheme (CRSS), ratepayers in excluded categories should demonstrate turnover in the claim period does not exceed 25% of the average weekly turnover in 2019.</a:t>
            </a:r>
          </a:p>
          <a:p>
            <a:pPr marL="36900" indent="0">
              <a:buNone/>
            </a:pPr>
            <a:endParaRPr lang="en-IE" sz="1800" dirty="0">
              <a:effectLst/>
            </a:endParaRPr>
          </a:p>
          <a:p>
            <a:r>
              <a:rPr lang="en-IE" sz="1800" dirty="0">
                <a:effectLst/>
              </a:rPr>
              <a:t>The local authority may seek confirmation of eligibility via documentary evidence </a:t>
            </a:r>
            <a:r>
              <a:rPr lang="en-IE" sz="1800" dirty="0" err="1">
                <a:effectLst/>
              </a:rPr>
              <a:t>eg</a:t>
            </a:r>
            <a:r>
              <a:rPr lang="en-IE" sz="1800" dirty="0">
                <a:effectLst/>
              </a:rPr>
              <a:t>:-</a:t>
            </a:r>
          </a:p>
          <a:p>
            <a:pPr lvl="1"/>
            <a:r>
              <a:rPr lang="en-IE" sz="1600" dirty="0">
                <a:effectLst/>
              </a:rPr>
              <a:t>Participation in the CRSS operated by Revenue.</a:t>
            </a:r>
          </a:p>
          <a:p>
            <a:pPr lvl="1"/>
            <a:r>
              <a:rPr lang="en-IE" sz="1600" dirty="0">
                <a:effectLst/>
              </a:rPr>
              <a:t>Employment ceasing and employees availing of the PUP.</a:t>
            </a:r>
          </a:p>
          <a:p>
            <a:pPr lvl="1"/>
            <a:r>
              <a:rPr lang="en-IE" sz="1600" dirty="0">
                <a:effectLst/>
              </a:rPr>
              <a:t>Documentation submitted to a financial institution as part of negotiation of relief measures.</a:t>
            </a:r>
          </a:p>
          <a:p>
            <a:pPr lvl="1"/>
            <a:r>
              <a:rPr lang="en-IE" sz="1600" dirty="0">
                <a:effectLst/>
              </a:rPr>
              <a:t>Correspondence with Revenue to agree forbearance measures with regard to tax liabilities.</a:t>
            </a:r>
          </a:p>
          <a:p>
            <a:pPr lvl="1"/>
            <a:r>
              <a:rPr lang="en-IE" sz="1600" dirty="0">
                <a:effectLst/>
              </a:rPr>
              <a:t>Evidence of reliance on the Government Credit Guarantee Scheme.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B908A93-E188-4718-9988-FBED24EDB15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37595" y="5418886"/>
            <a:ext cx="3840813" cy="12193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0198098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lateVTI">
  <a:themeElements>
    <a:clrScheme name="Blue Green">
      <a:dk1>
        <a:sysClr val="windowText" lastClr="000000"/>
      </a:dk1>
      <a:lt1>
        <a:sysClr val="window" lastClr="FFFFFF"/>
      </a:lt1>
      <a:dk2>
        <a:srgbClr val="373545"/>
      </a:dk2>
      <a:lt2>
        <a:srgbClr val="CEDBE6"/>
      </a:lt2>
      <a:accent1>
        <a:srgbClr val="3494BA"/>
      </a:accent1>
      <a:accent2>
        <a:srgbClr val="58B6C0"/>
      </a:accent2>
      <a:accent3>
        <a:srgbClr val="75BDA7"/>
      </a:accent3>
      <a:accent4>
        <a:srgbClr val="7A8C8E"/>
      </a:accent4>
      <a:accent5>
        <a:srgbClr val="84ACB6"/>
      </a:accent5>
      <a:accent6>
        <a:srgbClr val="2683C6"/>
      </a:accent6>
      <a:hlink>
        <a:srgbClr val="6B9F25"/>
      </a:hlink>
      <a:folHlink>
        <a:srgbClr val="9F6715"/>
      </a:folHlink>
    </a:clrScheme>
    <a:fontScheme name="Arial Nova">
      <a:majorFont>
        <a:latin typeface="Arial Nova Light"/>
        <a:ea typeface=""/>
        <a:cs typeface=""/>
      </a:majorFont>
      <a:minorFont>
        <a:latin typeface="Arial Nova"/>
        <a:ea typeface=""/>
        <a:cs typeface=""/>
      </a:minorFont>
    </a:fontScheme>
    <a:fmtScheme name="Slate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0000"/>
                <a:lumMod val="90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63500" dist="25400" dir="5400000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76200" dist="38100" dir="5400000" rotWithShape="0">
              <a:srgbClr val="000000">
                <a:alpha val="7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hardEdge"/>
          </a:sp3d>
        </a:effectStyle>
      </a:effectStyleLst>
      <a:bgFillStyleLst>
        <a:solidFill>
          <a:schemeClr val="phClr"/>
        </a:solidFill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shade val="80000"/>
                <a:lumMod val="80000"/>
              </a:schemeClr>
              <a:schemeClr val="phClr">
                <a:tint val="98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ateVTI" id="{35C4A07C-0176-4A32-9BCB-B016516853F0}" vid="{9B70D35C-BCA8-4715-BB49-8BE54A7FC07C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tatus xmlns="71af3243-3dd4-4a8d-8c0d-dd76da1f02a5">Not started</Status>
    <MediaServiceKeyPoints xmlns="71af3243-3dd4-4a8d-8c0d-dd76da1f02a5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12" ma:contentTypeDescription="Create a new document." ma:contentTypeScope="" ma:versionID="a410dd7f93c95333ffa1b60ed6adedd1">
  <xsd:schema xmlns:xsd="http://www.w3.org/2001/XMLSchema" xmlns:xs="http://www.w3.org/2001/XMLSchema" xmlns:p="http://schemas.microsoft.com/office/2006/metadata/properties" xmlns:ns2="71af3243-3dd4-4a8d-8c0d-dd76da1f02a5" xmlns:ns3="16c05727-aa75-4e4a-9b5f-8a80a1165891" targetNamespace="http://schemas.microsoft.com/office/2006/metadata/properties" ma:root="true" ma:fieldsID="a936d9baba76aa3866493feff160faab" ns2:_="" ns3:_="">
    <xsd:import namespace="71af3243-3dd4-4a8d-8c0d-dd76da1f02a5"/>
    <xsd:import namespace="16c05727-aa75-4e4a-9b5f-8a80a116589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Statu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Status" ma:index="19" nillable="true" ma:displayName="Status" ma:default="Not started" ma:format="Dropdown" ma:internalName="Status">
      <xsd:simpleType>
        <xsd:restriction base="dms:Choice">
          <xsd:enumeration value="Not started"/>
          <xsd:enumeration value="In Progress"/>
          <xsd:enumeration value="Completed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F7E70FC5-1855-47AB-8CE1-CB3C873A8988}">
  <ds:schemaRefs>
    <ds:schemaRef ds:uri="http://schemas.microsoft.com/office/2006/metadata/properties"/>
    <ds:schemaRef ds:uri="http://schemas.microsoft.com/office/infopath/2007/PartnerControls"/>
    <ds:schemaRef ds:uri="71af3243-3dd4-4a8d-8c0d-dd76da1f02a5"/>
  </ds:schemaRefs>
</ds:datastoreItem>
</file>

<file path=customXml/itemProps2.xml><?xml version="1.0" encoding="utf-8"?>
<ds:datastoreItem xmlns:ds="http://schemas.openxmlformats.org/officeDocument/2006/customXml" ds:itemID="{30CB38EC-895A-4F8F-8F75-E263501ABB5A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5560E646-30AD-4BA0-97EA-A7A07DF5499A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1af3243-3dd4-4a8d-8c0d-dd76da1f02a5"/>
    <ds:schemaRef ds:uri="16c05727-aa75-4e4a-9b5f-8a80a116589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256</TotalTime>
  <Words>643</Words>
  <Application>Microsoft Office PowerPoint</Application>
  <PresentationFormat>Widescreen</PresentationFormat>
  <Paragraphs>60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1" baseType="lpstr">
      <vt:lpstr>Arial Nova</vt:lpstr>
      <vt:lpstr>Arial Nova Light</vt:lpstr>
      <vt:lpstr>Wingdings 2</vt:lpstr>
      <vt:lpstr>SlateVTI</vt:lpstr>
      <vt:lpstr>Commercial Rates Waiver Scheme</vt:lpstr>
      <vt:lpstr>Circular Fin1/2021 </vt:lpstr>
      <vt:lpstr>Process </vt:lpstr>
      <vt:lpstr>Automatically Eligible Categories of Business </vt:lpstr>
      <vt:lpstr>Specifically Excluded Categories </vt:lpstr>
      <vt:lpstr>Excluded Categories severely impacted </vt:lpstr>
      <vt:lpstr>Supporting Proofs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Commercial Rates Waiver Scheme</dc:title>
  <dc:creator>John  McKeon</dc:creator>
  <cp:lastModifiedBy>John  McKeon</cp:lastModifiedBy>
  <cp:revision>10</cp:revision>
  <dcterms:created xsi:type="dcterms:W3CDTF">2021-02-10T12:25:30Z</dcterms:created>
  <dcterms:modified xsi:type="dcterms:W3CDTF">2021-02-10T16:42:27Z</dcterms:modified>
</cp:coreProperties>
</file>